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media/image42.jpg" ContentType="image/jpg"/>
  <Override PartName="/ppt/media/image43.jpg" ContentType="image/jpg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media/image57.jpg" ContentType="image/jpg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media/image61.jpg" ContentType="image/jpg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media/image110.jpg" ContentType="image/jpg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8"/>
  </p:notesMasterIdLst>
  <p:sldIdLst>
    <p:sldId id="606" r:id="rId2"/>
    <p:sldId id="392" r:id="rId3"/>
    <p:sldId id="481" r:id="rId4"/>
    <p:sldId id="482" r:id="rId5"/>
    <p:sldId id="393" r:id="rId6"/>
    <p:sldId id="346" r:id="rId7"/>
    <p:sldId id="483" r:id="rId8"/>
    <p:sldId id="484" r:id="rId9"/>
    <p:sldId id="515" r:id="rId10"/>
    <p:sldId id="485" r:id="rId11"/>
    <p:sldId id="486" r:id="rId12"/>
    <p:sldId id="487" r:id="rId13"/>
    <p:sldId id="488" r:id="rId14"/>
    <p:sldId id="491" r:id="rId15"/>
    <p:sldId id="495" r:id="rId16"/>
    <p:sldId id="496" r:id="rId17"/>
    <p:sldId id="497" r:id="rId18"/>
    <p:sldId id="498" r:id="rId19"/>
    <p:sldId id="499" r:id="rId20"/>
    <p:sldId id="364" r:id="rId21"/>
    <p:sldId id="367" r:id="rId22"/>
    <p:sldId id="366" r:id="rId23"/>
    <p:sldId id="373" r:id="rId24"/>
    <p:sldId id="382" r:id="rId25"/>
    <p:sldId id="517" r:id="rId26"/>
    <p:sldId id="518" r:id="rId27"/>
    <p:sldId id="604" r:id="rId28"/>
    <p:sldId id="605" r:id="rId29"/>
    <p:sldId id="545" r:id="rId30"/>
    <p:sldId id="549" r:id="rId31"/>
    <p:sldId id="547" r:id="rId32"/>
    <p:sldId id="501" r:id="rId33"/>
    <p:sldId id="516" r:id="rId34"/>
    <p:sldId id="534" r:id="rId35"/>
    <p:sldId id="503" r:id="rId36"/>
    <p:sldId id="553" r:id="rId37"/>
    <p:sldId id="554" r:id="rId38"/>
    <p:sldId id="579" r:id="rId39"/>
    <p:sldId id="580" r:id="rId40"/>
    <p:sldId id="566" r:id="rId41"/>
    <p:sldId id="541" r:id="rId42"/>
    <p:sldId id="504" r:id="rId43"/>
    <p:sldId id="533" r:id="rId44"/>
    <p:sldId id="530" r:id="rId45"/>
    <p:sldId id="531" r:id="rId46"/>
    <p:sldId id="559" r:id="rId47"/>
    <p:sldId id="521" r:id="rId48"/>
    <p:sldId id="522" r:id="rId49"/>
    <p:sldId id="523" r:id="rId50"/>
    <p:sldId id="524" r:id="rId51"/>
    <p:sldId id="525" r:id="rId52"/>
    <p:sldId id="600" r:id="rId53"/>
    <p:sldId id="601" r:id="rId54"/>
    <p:sldId id="602" r:id="rId55"/>
    <p:sldId id="603" r:id="rId56"/>
    <p:sldId id="562" r:id="rId57"/>
    <p:sldId id="526" r:id="rId58"/>
    <p:sldId id="561" r:id="rId59"/>
    <p:sldId id="528" r:id="rId60"/>
    <p:sldId id="535" r:id="rId61"/>
    <p:sldId id="563" r:id="rId62"/>
    <p:sldId id="542" r:id="rId63"/>
    <p:sldId id="536" r:id="rId64"/>
    <p:sldId id="537" r:id="rId65"/>
    <p:sldId id="595" r:id="rId66"/>
    <p:sldId id="543" r:id="rId67"/>
    <p:sldId id="538" r:id="rId68"/>
    <p:sldId id="505" r:id="rId69"/>
    <p:sldId id="506" r:id="rId70"/>
    <p:sldId id="418" r:id="rId71"/>
    <p:sldId id="419" r:id="rId72"/>
    <p:sldId id="388" r:id="rId73"/>
    <p:sldId id="585" r:id="rId74"/>
    <p:sldId id="576" r:id="rId75"/>
    <p:sldId id="591" r:id="rId76"/>
    <p:sldId id="577" r:id="rId77"/>
    <p:sldId id="586" r:id="rId78"/>
    <p:sldId id="590" r:id="rId79"/>
    <p:sldId id="587" r:id="rId80"/>
    <p:sldId id="588" r:id="rId81"/>
    <p:sldId id="589" r:id="rId82"/>
    <p:sldId id="578" r:id="rId83"/>
    <p:sldId id="583" r:id="rId84"/>
    <p:sldId id="361" r:id="rId85"/>
    <p:sldId id="362" r:id="rId86"/>
    <p:sldId id="363" r:id="rId8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39" autoAdjust="0"/>
    <p:restoredTop sz="94660"/>
  </p:normalViewPr>
  <p:slideViewPr>
    <p:cSldViewPr snapToGrid="0">
      <p:cViewPr varScale="1">
        <p:scale>
          <a:sx n="68" d="100"/>
          <a:sy n="68" d="100"/>
        </p:scale>
        <p:origin x="11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9E8643-6C45-47C5-BA09-FD08BE924252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3FFA75-47F6-43BF-9F2F-E982295FB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65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D9F2C31-0062-42B0-9E42-96F362086A88}" type="slidenum">
              <a:rPr lang="en-US" altLang="en-US" sz="1200" smtClean="0"/>
              <a:pPr/>
              <a:t>2</a:t>
            </a:fld>
            <a:endParaRPr lang="en-US" altLang="en-US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0392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D9F2C31-0062-42B0-9E42-96F362086A88}" type="slidenum">
              <a:rPr lang="en-US" altLang="en-US" sz="1200" smtClean="0"/>
              <a:pPr/>
              <a:t>11</a:t>
            </a:fld>
            <a:endParaRPr lang="en-US" altLang="en-US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8576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D9F2C31-0062-42B0-9E42-96F362086A88}" type="slidenum">
              <a:rPr lang="en-US" altLang="en-US" sz="1200" smtClean="0"/>
              <a:pPr/>
              <a:t>12</a:t>
            </a:fld>
            <a:endParaRPr lang="en-US" altLang="en-US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2323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D9F2C31-0062-42B0-9E42-96F362086A88}" type="slidenum">
              <a:rPr lang="en-US" altLang="en-US" sz="1200" smtClean="0"/>
              <a:pPr/>
              <a:t>13</a:t>
            </a:fld>
            <a:endParaRPr lang="en-US" altLang="en-US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6778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D9F2C31-0062-42B0-9E42-96F362086A88}" type="slidenum">
              <a:rPr lang="en-US" altLang="en-US" sz="1200" smtClean="0"/>
              <a:pPr/>
              <a:t>14</a:t>
            </a:fld>
            <a:endParaRPr lang="en-US" altLang="en-US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31731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D9F2C31-0062-42B0-9E42-96F362086A88}" type="slidenum">
              <a:rPr lang="en-US" altLang="en-US" sz="1200" smtClean="0"/>
              <a:pPr/>
              <a:t>15</a:t>
            </a:fld>
            <a:endParaRPr lang="en-US" altLang="en-US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64309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D9F2C31-0062-42B0-9E42-96F362086A88}" type="slidenum">
              <a:rPr lang="en-US" altLang="en-US" sz="1200" smtClean="0"/>
              <a:pPr/>
              <a:t>16</a:t>
            </a:fld>
            <a:endParaRPr lang="en-US" altLang="en-US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26676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D9F2C31-0062-42B0-9E42-96F362086A88}" type="slidenum">
              <a:rPr lang="en-US" altLang="en-US" sz="1200" smtClean="0"/>
              <a:pPr/>
              <a:t>17</a:t>
            </a:fld>
            <a:endParaRPr lang="en-US" altLang="en-US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85730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D9F2C31-0062-42B0-9E42-96F362086A88}" type="slidenum">
              <a:rPr lang="en-US" altLang="en-US" sz="1200" smtClean="0"/>
              <a:pPr/>
              <a:t>18</a:t>
            </a:fld>
            <a:endParaRPr lang="en-US" altLang="en-US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49619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D9F2C31-0062-42B0-9E42-96F362086A88}" type="slidenum">
              <a:rPr lang="en-US" altLang="en-US" sz="1200" smtClean="0"/>
              <a:pPr/>
              <a:t>19</a:t>
            </a:fld>
            <a:endParaRPr lang="en-US" altLang="en-US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60103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C705B93-0EBF-441B-B21C-BC3028CD58D2}" type="slidenum">
              <a:rPr lang="en-US" altLang="en-US" sz="1200" smtClean="0"/>
              <a:pPr/>
              <a:t>20</a:t>
            </a:fld>
            <a:endParaRPr lang="en-US" altLang="en-US" sz="120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2463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D9F2C31-0062-42B0-9E42-96F362086A88}" type="slidenum">
              <a:rPr lang="en-US" altLang="en-US" sz="1200" smtClean="0"/>
              <a:pPr/>
              <a:t>3</a:t>
            </a:fld>
            <a:endParaRPr lang="en-US" altLang="en-US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02284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C705B93-0EBF-441B-B21C-BC3028CD58D2}" type="slidenum">
              <a:rPr lang="en-US" altLang="en-US" sz="1200" smtClean="0"/>
              <a:pPr/>
              <a:t>21</a:t>
            </a:fld>
            <a:endParaRPr lang="en-US" altLang="en-US" sz="120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42354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C705B93-0EBF-441B-B21C-BC3028CD58D2}" type="slidenum">
              <a:rPr lang="en-US" altLang="en-US" sz="1200" smtClean="0"/>
              <a:pPr/>
              <a:t>22</a:t>
            </a:fld>
            <a:endParaRPr lang="en-US" altLang="en-US" sz="120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31420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C705B93-0EBF-441B-B21C-BC3028CD58D2}" type="slidenum">
              <a:rPr lang="en-US" altLang="en-US" sz="1200" smtClean="0"/>
              <a:pPr/>
              <a:t>23</a:t>
            </a:fld>
            <a:endParaRPr lang="en-US" altLang="en-US" sz="120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43225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F91DE01-5AFB-40DA-87E1-CD89FF8BD0CA}" type="slidenum">
              <a:rPr lang="en-US" altLang="en-US" sz="1200" smtClean="0"/>
              <a:pPr/>
              <a:t>24</a:t>
            </a:fld>
            <a:endParaRPr lang="en-US" altLang="en-US" sz="120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18558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C705B93-0EBF-441B-B21C-BC3028CD58D2}" type="slidenum">
              <a:rPr lang="en-US" altLang="en-US" sz="1200" smtClean="0"/>
              <a:pPr/>
              <a:t>25</a:t>
            </a:fld>
            <a:endParaRPr lang="en-US" altLang="en-US" sz="120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3442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C705B93-0EBF-441B-B21C-BC3028CD58D2}" type="slidenum">
              <a:rPr lang="en-US" altLang="en-US" sz="1200" smtClean="0"/>
              <a:pPr/>
              <a:t>26</a:t>
            </a:fld>
            <a:endParaRPr lang="en-US" altLang="en-US" sz="120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13474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C705B93-0EBF-441B-B21C-BC3028CD58D2}" type="slidenum">
              <a:rPr lang="en-US" altLang="en-US" sz="1200" smtClean="0"/>
              <a:pPr/>
              <a:t>27</a:t>
            </a:fld>
            <a:endParaRPr lang="en-US" altLang="en-US" sz="120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26285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C705B93-0EBF-441B-B21C-BC3028CD58D2}" type="slidenum">
              <a:rPr lang="en-US" altLang="en-US" sz="1200" smtClean="0"/>
              <a:pPr/>
              <a:t>28</a:t>
            </a:fld>
            <a:endParaRPr lang="en-US" altLang="en-US" sz="120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79060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DD40713-0FCA-4015-99D7-1619B3FBBC1C}" type="slidenum">
              <a:rPr lang="en-US" altLang="en-US" sz="1200" smtClean="0"/>
              <a:pPr/>
              <a:t>29</a:t>
            </a:fld>
            <a:endParaRPr lang="en-US" altLang="en-US" sz="120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9519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DD40713-0FCA-4015-99D7-1619B3FBBC1C}" type="slidenum">
              <a:rPr lang="en-US" altLang="en-US" sz="1200" smtClean="0"/>
              <a:pPr/>
              <a:t>30</a:t>
            </a:fld>
            <a:endParaRPr lang="en-US" altLang="en-US" sz="120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3186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D9F2C31-0062-42B0-9E42-96F362086A88}" type="slidenum">
              <a:rPr lang="en-US" altLang="en-US" sz="1200" smtClean="0"/>
              <a:pPr/>
              <a:t>4</a:t>
            </a:fld>
            <a:endParaRPr lang="en-US" altLang="en-US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93289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D9F2C31-0062-42B0-9E42-96F362086A88}" type="slidenum">
              <a:rPr lang="en-US" altLang="en-US" sz="1200" smtClean="0"/>
              <a:pPr/>
              <a:t>31</a:t>
            </a:fld>
            <a:endParaRPr lang="en-US" altLang="en-US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09520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C705B93-0EBF-441B-B21C-BC3028CD58D2}" type="slidenum">
              <a:rPr lang="en-US" altLang="en-US" sz="1200" smtClean="0"/>
              <a:pPr/>
              <a:t>32</a:t>
            </a:fld>
            <a:endParaRPr lang="en-US" altLang="en-US" sz="120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4044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D9F2C31-0062-42B0-9E42-96F362086A88}" type="slidenum">
              <a:rPr lang="en-US" altLang="en-US" sz="1200" smtClean="0"/>
              <a:pPr/>
              <a:t>33</a:t>
            </a:fld>
            <a:endParaRPr lang="en-US" altLang="en-US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54336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D9F2C31-0062-42B0-9E42-96F362086A88}" type="slidenum">
              <a:rPr lang="en-US" altLang="en-US" sz="1200" smtClean="0"/>
              <a:pPr/>
              <a:t>34</a:t>
            </a:fld>
            <a:endParaRPr lang="en-US" altLang="en-US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24713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D9F2C31-0062-42B0-9E42-96F362086A88}" type="slidenum">
              <a:rPr lang="en-US" altLang="en-US" sz="1200" smtClean="0"/>
              <a:pPr/>
              <a:t>35</a:t>
            </a:fld>
            <a:endParaRPr lang="en-US" altLang="en-US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54399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5B31C3C-C6DF-4CAB-9828-474B42D76F3A}" type="slidenum">
              <a:rPr lang="en-US" altLang="en-US" sz="1200" smtClean="0"/>
              <a:pPr/>
              <a:t>36</a:t>
            </a:fld>
            <a:endParaRPr lang="en-US" altLang="en-US" sz="120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85411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267BBFB-717A-447C-BD19-DF01605466E0}" type="slidenum">
              <a:rPr lang="en-US" altLang="en-US" sz="1200" smtClean="0"/>
              <a:pPr/>
              <a:t>37</a:t>
            </a:fld>
            <a:endParaRPr lang="en-US" altLang="en-US" sz="120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64206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267BBFB-717A-447C-BD19-DF01605466E0}" type="slidenum">
              <a:rPr lang="en-US" altLang="en-US" sz="1200" smtClean="0"/>
              <a:pPr/>
              <a:t>38</a:t>
            </a:fld>
            <a:endParaRPr lang="en-US" altLang="en-US" sz="120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38038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267BBFB-717A-447C-BD19-DF01605466E0}" type="slidenum">
              <a:rPr lang="en-US" altLang="en-US" sz="1200" smtClean="0"/>
              <a:pPr/>
              <a:t>39</a:t>
            </a:fld>
            <a:endParaRPr lang="en-US" altLang="en-US" sz="120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85905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3AF9925-4949-4133-A1D8-A3146785BF68}" type="slidenum">
              <a:rPr lang="en-US" altLang="en-US" sz="1200" smtClean="0"/>
              <a:pPr/>
              <a:t>40</a:t>
            </a:fld>
            <a:endParaRPr lang="en-US" altLang="en-US" sz="12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9651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D9F2C31-0062-42B0-9E42-96F362086A88}" type="slidenum">
              <a:rPr lang="en-US" altLang="en-US" sz="1200" smtClean="0"/>
              <a:pPr/>
              <a:t>5</a:t>
            </a:fld>
            <a:endParaRPr lang="en-US" altLang="en-US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67931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D9F2C31-0062-42B0-9E42-96F362086A88}" type="slidenum">
              <a:rPr lang="en-US" altLang="en-US" sz="1200" smtClean="0"/>
              <a:pPr/>
              <a:t>41</a:t>
            </a:fld>
            <a:endParaRPr lang="en-US" altLang="en-US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65317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D9F2C31-0062-42B0-9E42-96F362086A88}" type="slidenum">
              <a:rPr lang="en-US" altLang="en-US" sz="1200" smtClean="0"/>
              <a:pPr/>
              <a:t>42</a:t>
            </a:fld>
            <a:endParaRPr lang="en-US" altLang="en-US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73590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64BC7E7-283C-402E-A835-ABFE672FDCB1}" type="slidenum">
              <a:rPr lang="en-US" altLang="en-US" sz="1200" smtClean="0"/>
              <a:pPr/>
              <a:t>43</a:t>
            </a:fld>
            <a:endParaRPr lang="en-US" altLang="en-US" sz="12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64424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44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07221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45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85563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D9F2C31-0062-42B0-9E42-96F362086A88}" type="slidenum">
              <a:rPr lang="en-US" altLang="en-US" sz="1200" smtClean="0"/>
              <a:pPr/>
              <a:t>46</a:t>
            </a:fld>
            <a:endParaRPr lang="en-US" altLang="en-US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89826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C705B93-0EBF-441B-B21C-BC3028CD58D2}" type="slidenum">
              <a:rPr lang="en-US" altLang="en-US" sz="1200" smtClean="0"/>
              <a:pPr/>
              <a:t>47</a:t>
            </a:fld>
            <a:endParaRPr lang="en-US" altLang="en-US" sz="120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4171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5893077-0DB3-485F-A568-B8CB54686797}" type="slidenum">
              <a:rPr lang="en-US" altLang="en-US" sz="1200" smtClean="0"/>
              <a:pPr/>
              <a:t>48</a:t>
            </a:fld>
            <a:endParaRPr lang="en-US" altLang="en-US" sz="120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48635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13399E5-5E3C-446E-B8F3-B51D28E4BC7B}" type="slidenum">
              <a:rPr lang="en-US" altLang="en-US" sz="1200" smtClean="0"/>
              <a:pPr/>
              <a:t>49</a:t>
            </a:fld>
            <a:endParaRPr lang="en-US" altLang="en-US" sz="120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71478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D9F2C31-0062-42B0-9E42-96F362086A88}" type="slidenum">
              <a:rPr lang="en-US" altLang="en-US" sz="1200" smtClean="0"/>
              <a:pPr/>
              <a:t>50</a:t>
            </a:fld>
            <a:endParaRPr lang="en-US" altLang="en-US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9379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C705B93-0EBF-441B-B21C-BC3028CD58D2}" type="slidenum">
              <a:rPr lang="en-US" altLang="en-US" sz="1200" smtClean="0"/>
              <a:pPr/>
              <a:t>6</a:t>
            </a:fld>
            <a:endParaRPr lang="en-US" altLang="en-US" sz="120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86883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13399E5-5E3C-446E-B8F3-B51D28E4BC7B}" type="slidenum">
              <a:rPr lang="en-US" altLang="en-US" sz="1200" smtClean="0"/>
              <a:pPr/>
              <a:t>51</a:t>
            </a:fld>
            <a:endParaRPr lang="en-US" altLang="en-US" sz="120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99700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52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8856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53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83342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54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078396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55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81733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56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27591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D9F2C31-0062-42B0-9E42-96F362086A88}" type="slidenum">
              <a:rPr lang="en-US" altLang="en-US" sz="1200" smtClean="0"/>
              <a:pPr/>
              <a:t>57</a:t>
            </a:fld>
            <a:endParaRPr lang="en-US" altLang="en-US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08380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58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276293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3BB267-847A-4B67-8BCA-5C183344C485}" type="slidenum">
              <a:rPr lang="en-US" altLang="en-US" sz="1200" smtClean="0"/>
              <a:pPr/>
              <a:t>59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002842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64F78A3-3ABC-4678-AE18-718EF104088F}" type="slidenum">
              <a:rPr lang="en-US" altLang="en-US" sz="1200" smtClean="0"/>
              <a:pPr/>
              <a:t>60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2747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D9F2C31-0062-42B0-9E42-96F362086A88}" type="slidenum">
              <a:rPr lang="en-US" altLang="en-US" sz="1200" smtClean="0"/>
              <a:pPr/>
              <a:t>7</a:t>
            </a:fld>
            <a:endParaRPr lang="en-US" altLang="en-US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433254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D9F2C31-0062-42B0-9E42-96F362086A88}" type="slidenum">
              <a:rPr lang="en-US" altLang="en-US" sz="1200" smtClean="0"/>
              <a:pPr/>
              <a:t>61</a:t>
            </a:fld>
            <a:endParaRPr lang="en-US" altLang="en-US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746624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D9F2C31-0062-42B0-9E42-96F362086A88}" type="slidenum">
              <a:rPr lang="en-US" altLang="en-US" sz="1200" smtClean="0"/>
              <a:pPr/>
              <a:t>62</a:t>
            </a:fld>
            <a:endParaRPr lang="en-US" altLang="en-US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92767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64F78A3-3ABC-4678-AE18-718EF104088F}" type="slidenum">
              <a:rPr lang="en-US" altLang="en-US" sz="1200" smtClean="0"/>
              <a:pPr/>
              <a:t>63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134127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D9F2C31-0062-42B0-9E42-96F362086A88}" type="slidenum">
              <a:rPr lang="en-US" altLang="en-US" sz="1200" smtClean="0"/>
              <a:pPr/>
              <a:t>64</a:t>
            </a:fld>
            <a:endParaRPr lang="en-US" altLang="en-US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484436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64F78A3-3ABC-4678-AE18-718EF104088F}" type="slidenum">
              <a:rPr lang="en-US" altLang="en-US" sz="1200" smtClean="0"/>
              <a:pPr/>
              <a:t>65</a:t>
            </a:fld>
            <a:endParaRPr lang="en-US" alt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677237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13399E5-5E3C-446E-B8F3-B51D28E4BC7B}" type="slidenum">
              <a:rPr lang="en-US" altLang="en-US" sz="1200" smtClean="0"/>
              <a:pPr/>
              <a:t>66</a:t>
            </a:fld>
            <a:endParaRPr lang="en-US" altLang="en-US" sz="120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031177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D9F2C31-0062-42B0-9E42-96F362086A88}" type="slidenum">
              <a:rPr lang="en-US" altLang="en-US" sz="1200" smtClean="0"/>
              <a:pPr/>
              <a:t>67</a:t>
            </a:fld>
            <a:endParaRPr lang="en-US" altLang="en-US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350701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D9F2C31-0062-42B0-9E42-96F362086A88}" type="slidenum">
              <a:rPr lang="en-US" altLang="en-US" sz="1200" smtClean="0"/>
              <a:pPr/>
              <a:t>68</a:t>
            </a:fld>
            <a:endParaRPr lang="en-US" altLang="en-US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961950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D9F2C31-0062-42B0-9E42-96F362086A88}" type="slidenum">
              <a:rPr lang="en-US" altLang="en-US" sz="1200" smtClean="0"/>
              <a:pPr/>
              <a:t>69</a:t>
            </a:fld>
            <a:endParaRPr lang="en-US" altLang="en-US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851759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BA4A94-8F08-4BD4-99EF-D4CB56D945C4}" type="slidenum">
              <a:rPr lang="en-US" altLang="en-US" sz="1200" smtClean="0"/>
              <a:pPr/>
              <a:t>70</a:t>
            </a:fld>
            <a:endParaRPr lang="en-US" altLang="en-US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0030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D9F2C31-0062-42B0-9E42-96F362086A88}" type="slidenum">
              <a:rPr lang="en-US" altLang="en-US" sz="1200" smtClean="0"/>
              <a:pPr/>
              <a:t>8</a:t>
            </a:fld>
            <a:endParaRPr lang="en-US" altLang="en-US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184298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BA4A94-8F08-4BD4-99EF-D4CB56D945C4}" type="slidenum">
              <a:rPr lang="en-US" altLang="en-US" sz="1200" smtClean="0"/>
              <a:pPr/>
              <a:t>71</a:t>
            </a:fld>
            <a:endParaRPr lang="en-US" altLang="en-US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716122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D9F2C31-0062-42B0-9E42-96F362086A88}" type="slidenum">
              <a:rPr lang="en-US" altLang="en-US" sz="1200" smtClean="0"/>
              <a:pPr/>
              <a:t>72</a:t>
            </a:fld>
            <a:endParaRPr lang="en-US" altLang="en-US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024268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0926F29-E349-41DC-B951-3BA4607253AC}" type="slidenum">
              <a:rPr lang="en-US" altLang="en-US" sz="1200" smtClean="0"/>
              <a:pPr/>
              <a:t>73</a:t>
            </a:fld>
            <a:endParaRPr lang="en-US" altLang="en-US" sz="12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180121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D9F2C31-0062-42B0-9E42-96F362086A88}" type="slidenum">
              <a:rPr lang="en-US" altLang="en-US" sz="1200" smtClean="0"/>
              <a:pPr/>
              <a:t>74</a:t>
            </a:fld>
            <a:endParaRPr lang="en-US" altLang="en-US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85956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F4EB8B7-5421-47FB-AA41-F196BB3BE5F2}" type="slidenum">
              <a:rPr lang="en-US" altLang="en-US" sz="1200" smtClean="0"/>
              <a:pPr/>
              <a:t>75</a:t>
            </a:fld>
            <a:endParaRPr lang="en-US" altLang="en-US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750225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D9F2C31-0062-42B0-9E42-96F362086A88}" type="slidenum">
              <a:rPr lang="en-US" altLang="en-US" sz="1200" smtClean="0"/>
              <a:pPr/>
              <a:t>76</a:t>
            </a:fld>
            <a:endParaRPr lang="en-US" altLang="en-US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208843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3E16737-4D4A-4F3E-8695-1C40E24EAD53}" type="slidenum">
              <a:rPr lang="en-US" altLang="en-US" sz="1200" smtClean="0"/>
              <a:pPr/>
              <a:t>77</a:t>
            </a:fld>
            <a:endParaRPr lang="en-US" altLang="en-US" sz="120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520147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D9F2C31-0062-42B0-9E42-96F362086A88}" type="slidenum">
              <a:rPr lang="en-US" altLang="en-US" sz="1200" smtClean="0"/>
              <a:pPr/>
              <a:t>78</a:t>
            </a:fld>
            <a:endParaRPr lang="en-US" altLang="en-US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90874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524CCB5-63A8-43AA-8DBB-9CAFB2D43DB9}" type="slidenum">
              <a:rPr lang="en-US" altLang="en-US" sz="1200" smtClean="0"/>
              <a:pPr/>
              <a:t>79</a:t>
            </a:fld>
            <a:endParaRPr lang="en-US" altLang="en-US" sz="120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864763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3F4CB56-6B98-4263-AC43-608542E8B6E2}" type="slidenum">
              <a:rPr lang="en-US" altLang="en-US" sz="1200" smtClean="0"/>
              <a:pPr/>
              <a:t>80</a:t>
            </a:fld>
            <a:endParaRPr lang="en-US" altLang="en-US" sz="120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4361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D9F2C31-0062-42B0-9E42-96F362086A88}" type="slidenum">
              <a:rPr lang="en-US" altLang="en-US" sz="1200" smtClean="0"/>
              <a:pPr/>
              <a:t>9</a:t>
            </a:fld>
            <a:endParaRPr lang="en-US" altLang="en-US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681978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4E64514-682B-45AE-879F-CB16EAF1FA7A}" type="slidenum">
              <a:rPr lang="en-US" altLang="en-US" sz="1200" smtClean="0"/>
              <a:pPr/>
              <a:t>81</a:t>
            </a:fld>
            <a:endParaRPr lang="en-US" altLang="en-US" sz="12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313547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D9F2C31-0062-42B0-9E42-96F362086A88}" type="slidenum">
              <a:rPr lang="en-US" altLang="en-US" sz="1200" smtClean="0"/>
              <a:pPr/>
              <a:t>82</a:t>
            </a:fld>
            <a:endParaRPr lang="en-US" altLang="en-US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581729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D9F2C31-0062-42B0-9E42-96F362086A88}" type="slidenum">
              <a:rPr lang="en-US" altLang="en-US" sz="1200" smtClean="0"/>
              <a:pPr/>
              <a:t>83</a:t>
            </a:fld>
            <a:endParaRPr lang="en-US" altLang="en-US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93980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B1CA514-42C0-4A7F-AD9D-B8BFEE6D82ED}" type="slidenum">
              <a:rPr lang="en-US" altLang="en-US" sz="1200" smtClean="0"/>
              <a:pPr/>
              <a:t>84</a:t>
            </a:fld>
            <a:endParaRPr lang="en-US" altLang="en-US" sz="120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497475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DD40713-0FCA-4015-99D7-1619B3FBBC1C}" type="slidenum">
              <a:rPr lang="en-US" altLang="en-US" sz="1200" smtClean="0"/>
              <a:pPr/>
              <a:t>85</a:t>
            </a:fld>
            <a:endParaRPr lang="en-US" altLang="en-US" sz="120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66974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EA12DA1-98E8-41E7-9EEA-E7F4D52425D5}" type="slidenum">
              <a:rPr lang="en-US" altLang="en-US" sz="1200" smtClean="0"/>
              <a:pPr/>
              <a:t>86</a:t>
            </a:fld>
            <a:endParaRPr lang="en-US" altLang="en-US" sz="120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831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D9F2C31-0062-42B0-9E42-96F362086A88}" type="slidenum">
              <a:rPr lang="en-US" altLang="en-US" sz="1200" smtClean="0"/>
              <a:pPr/>
              <a:t>10</a:t>
            </a:fld>
            <a:endParaRPr lang="en-US" altLang="en-US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348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A18C1-4AFB-43BE-BD04-A43CBEA2D8E1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344F5-EE82-4638-93EC-9B20580B4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505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A18C1-4AFB-43BE-BD04-A43CBEA2D8E1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344F5-EE82-4638-93EC-9B20580B4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25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A18C1-4AFB-43BE-BD04-A43CBEA2D8E1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344F5-EE82-4638-93EC-9B20580B4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3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151F37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4635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A18C1-4AFB-43BE-BD04-A43CBEA2D8E1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344F5-EE82-4638-93EC-9B20580B4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82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A18C1-4AFB-43BE-BD04-A43CBEA2D8E1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344F5-EE82-4638-93EC-9B20580B4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503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A18C1-4AFB-43BE-BD04-A43CBEA2D8E1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344F5-EE82-4638-93EC-9B20580B4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138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A18C1-4AFB-43BE-BD04-A43CBEA2D8E1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344F5-EE82-4638-93EC-9B20580B4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255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A18C1-4AFB-43BE-BD04-A43CBEA2D8E1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344F5-EE82-4638-93EC-9B20580B4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52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A18C1-4AFB-43BE-BD04-A43CBEA2D8E1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344F5-EE82-4638-93EC-9B20580B4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82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A18C1-4AFB-43BE-BD04-A43CBEA2D8E1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344F5-EE82-4638-93EC-9B20580B4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80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A18C1-4AFB-43BE-BD04-A43CBEA2D8E1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344F5-EE82-4638-93EC-9B20580B4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469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A18C1-4AFB-43BE-BD04-A43CBEA2D8E1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344F5-EE82-4638-93EC-9B20580B4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623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huangkejie@zju.edu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gif"/><Relationship Id="rId3" Type="http://schemas.openxmlformats.org/officeDocument/2006/relationships/image" Target="../media/image26.gif"/><Relationship Id="rId7" Type="http://schemas.openxmlformats.org/officeDocument/2006/relationships/image" Target="../media/image30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gif"/><Relationship Id="rId11" Type="http://schemas.openxmlformats.org/officeDocument/2006/relationships/image" Target="../media/image34.gif"/><Relationship Id="rId5" Type="http://schemas.openxmlformats.org/officeDocument/2006/relationships/image" Target="../media/image28.gif"/><Relationship Id="rId10" Type="http://schemas.openxmlformats.org/officeDocument/2006/relationships/image" Target="../media/image33.gif"/><Relationship Id="rId4" Type="http://schemas.openxmlformats.org/officeDocument/2006/relationships/image" Target="../media/image27.gif"/><Relationship Id="rId9" Type="http://schemas.openxmlformats.org/officeDocument/2006/relationships/image" Target="../media/image32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eg"/><Relationship Id="rId4" Type="http://schemas.openxmlformats.org/officeDocument/2006/relationships/image" Target="../media/image4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wmf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oleObject" Target="../embeddings/oleObject1.bin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notesSlide" Target="../notesSlides/notesSlide61.xml"/><Relationship Id="rId7" Type="http://schemas.openxmlformats.org/officeDocument/2006/relationships/image" Target="../media/image85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5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84.png"/><Relationship Id="rId9" Type="http://schemas.openxmlformats.org/officeDocument/2006/relationships/image" Target="../media/image8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3" Type="http://schemas.openxmlformats.org/officeDocument/2006/relationships/image" Target="../media/image91.png"/><Relationship Id="rId21" Type="http://schemas.openxmlformats.org/officeDocument/2006/relationships/image" Target="../media/image109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" Type="http://schemas.openxmlformats.org/officeDocument/2006/relationships/notesSlide" Target="../notesSlides/notesSlide65.xml"/><Relationship Id="rId16" Type="http://schemas.openxmlformats.org/officeDocument/2006/relationships/image" Target="../media/image104.png"/><Relationship Id="rId20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19" Type="http://schemas.openxmlformats.org/officeDocument/2006/relationships/image" Target="../media/image107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Relationship Id="rId22" Type="http://schemas.openxmlformats.org/officeDocument/2006/relationships/image" Target="../media/image110.jp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计算机组成与系统结构</a:t>
            </a:r>
            <a:br>
              <a:rPr lang="en-US" altLang="zh-CN" dirty="0"/>
            </a:br>
            <a:r>
              <a:rPr lang="en-US" altLang="zh-CN" dirty="0"/>
              <a:t>Computer Organization &amp; System Architecture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850724"/>
            <a:ext cx="5598309" cy="16557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Huang Kejie (</a:t>
            </a:r>
            <a:r>
              <a:rPr lang="zh-CN" altLang="en-US" dirty="0"/>
              <a:t>黄科杰</a:t>
            </a:r>
            <a:r>
              <a:rPr lang="en-US" altLang="zh-CN" dirty="0"/>
              <a:t>) </a:t>
            </a:r>
            <a:r>
              <a:rPr lang="zh-CN" altLang="en-US" dirty="0"/>
              <a:t>百人计划研究员</a:t>
            </a:r>
            <a:endParaRPr lang="en-US" altLang="zh-CN" dirty="0"/>
          </a:p>
          <a:p>
            <a:r>
              <a:rPr lang="en-US" altLang="zh-CN" dirty="0"/>
              <a:t>Office: </a:t>
            </a:r>
            <a:r>
              <a:rPr lang="zh-CN" altLang="en-US" dirty="0"/>
              <a:t>玉泉校区老生仪楼</a:t>
            </a:r>
            <a:r>
              <a:rPr lang="en-US" altLang="zh-CN" dirty="0"/>
              <a:t>304</a:t>
            </a:r>
          </a:p>
          <a:p>
            <a:r>
              <a:rPr lang="en-US" dirty="0"/>
              <a:t>Email address: </a:t>
            </a:r>
            <a:r>
              <a:rPr lang="en-US" dirty="0">
                <a:hlinkClick r:id="rId2"/>
              </a:rPr>
              <a:t>huangkejie@zju.edu.cn</a:t>
            </a:r>
            <a:endParaRPr lang="en-US" dirty="0"/>
          </a:p>
          <a:p>
            <a:r>
              <a:rPr lang="en-US" dirty="0"/>
              <a:t>HP: 17706443800</a:t>
            </a:r>
          </a:p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958" y="3646876"/>
            <a:ext cx="2002242" cy="200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758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E15B1D8-7C74-4E2D-B670-434A49A4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E660D-05DD-48C3-9D73-BFFC9AD44FEA}" type="slidenum">
              <a:rPr lang="en-US" altLang="en-US"/>
              <a:pPr>
                <a:defRPr/>
              </a:pPr>
              <a:t>10</a:t>
            </a:fld>
            <a:endParaRPr lang="en-US" altLang="en-US"/>
          </a:p>
        </p:txBody>
      </p:sp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744776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Electronic Computers -- Generation 1</a:t>
            </a:r>
          </a:p>
        </p:txBody>
      </p:sp>
      <p:sp>
        <p:nvSpPr>
          <p:cNvPr id="1434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517526" y="1563688"/>
            <a:ext cx="8204146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Dominant technologies: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Processors: Vacuum tubes 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Memory: Acoustic delay line, magnetic drum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Special-purpose system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John </a:t>
            </a:r>
            <a:r>
              <a:rPr lang="en-US" altLang="en-US" sz="1600" dirty="0" err="1">
                <a:latin typeface="Arial" panose="020B0604020202020204" pitchFamily="34" charset="0"/>
              </a:rPr>
              <a:t>Atanasoff’s</a:t>
            </a:r>
            <a:r>
              <a:rPr lang="en-US" altLang="en-US" sz="1600" dirty="0">
                <a:latin typeface="Arial" panose="020B0604020202020204" pitchFamily="34" charset="0"/>
              </a:rPr>
              <a:t> experimental machine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Colossus , ( decrypt the German Enigma cipher)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Hoffman’s computer (decrypt the Japanese  Enigma cipher)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Programmable systems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ENIAC I-IV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Store-program systems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Experimental projects:  EDVAC, 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Commercial products: UNIVAC I, IBM701, 704(</a:t>
            </a:r>
            <a:r>
              <a:rPr lang="en-US" altLang="en-US" sz="1600" dirty="0" err="1">
                <a:latin typeface="Arial" panose="020B0604020202020204" pitchFamily="34" charset="0"/>
              </a:rPr>
              <a:t>fp</a:t>
            </a:r>
            <a:r>
              <a:rPr lang="en-US" altLang="en-US" sz="1600" dirty="0">
                <a:latin typeface="Arial" panose="020B0604020202020204" pitchFamily="34" charset="0"/>
              </a:rPr>
              <a:t> hardware)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263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E15B1D8-7C74-4E2D-B670-434A49A4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E660D-05DD-48C3-9D73-BFFC9AD44FEA}" type="slidenum">
              <a:rPr lang="en-US" altLang="en-US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448977" y="29585"/>
            <a:ext cx="7447766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ENIAC-I  </a:t>
            </a:r>
            <a:b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</a:b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1st electronic general-purpose computer</a:t>
            </a:r>
          </a:p>
        </p:txBody>
      </p:sp>
      <p:sp>
        <p:nvSpPr>
          <p:cNvPr id="1434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482654" y="1376865"/>
            <a:ext cx="8204146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Electronic Numerical Integrator And Computer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J. </a:t>
            </a:r>
            <a:r>
              <a:rPr lang="en-US" altLang="en-US" sz="1600" dirty="0" err="1">
                <a:latin typeface="Arial" panose="020B0604020202020204" pitchFamily="34" charset="0"/>
              </a:rPr>
              <a:t>Presper</a:t>
            </a:r>
            <a:r>
              <a:rPr lang="en-US" altLang="en-US" sz="1600" dirty="0">
                <a:latin typeface="Arial" panose="020B0604020202020204" pitchFamily="34" charset="0"/>
              </a:rPr>
              <a:t> Eckert and John </a:t>
            </a:r>
            <a:r>
              <a:rPr lang="en-US" altLang="en-US" sz="1600" dirty="0" err="1">
                <a:latin typeface="Arial" panose="020B0604020202020204" pitchFamily="34" charset="0"/>
              </a:rPr>
              <a:t>Mauchly</a:t>
            </a:r>
            <a:endParaRPr lang="en-US" altLang="en-US" sz="1600" dirty="0">
              <a:latin typeface="Arial" panose="020B0604020202020204" pitchFamily="34" charset="0"/>
            </a:endParaRP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University of Pennsylvania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Trajectory tables for weapons 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Started 1943, Finished 1946, Used until 1955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ENIAC-I  details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Decimal (not binary)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20 accumulators of 10 digits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Programmed manually by switches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18,000 vacuum tubes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30 tons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15,000 square feet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140 kW power consumption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5,000 additions per second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</p:txBody>
      </p:sp>
      <p:pic>
        <p:nvPicPr>
          <p:cNvPr id="10" name="图片 9" descr="eckert_and_mauchly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7094" y="1240125"/>
            <a:ext cx="2358125" cy="2742680"/>
          </a:xfrm>
          <a:prstGeom prst="rect">
            <a:avLst/>
          </a:prstGeom>
        </p:spPr>
      </p:pic>
      <p:pic>
        <p:nvPicPr>
          <p:cNvPr id="20482" name="Picture 2" descr="https://upload.wikimedia.org/wikipedia/commons/1/16/Classic_shot_of_the_ENIA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27" y="4049592"/>
            <a:ext cx="3446753" cy="248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698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0" name="Picture 6" descr="https://upload.wikimedia.org/wikipedia/commons/a/a1/Alan_Turing_Aged_1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570" y="3805916"/>
            <a:ext cx="1875816" cy="255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E15B1D8-7C74-4E2D-B670-434A49A4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E660D-05DD-48C3-9D73-BFFC9AD44FEA}" type="slidenum">
              <a:rPr lang="en-US" altLang="en-US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744776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Von Neumann/Turing</a:t>
            </a:r>
          </a:p>
        </p:txBody>
      </p:sp>
      <p:sp>
        <p:nvSpPr>
          <p:cNvPr id="1434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502224" y="1345161"/>
            <a:ext cx="4733919" cy="5201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"universal computing machine”, 1936, Alan Turing 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EDVAC  1944  (Eckert and </a:t>
            </a:r>
            <a:r>
              <a:rPr lang="en-US" altLang="en-US" sz="2000" dirty="0" err="1">
                <a:latin typeface="Arial" panose="020B0604020202020204" pitchFamily="34" charset="0"/>
              </a:rPr>
              <a:t>Mauchly</a:t>
            </a:r>
            <a:r>
              <a:rPr lang="en-US" altLang="en-US" sz="2000" dirty="0">
                <a:latin typeface="Arial" panose="020B0604020202020204" pitchFamily="34" charset="0"/>
              </a:rPr>
              <a:t>)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zh-CN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First Draft of a Report on the EDVAC 1945, Von Neumann</a:t>
            </a:r>
            <a:endParaRPr lang="en-US" altLang="zh-CN" sz="2000" dirty="0">
              <a:latin typeface="Arial" panose="020B0604020202020204" pitchFamily="34" charset="0"/>
            </a:endParaRP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Stored Program concept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Main memory storing programs and data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 ALU operating on binary data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Control unit interpreting instructions from memory and executing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Input and output equipment operated by control unit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</p:txBody>
      </p:sp>
      <p:pic>
        <p:nvPicPr>
          <p:cNvPr id="6" name="图片 5" descr="Von_Neumann_architectur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3150" y="1175551"/>
            <a:ext cx="2667000" cy="2543175"/>
          </a:xfrm>
          <a:prstGeom prst="rect">
            <a:avLst/>
          </a:prstGeom>
        </p:spPr>
      </p:pic>
      <p:pic>
        <p:nvPicPr>
          <p:cNvPr id="21508" name="Picture 4" descr="https://upload.wikimedia.org/wikipedia/commons/5/5e/JohnvonNeumann-LosAlamos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386" y="3805916"/>
            <a:ext cx="1955733" cy="255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003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E15B1D8-7C74-4E2D-B670-434A49A4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E660D-05DD-48C3-9D73-BFFC9AD44FEA}" type="slidenum">
              <a:rPr lang="en-US" altLang="en-US"/>
              <a:pPr>
                <a:defRPr/>
              </a:pPr>
              <a:t>13</a:t>
            </a:fld>
            <a:endParaRPr lang="en-US" altLang="en-US"/>
          </a:p>
        </p:txBody>
      </p:sp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744776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1st Commercial Computers</a:t>
            </a:r>
          </a:p>
        </p:txBody>
      </p:sp>
      <p:sp>
        <p:nvSpPr>
          <p:cNvPr id="1434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502223" y="1345161"/>
            <a:ext cx="7417477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1947 - Eckert-</a:t>
            </a:r>
            <a:r>
              <a:rPr lang="en-US" altLang="en-US" sz="2000" dirty="0" err="1">
                <a:latin typeface="Arial" panose="020B0604020202020204" pitchFamily="34" charset="0"/>
              </a:rPr>
              <a:t>Mauchly</a:t>
            </a:r>
            <a:r>
              <a:rPr lang="en-US" altLang="en-US" sz="2000" dirty="0">
                <a:latin typeface="Arial" panose="020B0604020202020204" pitchFamily="34" charset="0"/>
              </a:rPr>
              <a:t> Computer Corporation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UNIVAC I (Universal Automatic Computer)</a:t>
            </a:r>
          </a:p>
          <a:p>
            <a:pPr>
              <a:spcBef>
                <a:spcPct val="0"/>
              </a:spcBef>
              <a:buClr>
                <a:srgbClr val="CC0000"/>
              </a:buClr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 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US Bureau of Census 1950 calculations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Became part of Sperry-Rand Corporation</a:t>
            </a:r>
          </a:p>
          <a:p>
            <a:pPr>
              <a:spcBef>
                <a:spcPct val="0"/>
              </a:spcBef>
              <a:buClr>
                <a:srgbClr val="CC0000"/>
              </a:buClr>
              <a:buNone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Late 1950s - UNIVAC II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Faster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More memory</a:t>
            </a:r>
          </a:p>
        </p:txBody>
      </p:sp>
      <p:pic>
        <p:nvPicPr>
          <p:cNvPr id="7" name="图片 6" descr="UNIVAC-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168" y="4468647"/>
            <a:ext cx="3433827" cy="1857388"/>
          </a:xfrm>
          <a:prstGeom prst="rect">
            <a:avLst/>
          </a:prstGeom>
        </p:spPr>
      </p:pic>
      <p:pic>
        <p:nvPicPr>
          <p:cNvPr id="8" name="图片 7" descr="UNIVAC_1_consol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425" y="4754399"/>
            <a:ext cx="2095500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601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E15B1D8-7C74-4E2D-B670-434A49A4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E660D-05DD-48C3-9D73-BFFC9AD44FEA}" type="slidenum">
              <a:rPr lang="en-US" altLang="en-US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82454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Electronic Computers -- Generation 2</a:t>
            </a:r>
          </a:p>
        </p:txBody>
      </p:sp>
      <p:sp>
        <p:nvSpPr>
          <p:cNvPr id="1434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502223" y="1345161"/>
            <a:ext cx="7417477" cy="4955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Dominant technologies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Processors: Discrete transistors</a:t>
            </a:r>
          </a:p>
          <a:p>
            <a:pPr lvl="2">
              <a:spcBef>
                <a:spcPct val="0"/>
              </a:spcBef>
              <a:buClr>
                <a:srgbClr val="CC0000"/>
              </a:buClr>
            </a:pPr>
            <a:r>
              <a:rPr lang="en-US" altLang="en-US" sz="1200" dirty="0">
                <a:latin typeface="Arial" panose="020B0604020202020204" pitchFamily="34" charset="0"/>
              </a:rPr>
              <a:t>Replaced vacuum tubes</a:t>
            </a:r>
          </a:p>
          <a:p>
            <a:pPr lvl="2">
              <a:spcBef>
                <a:spcPct val="0"/>
              </a:spcBef>
              <a:buClr>
                <a:srgbClr val="CC0000"/>
              </a:buClr>
            </a:pPr>
            <a:r>
              <a:rPr lang="en-US" altLang="en-US" sz="1200" dirty="0">
                <a:latin typeface="Arial" panose="020B0604020202020204" pitchFamily="34" charset="0"/>
              </a:rPr>
              <a:t>Smaller </a:t>
            </a:r>
            <a:r>
              <a:rPr lang="en-US" altLang="zh-CN" sz="1200" dirty="0">
                <a:latin typeface="Arial" panose="020B0604020202020204" pitchFamily="34" charset="0"/>
              </a:rPr>
              <a:t>&amp; </a:t>
            </a:r>
            <a:r>
              <a:rPr lang="en-US" altLang="en-US" sz="1200" dirty="0">
                <a:latin typeface="Arial" panose="020B0604020202020204" pitchFamily="34" charset="0"/>
              </a:rPr>
              <a:t>Cheaper</a:t>
            </a:r>
          </a:p>
          <a:p>
            <a:pPr lvl="2">
              <a:spcBef>
                <a:spcPct val="0"/>
              </a:spcBef>
              <a:buClr>
                <a:srgbClr val="CC0000"/>
              </a:buClr>
            </a:pPr>
            <a:r>
              <a:rPr lang="en-US" altLang="en-US" sz="1200" dirty="0">
                <a:latin typeface="Arial" panose="020B0604020202020204" pitchFamily="34" charset="0"/>
              </a:rPr>
              <a:t>Less heat dissipation</a:t>
            </a:r>
          </a:p>
          <a:p>
            <a:pPr lvl="2">
              <a:spcBef>
                <a:spcPct val="0"/>
              </a:spcBef>
              <a:buClr>
                <a:srgbClr val="CC0000"/>
              </a:buClr>
            </a:pPr>
            <a:r>
              <a:rPr lang="en-US" altLang="en-US" sz="1200" dirty="0">
                <a:latin typeface="Arial" panose="020B0604020202020204" pitchFamily="34" charset="0"/>
              </a:rPr>
              <a:t>Solid State device</a:t>
            </a:r>
          </a:p>
          <a:p>
            <a:pPr lvl="2">
              <a:spcBef>
                <a:spcPct val="0"/>
              </a:spcBef>
              <a:buClr>
                <a:srgbClr val="CC0000"/>
              </a:buClr>
            </a:pPr>
            <a:r>
              <a:rPr lang="en-US" altLang="en-US" sz="1200" dirty="0">
                <a:latin typeface="Arial" panose="020B0604020202020204" pitchFamily="34" charset="0"/>
              </a:rPr>
              <a:t>Made from Silicon (Sand)</a:t>
            </a:r>
          </a:p>
          <a:p>
            <a:pPr lvl="2">
              <a:spcBef>
                <a:spcPct val="0"/>
              </a:spcBef>
              <a:buClr>
                <a:srgbClr val="CC0000"/>
              </a:buClr>
            </a:pPr>
            <a:r>
              <a:rPr lang="en-US" altLang="en-US" sz="1200" dirty="0">
                <a:latin typeface="Arial" panose="020B0604020202020204" pitchFamily="34" charset="0"/>
              </a:rPr>
              <a:t>Invented 1947 at Bell Labs</a:t>
            </a:r>
          </a:p>
          <a:p>
            <a:pPr lvl="2">
              <a:spcBef>
                <a:spcPct val="0"/>
              </a:spcBef>
              <a:buClr>
                <a:srgbClr val="CC0000"/>
              </a:buClr>
            </a:pPr>
            <a:r>
              <a:rPr lang="en-US" altLang="en-US" sz="1200" dirty="0">
                <a:latin typeface="Arial" panose="020B0604020202020204" pitchFamily="34" charset="0"/>
              </a:rPr>
              <a:t>William Shockley et al.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Memory: Magnetic cores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General-purpose computers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IBM System/360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Minicomputers: Digital Equipment  PDP-8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Supercomputers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Control Data 6600</a:t>
            </a:r>
          </a:p>
          <a:p>
            <a:pPr lvl="2">
              <a:spcBef>
                <a:spcPct val="0"/>
              </a:spcBef>
              <a:buClr>
                <a:srgbClr val="CC0000"/>
              </a:buClr>
            </a:pPr>
            <a:r>
              <a:rPr lang="en-US" altLang="en-US" sz="1200" dirty="0">
                <a:latin typeface="Arial" panose="020B0604020202020204" pitchFamily="34" charset="0"/>
              </a:rPr>
              <a:t>Innovations: Load-store architecture, pipeline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</p:txBody>
      </p:sp>
      <p:pic>
        <p:nvPicPr>
          <p:cNvPr id="6" name="图片 5" descr="Transistorer_crope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083" y="1745182"/>
            <a:ext cx="2282927" cy="3059122"/>
          </a:xfrm>
          <a:prstGeom prst="rect">
            <a:avLst/>
          </a:prstGeom>
        </p:spPr>
      </p:pic>
      <p:sp>
        <p:nvSpPr>
          <p:cNvPr id="7" name="TextBox 4"/>
          <p:cNvSpPr txBox="1"/>
          <p:nvPr/>
        </p:nvSpPr>
        <p:spPr>
          <a:xfrm>
            <a:off x="5498579" y="4888454"/>
            <a:ext cx="3305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Assorted discrete transistors. </a:t>
            </a:r>
          </a:p>
          <a:p>
            <a:r>
              <a:rPr lang="en-US" dirty="0"/>
              <a:t>TO-3, TO-126, TO-92, SOT-23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2566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E15B1D8-7C74-4E2D-B670-434A49A4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E660D-05DD-48C3-9D73-BFFC9AD44FEA}" type="slidenum">
              <a:rPr lang="en-US" altLang="en-US"/>
              <a:pPr>
                <a:defRPr/>
              </a:pPr>
              <a:t>15</a:t>
            </a:fld>
            <a:endParaRPr lang="en-US" altLang="en-US"/>
          </a:p>
        </p:txBody>
      </p:sp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82454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IBM 360 series</a:t>
            </a:r>
          </a:p>
        </p:txBody>
      </p:sp>
      <p:sp>
        <p:nvSpPr>
          <p:cNvPr id="1434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502223" y="1345161"/>
            <a:ext cx="7417477" cy="372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1964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Replaced (&amp; not compatible with) 7000 series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First planned “family” of computers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Similar or identical instruction sets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Similar or identical O/S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Increasing speed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Increasing number of I/O ports (i.e. more terminals)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Increased memory size 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Increased cost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Multiplexed switch structure</a:t>
            </a:r>
          </a:p>
        </p:txBody>
      </p:sp>
      <p:pic>
        <p:nvPicPr>
          <p:cNvPr id="6" name="图片 5" descr="IBM360-65-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088" y="3819092"/>
            <a:ext cx="1872906" cy="2500330"/>
          </a:xfrm>
          <a:prstGeom prst="rect">
            <a:avLst/>
          </a:prstGeom>
        </p:spPr>
      </p:pic>
      <p:pic>
        <p:nvPicPr>
          <p:cNvPr id="7" name="图片 6" descr="IBM360-1964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9510" y="4033406"/>
            <a:ext cx="2255589" cy="221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46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E15B1D8-7C74-4E2D-B670-434A49A4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E660D-05DD-48C3-9D73-BFFC9AD44FEA}" type="slidenum">
              <a:rPr lang="en-US" altLang="en-US"/>
              <a:pPr>
                <a:defRPr/>
              </a:pPr>
              <a:t>16</a:t>
            </a:fld>
            <a:endParaRPr lang="en-US" altLang="en-US"/>
          </a:p>
        </p:txBody>
      </p:sp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82454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DEC PDP-8</a:t>
            </a:r>
          </a:p>
        </p:txBody>
      </p:sp>
      <p:sp>
        <p:nvSpPr>
          <p:cNvPr id="1434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502223" y="1345161"/>
            <a:ext cx="7417477" cy="433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1964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First minicomputer (after miniskirt!)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Did not need air conditioned room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Small enough to sit on a lab bench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$16,000 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$100k+ for IBM 360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Embedded applications &amp; OEM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BUS  STRUCTURE</a:t>
            </a:r>
          </a:p>
        </p:txBody>
      </p:sp>
      <p:pic>
        <p:nvPicPr>
          <p:cNvPr id="6" name="图片 5" descr="PDP-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88" y="2928934"/>
            <a:ext cx="2428876" cy="309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204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E15B1D8-7C74-4E2D-B670-434A49A4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E660D-05DD-48C3-9D73-BFFC9AD44FEA}" type="slidenum">
              <a:rPr lang="en-US" altLang="en-US"/>
              <a:pPr>
                <a:defRPr/>
              </a:pPr>
              <a:t>17</a:t>
            </a:fld>
            <a:endParaRPr lang="en-US" altLang="en-US"/>
          </a:p>
        </p:txBody>
      </p:sp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82454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Electronic Computers -- Generation 3</a:t>
            </a:r>
          </a:p>
        </p:txBody>
      </p:sp>
      <p:sp>
        <p:nvSpPr>
          <p:cNvPr id="1434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502223" y="1345161"/>
            <a:ext cx="7417477" cy="3600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Dominant  technologies: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Processors:  Integrated circuits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Memory:</a:t>
            </a:r>
          </a:p>
          <a:p>
            <a:pPr lvl="2">
              <a:spcBef>
                <a:spcPct val="0"/>
              </a:spcBef>
              <a:buClr>
                <a:srgbClr val="CC0000"/>
              </a:buClr>
            </a:pPr>
            <a:r>
              <a:rPr lang="en-US" altLang="en-US" sz="1200" dirty="0">
                <a:latin typeface="Arial" panose="020B0604020202020204" pitchFamily="34" charset="0"/>
              </a:rPr>
              <a:t>Early:  Magnetic  cores</a:t>
            </a:r>
          </a:p>
          <a:p>
            <a:pPr lvl="2">
              <a:spcBef>
                <a:spcPct val="0"/>
              </a:spcBef>
              <a:buClr>
                <a:srgbClr val="CC0000"/>
              </a:buClr>
            </a:pPr>
            <a:r>
              <a:rPr lang="en-US" altLang="en-US" sz="1200" dirty="0">
                <a:latin typeface="Arial" panose="020B0604020202020204" pitchFamily="34" charset="0"/>
              </a:rPr>
              <a:t>Later: Integrated circuits(SRAM, DRAM)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General-purpose computers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Minicomputers: PDP-11, VAX11-780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IBM system/370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Supercomputer s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Control Data 7600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Cray-1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37813" y="4042651"/>
            <a:ext cx="3440274" cy="2033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图片 6" descr="VAX-11-78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2037" y="2339617"/>
            <a:ext cx="1285884" cy="1319723"/>
          </a:xfrm>
          <a:prstGeom prst="rect">
            <a:avLst/>
          </a:prstGeom>
        </p:spPr>
      </p:pic>
      <p:pic>
        <p:nvPicPr>
          <p:cNvPr id="8" name="图片 7" descr="VAX-11-780-inside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921" y="1756635"/>
            <a:ext cx="1500166" cy="192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97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E15B1D8-7C74-4E2D-B670-434A49A4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E660D-05DD-48C3-9D73-BFFC9AD44FEA}" type="slidenum">
              <a:rPr lang="en-US" altLang="en-US"/>
              <a:pPr>
                <a:defRPr/>
              </a:pPr>
              <a:t>18</a:t>
            </a:fld>
            <a:endParaRPr lang="en-US" altLang="en-US"/>
          </a:p>
        </p:txBody>
      </p:sp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82454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Electronic Computers -- Generation 4</a:t>
            </a:r>
          </a:p>
        </p:txBody>
      </p:sp>
      <p:sp>
        <p:nvSpPr>
          <p:cNvPr id="1434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502223" y="1345161"/>
            <a:ext cx="7417477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Dominant technologies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Processors: Custom LSI or VLSI modules on PC board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Memory: SRAM, DRAM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General-purpose computers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IBM 3xxx, 43xx series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Minicomputers:  VAX8400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Mini</a:t>
            </a:r>
            <a:r>
              <a:rPr lang="en-US" altLang="zh-CN" sz="2000" dirty="0">
                <a:latin typeface="Arial" panose="020B0604020202020204" pitchFamily="34" charset="0"/>
              </a:rPr>
              <a:t>-</a:t>
            </a:r>
            <a:r>
              <a:rPr lang="en-US" altLang="en-US" sz="2000" dirty="0">
                <a:latin typeface="Arial" panose="020B0604020202020204" pitchFamily="34" charset="0"/>
              </a:rPr>
              <a:t>supercomputers: 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Convex C-1, C-2, C-3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Vector supercomputers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Cray-2, Cray X-MP, Cray Y-MP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Fujitsu, Hitachi, NEC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1055" y="3500438"/>
            <a:ext cx="3108731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80607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E15B1D8-7C74-4E2D-B670-434A49A4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E660D-05DD-48C3-9D73-BFFC9AD44FEA}" type="slidenum">
              <a:rPr lang="en-US" altLang="en-US"/>
              <a:pPr>
                <a:defRPr/>
              </a:pPr>
              <a:t>19</a:t>
            </a:fld>
            <a:endParaRPr lang="en-US" altLang="en-US"/>
          </a:p>
        </p:txBody>
      </p:sp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82454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Electronic Computers -- Generation </a:t>
            </a:r>
            <a:r>
              <a:rPr lang="en-US" altLang="zh-CN" dirty="0">
                <a:solidFill>
                  <a:srgbClr val="CC0000"/>
                </a:solidFill>
                <a:latin typeface="Arial" panose="020B0604020202020204" pitchFamily="34" charset="0"/>
              </a:rPr>
              <a:t>4</a:t>
            </a:r>
            <a:endParaRPr lang="en-US" altLang="en-US" dirty="0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sp>
        <p:nvSpPr>
          <p:cNvPr id="1434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502223" y="1345161"/>
            <a:ext cx="7417477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Dominant technologies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Processors: Mass-produced microprocessors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Mem</a:t>
            </a:r>
            <a:r>
              <a:rPr lang="en-US" altLang="zh-CN" sz="1600" dirty="0">
                <a:latin typeface="Arial" panose="020B0604020202020204" pitchFamily="34" charset="0"/>
              </a:rPr>
              <a:t>o</a:t>
            </a:r>
            <a:r>
              <a:rPr lang="en-US" altLang="en-US" sz="1600" dirty="0">
                <a:latin typeface="Arial" panose="020B0604020202020204" pitchFamily="34" charset="0"/>
              </a:rPr>
              <a:t>ry: SRAM, DRAM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Compilers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RISC processors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RISC-V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MIPS (Silicon Graphics)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PA-RISC (Hewlett Packard)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SPARC ( Sun Microsystems)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Alpha ( Digital Equipment)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PowerPC( Apple, </a:t>
            </a:r>
            <a:r>
              <a:rPr lang="en-US" altLang="en-US" sz="1600" dirty="0" err="1">
                <a:latin typeface="Arial" panose="020B0604020202020204" pitchFamily="34" charset="0"/>
              </a:rPr>
              <a:t>Motorala</a:t>
            </a:r>
            <a:r>
              <a:rPr lang="en-US" altLang="en-US" sz="1600" dirty="0">
                <a:latin typeface="Arial" panose="020B0604020202020204" pitchFamily="34" charset="0"/>
              </a:rPr>
              <a:t>, IBM)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 err="1">
                <a:latin typeface="Arial" panose="020B0604020202020204" pitchFamily="34" charset="0"/>
              </a:rPr>
              <a:t>Motorala</a:t>
            </a:r>
            <a:r>
              <a:rPr lang="en-US" altLang="en-US" sz="1600" dirty="0">
                <a:latin typeface="Arial" panose="020B0604020202020204" pitchFamily="34" charset="0"/>
              </a:rPr>
              <a:t> 88000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I860, i960 (Intel)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CISC processors: 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80x86, Pentium, </a:t>
            </a:r>
            <a:r>
              <a:rPr lang="en-US" altLang="en-US" sz="1600" dirty="0" err="1">
                <a:latin typeface="Arial" panose="020B0604020202020204" pitchFamily="34" charset="0"/>
              </a:rPr>
              <a:t>Penium</a:t>
            </a:r>
            <a:r>
              <a:rPr lang="en-US" altLang="en-US" sz="1600" dirty="0">
                <a:latin typeface="Arial" panose="020B0604020202020204" pitchFamily="34" charset="0"/>
              </a:rPr>
              <a:t> Pro, Pentium II &amp; III (Intel)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665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E15B1D8-7C74-4E2D-B670-434A49A4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E660D-05DD-48C3-9D73-BFFC9AD44FEA}" type="slidenum">
              <a:rPr lang="en-US" altLang="en-US"/>
              <a:pPr>
                <a:defRPr/>
              </a:pPr>
              <a:t>2</a:t>
            </a:fld>
            <a:endParaRPr lang="en-US" altLang="en-US"/>
          </a:p>
        </p:txBody>
      </p:sp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125547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About</a:t>
            </a:r>
          </a:p>
        </p:txBody>
      </p:sp>
      <p:sp>
        <p:nvSpPr>
          <p:cNvPr id="1434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482654" y="1385888"/>
            <a:ext cx="7844313" cy="4216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Grading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Attendance 5%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Project </a:t>
            </a:r>
            <a:r>
              <a:rPr lang="en-US" altLang="zh-CN" sz="2000" dirty="0">
                <a:latin typeface="Arial" panose="020B0604020202020204" pitchFamily="34" charset="0"/>
              </a:rPr>
              <a:t>40</a:t>
            </a:r>
            <a:r>
              <a:rPr lang="en-US" altLang="en-US" sz="2000" dirty="0">
                <a:latin typeface="Arial" panose="020B0604020202020204" pitchFamily="34" charset="0"/>
              </a:rPr>
              <a:t>%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zh-CN" sz="2000" dirty="0">
                <a:latin typeface="Arial" panose="020B0604020202020204" pitchFamily="34" charset="0"/>
              </a:rPr>
              <a:t>Homework 5%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Mid-term exam </a:t>
            </a:r>
            <a:r>
              <a:rPr lang="en-US" altLang="zh-CN" sz="2000" dirty="0">
                <a:latin typeface="Arial" panose="020B0604020202020204" pitchFamily="34" charset="0"/>
              </a:rPr>
              <a:t>15</a:t>
            </a:r>
            <a:r>
              <a:rPr lang="en-US" altLang="en-US" sz="2000" dirty="0">
                <a:latin typeface="Arial" panose="020B0604020202020204" pitchFamily="34" charset="0"/>
              </a:rPr>
              <a:t>%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Final exam 35%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Bonus 5%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Textbooks/Materials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Computer Organization and Design RISC-V Edition, Patterson and Hennessy's ("P&amp;H"), ISBN 0128122757.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TAs</a:t>
            </a:r>
          </a:p>
        </p:txBody>
      </p:sp>
      <p:pic>
        <p:nvPicPr>
          <p:cNvPr id="6" name="Picture 1" descr="P&amp;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314" y="3678182"/>
            <a:ext cx="922052" cy="115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42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69573D4-ED32-4BD4-BF42-7B69659F7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D7565C-1CA1-4883-9841-8184A10093EC}" type="slidenum">
              <a:rPr lang="en-US" altLang="en-US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10243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335059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rgbClr val="CC0000"/>
                </a:solidFill>
                <a:latin typeface="Arial" panose="020B0604020202020204" pitchFamily="34" charset="0"/>
              </a:rPr>
              <a:t>Cloud Computing</a:t>
            </a:r>
            <a:endParaRPr lang="en-US" altLang="en-US" dirty="0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sp>
        <p:nvSpPr>
          <p:cNvPr id="10244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7174" name="Picture 6" descr="See the source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1112"/>
            <a:ext cx="9144000" cy="527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382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69573D4-ED32-4BD4-BF42-7B69659F7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D7565C-1CA1-4883-9841-8184A10093EC}" type="slidenum">
              <a:rPr lang="en-US" altLang="en-US"/>
              <a:pPr>
                <a:defRPr/>
              </a:pPr>
              <a:t>21</a:t>
            </a:fld>
            <a:endParaRPr lang="en-US" altLang="en-US"/>
          </a:p>
        </p:txBody>
      </p:sp>
      <p:sp>
        <p:nvSpPr>
          <p:cNvPr id="10243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760817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dirty="0">
                <a:solidFill>
                  <a:srgbClr val="CC0000"/>
                </a:solidFill>
                <a:latin typeface="Arial" panose="020B0604020202020204" pitchFamily="34" charset="0"/>
              </a:rPr>
              <a:t>Ubiquitous/AI Computers -- Generation 5</a:t>
            </a:r>
          </a:p>
        </p:txBody>
      </p:sp>
      <p:sp>
        <p:nvSpPr>
          <p:cNvPr id="10244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198" name="Picture 6" descr="https://nulltx.com/wp-content/uploads/2017/01/creepy-robot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459" y="1400859"/>
            <a:ext cx="2456821" cy="148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See the source imag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95" y="1247910"/>
            <a:ext cx="2872015" cy="179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 descr="See the source image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20" y="3098105"/>
            <a:ext cx="2354044" cy="141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 descr="Image result for automatic vehicle"/>
          <p:cNvPicPr>
            <a:picLocks noChangeAspect="1" noChangeArrowheads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104" y="1397001"/>
            <a:ext cx="2633591" cy="148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4" name="Picture 22" descr="See the source image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459" y="3098105"/>
            <a:ext cx="2469705" cy="141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6" name="Picture 24" descr="See the source image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104" y="3081663"/>
            <a:ext cx="2656249" cy="143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0" name="Picture 28" descr="See the source image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104" y="4725628"/>
            <a:ext cx="2656249" cy="141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2" name="Picture 30" descr="See the source image"/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21" y="4725629"/>
            <a:ext cx="2354044" cy="141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4" name="Picture 32" descr="See the source image"/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460" y="4725629"/>
            <a:ext cx="2460982" cy="1416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336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69573D4-ED32-4BD4-BF42-7B69659F7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D7565C-1CA1-4883-9841-8184A10093EC}" type="slidenum">
              <a:rPr lang="en-US" altLang="en-US"/>
              <a:pPr>
                <a:defRPr/>
              </a:pPr>
              <a:t>22</a:t>
            </a:fld>
            <a:endParaRPr lang="en-US" altLang="en-US"/>
          </a:p>
        </p:txBody>
      </p:sp>
      <p:sp>
        <p:nvSpPr>
          <p:cNvPr id="10243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348524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rgbClr val="CC0000"/>
                </a:solidFill>
                <a:latin typeface="Arial" panose="020B0604020202020204" pitchFamily="34" charset="0"/>
              </a:rPr>
              <a:t>Future Computers</a:t>
            </a:r>
            <a:endParaRPr lang="en-US" altLang="en-US" dirty="0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sp>
        <p:nvSpPr>
          <p:cNvPr id="10244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" name="Picture 2" descr="Steampunk chandelier? No. The IBM Q is one of the worldâs most advanced quantum computers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70" y="1554393"/>
            <a:ext cx="3409931" cy="202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160411" y="3576776"/>
            <a:ext cx="49701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https://cosmosmagazine.com/technology/hello-quantum-world</a:t>
            </a:r>
          </a:p>
        </p:txBody>
      </p:sp>
      <p:pic>
        <p:nvPicPr>
          <p:cNvPr id="8" name="Picture 4" descr="Optical Comput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487" y="1595444"/>
            <a:ext cx="2455605" cy="315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4533900" y="4821884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https://thecustomizewindows.com/2013/02/optical-computing-or-photonic-computing/</a:t>
            </a:r>
          </a:p>
        </p:txBody>
      </p:sp>
      <p:sp>
        <p:nvSpPr>
          <p:cNvPr id="10" name="矩形 9"/>
          <p:cNvSpPr/>
          <p:nvPr/>
        </p:nvSpPr>
        <p:spPr>
          <a:xfrm>
            <a:off x="3806625" y="5718849"/>
            <a:ext cx="46934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https://www.extremetech.com/extreme/232190-how-mits-new-biological-computer-works-and-what-it-could-do-in-the-future</a:t>
            </a:r>
          </a:p>
        </p:txBody>
      </p:sp>
      <p:pic>
        <p:nvPicPr>
          <p:cNvPr id="11" name="Picture 8" descr="https://www.extremetech.com/wp-content/uploads/2016/07/biocomp-head-640x35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11" y="4739087"/>
            <a:ext cx="3552680" cy="195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41012" y="1208376"/>
            <a:ext cx="210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Quantum Computer</a:t>
            </a:r>
            <a:endParaRPr lang="en-US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5697743" y="1212744"/>
            <a:ext cx="1870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Optical Computer</a:t>
            </a:r>
            <a:endParaRPr lang="en-US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651326" y="4313566"/>
            <a:ext cx="211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Biological Computer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08897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69573D4-ED32-4BD4-BF42-7B69659F7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D7565C-1CA1-4883-9841-8184A10093EC}" type="slidenum">
              <a:rPr lang="en-US" altLang="en-US"/>
              <a:pPr>
                <a:defRPr/>
              </a:pPr>
              <a:t>23</a:t>
            </a:fld>
            <a:endParaRPr lang="en-US" altLang="en-US"/>
          </a:p>
        </p:txBody>
      </p:sp>
      <p:sp>
        <p:nvSpPr>
          <p:cNvPr id="10243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53038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CC0000"/>
                </a:solidFill>
                <a:latin typeface="Arial" panose="020B0604020202020204" pitchFamily="34" charset="0"/>
              </a:rPr>
              <a:t>Why Computer Organization</a:t>
            </a:r>
          </a:p>
        </p:txBody>
      </p:sp>
      <p:sp>
        <p:nvSpPr>
          <p:cNvPr id="10244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5" name="Text Box 4"/>
          <p:cNvSpPr txBox="1">
            <a:spLocks noChangeArrowheads="1"/>
          </p:cNvSpPr>
          <p:nvPr/>
        </p:nvSpPr>
        <p:spPr bwMode="auto">
          <a:xfrm>
            <a:off x="457200" y="1447800"/>
            <a:ext cx="812800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Embarrassing if you are a BS in CS/CE and can’t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  make sense of the following terms: DRAM, pipelining,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  cache hierarchies, I/O, virtual memory, …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Embarrassing if you are a BS in CS/CE and can’t decide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  which processor to buy: 3 GHz Xeon or 2.5 GHz Athlon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  (helps us reason about performance/power), …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Obvious first step for chip designers, compiler/OS writers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Will knowledge of the hardware help you write better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  and more secure programs?</a:t>
            </a:r>
          </a:p>
        </p:txBody>
      </p:sp>
    </p:spTree>
    <p:extLst>
      <p:ext uri="{BB962C8B-B14F-4D97-AF65-F5344CB8AC3E}">
        <p14:creationId xmlns:p14="http://schemas.microsoft.com/office/powerpoint/2010/main" val="179959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9D29D52-3813-48B9-9624-E40586A1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B3E020-2ED6-4488-B6D1-D203F8B677F7}" type="slidenum">
              <a:rPr lang="en-US" altLang="en-US"/>
              <a:pPr>
                <a:defRPr/>
              </a:pPr>
              <a:t>24</a:t>
            </a:fld>
            <a:endParaRPr lang="en-US" altLang="en-US"/>
          </a:p>
        </p:txBody>
      </p:sp>
      <p:sp>
        <p:nvSpPr>
          <p:cNvPr id="36867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43783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CC0000"/>
                </a:solidFill>
                <a:latin typeface="Arial" panose="020B0604020202020204" pitchFamily="34" charset="0"/>
              </a:rPr>
              <a:t>Computer Components</a:t>
            </a:r>
          </a:p>
        </p:txBody>
      </p:sp>
      <p:sp>
        <p:nvSpPr>
          <p:cNvPr id="36868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523" y="2198890"/>
            <a:ext cx="5314960" cy="380024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412207" y="3615808"/>
            <a:ext cx="2967567" cy="24876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 11"/>
          <p:cNvSpPr/>
          <p:nvPr/>
        </p:nvSpPr>
        <p:spPr>
          <a:xfrm>
            <a:off x="2144723" y="4881575"/>
            <a:ext cx="1412351" cy="7323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 12"/>
          <p:cNvSpPr/>
          <p:nvPr/>
        </p:nvSpPr>
        <p:spPr>
          <a:xfrm>
            <a:off x="2280190" y="2743742"/>
            <a:ext cx="1806050" cy="7323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矩形 13"/>
          <p:cNvSpPr/>
          <p:nvPr/>
        </p:nvSpPr>
        <p:spPr>
          <a:xfrm>
            <a:off x="3510507" y="2405075"/>
            <a:ext cx="1498600" cy="5841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矩形 15"/>
          <p:cNvSpPr/>
          <p:nvPr/>
        </p:nvSpPr>
        <p:spPr>
          <a:xfrm>
            <a:off x="2144723" y="3924841"/>
            <a:ext cx="1412351" cy="8043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/>
          <p:cNvSpPr/>
          <p:nvPr/>
        </p:nvSpPr>
        <p:spPr>
          <a:xfrm>
            <a:off x="7416841" y="4729175"/>
            <a:ext cx="17271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dirty="0">
                <a:latin typeface="Arial" panose="020B0604020202020204" pitchFamily="34" charset="0"/>
              </a:rPr>
              <a:t> Input/output devices</a:t>
            </a:r>
          </a:p>
        </p:txBody>
      </p:sp>
      <p:sp>
        <p:nvSpPr>
          <p:cNvPr id="10" name="矩形 9"/>
          <p:cNvSpPr/>
          <p:nvPr/>
        </p:nvSpPr>
        <p:spPr>
          <a:xfrm>
            <a:off x="580006" y="2572112"/>
            <a:ext cx="21166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dirty="0">
                <a:latin typeface="Arial" panose="020B0604020202020204" pitchFamily="34" charset="0"/>
              </a:rPr>
              <a:t>Secondary storage: non-volatile, slower, cheaper</a:t>
            </a:r>
          </a:p>
        </p:txBody>
      </p:sp>
      <p:sp>
        <p:nvSpPr>
          <p:cNvPr id="11" name="矩形 10"/>
          <p:cNvSpPr/>
          <p:nvPr/>
        </p:nvSpPr>
        <p:spPr>
          <a:xfrm>
            <a:off x="3453703" y="1395930"/>
            <a:ext cx="22200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dirty="0">
                <a:latin typeface="Arial" panose="020B0604020202020204" pitchFamily="34" charset="0"/>
              </a:rPr>
              <a:t>Primary storage: volatile, faster, costlier</a:t>
            </a:r>
          </a:p>
        </p:txBody>
      </p:sp>
      <p:sp>
        <p:nvSpPr>
          <p:cNvPr id="17" name="矩形 16"/>
          <p:cNvSpPr/>
          <p:nvPr/>
        </p:nvSpPr>
        <p:spPr>
          <a:xfrm>
            <a:off x="381000" y="4792750"/>
            <a:ext cx="21833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dirty="0">
                <a:latin typeface="Arial" panose="020B0604020202020204" pitchFamily="34" charset="0"/>
              </a:rPr>
              <a:t>CPU/processor (</a:t>
            </a:r>
            <a:r>
              <a:rPr lang="en-US" altLang="en-US" dirty="0" err="1">
                <a:latin typeface="Arial" panose="020B0604020202020204" pitchFamily="34" charset="0"/>
              </a:rPr>
              <a:t>datapath</a:t>
            </a:r>
            <a:r>
              <a:rPr lang="en-US" altLang="en-US" dirty="0">
                <a:latin typeface="Arial" panose="020B0604020202020204" pitchFamily="34" charset="0"/>
              </a:rPr>
              <a:t> and control)</a:t>
            </a:r>
          </a:p>
        </p:txBody>
      </p:sp>
    </p:spTree>
    <p:extLst>
      <p:ext uri="{BB962C8B-B14F-4D97-AF65-F5344CB8AC3E}">
        <p14:creationId xmlns:p14="http://schemas.microsoft.com/office/powerpoint/2010/main" val="3027886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4" grpId="0" animBg="1"/>
      <p:bldP spid="16" grpId="0" animBg="1"/>
      <p:bldP spid="9" grpId="0"/>
      <p:bldP spid="10" grpId="0"/>
      <p:bldP spid="11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69573D4-ED32-4BD4-BF42-7B69659F7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D7565C-1CA1-4883-9841-8184A10093EC}" type="slidenum">
              <a:rPr lang="en-US" altLang="en-US"/>
              <a:pPr>
                <a:defRPr/>
              </a:pPr>
              <a:t>25</a:t>
            </a:fld>
            <a:endParaRPr lang="en-US" altLang="en-US"/>
          </a:p>
        </p:txBody>
      </p:sp>
      <p:sp>
        <p:nvSpPr>
          <p:cNvPr id="10243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250581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Motherboard</a:t>
            </a:r>
          </a:p>
        </p:txBody>
      </p:sp>
      <p:sp>
        <p:nvSpPr>
          <p:cNvPr id="10244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2530" name="Picture 2" descr="æ¥çæºå¾å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14122"/>
            <a:ext cx="7492999" cy="550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679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69573D4-ED32-4BD4-BF42-7B69659F7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D7565C-1CA1-4883-9841-8184A10093EC}" type="slidenum">
              <a:rPr lang="en-US" altLang="en-US"/>
              <a:pPr>
                <a:defRPr/>
              </a:pPr>
              <a:t>26</a:t>
            </a:fld>
            <a:endParaRPr lang="en-US" altLang="en-US"/>
          </a:p>
        </p:txBody>
      </p:sp>
      <p:sp>
        <p:nvSpPr>
          <p:cNvPr id="10243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591520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Intel ATX Motherboard Diagram</a:t>
            </a:r>
          </a:p>
        </p:txBody>
      </p:sp>
      <p:sp>
        <p:nvSpPr>
          <p:cNvPr id="10244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3554" name="Picture 2" descr="æ¥çæºå¾å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" y="1203143"/>
            <a:ext cx="7854315" cy="536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706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69573D4-ED32-4BD4-BF42-7B69659F7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D7565C-1CA1-4883-9841-8184A10093EC}" type="slidenum">
              <a:rPr lang="en-US" altLang="en-US"/>
              <a:pPr>
                <a:defRPr/>
              </a:pPr>
              <a:t>27</a:t>
            </a:fld>
            <a:endParaRPr lang="en-US" altLang="en-US"/>
          </a:p>
        </p:txBody>
      </p:sp>
      <p:sp>
        <p:nvSpPr>
          <p:cNvPr id="10243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391966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rgbClr val="CC0000"/>
                </a:solidFill>
                <a:latin typeface="Arial" panose="020B0604020202020204" pitchFamily="34" charset="0"/>
              </a:rPr>
              <a:t>2009 ME Repartition</a:t>
            </a:r>
            <a:endParaRPr lang="en-US" altLang="en-US" dirty="0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sp>
        <p:nvSpPr>
          <p:cNvPr id="10244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7652" name="Picture 4" descr="æ¥çæºå¾å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692" y="1980038"/>
            <a:ext cx="6283325" cy="452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452033" y="1435100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2006-2008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902163" y="1435099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2009</a:t>
            </a:r>
          </a:p>
        </p:txBody>
      </p:sp>
    </p:spTree>
    <p:extLst>
      <p:ext uri="{BB962C8B-B14F-4D97-AF65-F5344CB8AC3E}">
        <p14:creationId xmlns:p14="http://schemas.microsoft.com/office/powerpoint/2010/main" val="3058660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69573D4-ED32-4BD4-BF42-7B69659F7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D7565C-1CA1-4883-9841-8184A10093EC}" type="slidenum">
              <a:rPr lang="en-US" altLang="en-US"/>
              <a:pPr>
                <a:defRPr/>
              </a:pPr>
              <a:t>28</a:t>
            </a:fld>
            <a:endParaRPr lang="en-US" altLang="en-US"/>
          </a:p>
        </p:txBody>
      </p:sp>
      <p:sp>
        <p:nvSpPr>
          <p:cNvPr id="10243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487665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Processor (CPU) Zoom in</a:t>
            </a:r>
          </a:p>
        </p:txBody>
      </p:sp>
      <p:sp>
        <p:nvSpPr>
          <p:cNvPr id="10244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5" name="Text Box 4"/>
          <p:cNvSpPr txBox="1">
            <a:spLocks noChangeArrowheads="1"/>
          </p:cNvSpPr>
          <p:nvPr/>
        </p:nvSpPr>
        <p:spPr bwMode="auto">
          <a:xfrm>
            <a:off x="381000" y="1201859"/>
            <a:ext cx="6114154" cy="2185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Func</a:t>
            </a:r>
            <a:r>
              <a:rPr lang="en-US" altLang="zh-CN" sz="2400" dirty="0">
                <a:latin typeface="Arial" panose="020B0604020202020204" pitchFamily="34" charset="0"/>
              </a:rPr>
              <a:t>ti</a:t>
            </a:r>
            <a:r>
              <a:rPr lang="en-US" altLang="en-US" sz="2400" dirty="0">
                <a:latin typeface="Arial" panose="020B0604020202020204" pitchFamily="34" charset="0"/>
              </a:rPr>
              <a:t>onal units: performs computations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</a:rPr>
              <a:t>Datapath</a:t>
            </a:r>
            <a:r>
              <a:rPr lang="en-US" altLang="en-US" sz="2400" dirty="0">
                <a:latin typeface="Arial" panose="020B0604020202020204" pitchFamily="34" charset="0"/>
              </a:rPr>
              <a:t>: performs operations on data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Control: sequences </a:t>
            </a:r>
            <a:r>
              <a:rPr lang="en-US" altLang="en-US" sz="2400" dirty="0" err="1">
                <a:latin typeface="Arial" panose="020B0604020202020204" pitchFamily="34" charset="0"/>
              </a:rPr>
              <a:t>datapath</a:t>
            </a:r>
            <a:r>
              <a:rPr lang="en-US" altLang="en-US" sz="2400" dirty="0">
                <a:latin typeface="Arial" panose="020B0604020202020204" pitchFamily="34" charset="0"/>
              </a:rPr>
              <a:t>, memory, ...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Cache memory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Small fast SRAM memory for immediate access to data</a:t>
            </a:r>
          </a:p>
        </p:txBody>
      </p:sp>
      <p:sp>
        <p:nvSpPr>
          <p:cNvPr id="6" name="object 4"/>
          <p:cNvSpPr/>
          <p:nvPr/>
        </p:nvSpPr>
        <p:spPr>
          <a:xfrm>
            <a:off x="990599" y="3404315"/>
            <a:ext cx="2995611" cy="34536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/>
          <p:cNvSpPr txBox="1"/>
          <p:nvPr/>
        </p:nvSpPr>
        <p:spPr>
          <a:xfrm>
            <a:off x="76317" y="4605020"/>
            <a:ext cx="9410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Apple</a:t>
            </a:r>
            <a:r>
              <a:rPr sz="1800" spc="-18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A5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6"/>
          <p:cNvSpPr/>
          <p:nvPr/>
        </p:nvSpPr>
        <p:spPr>
          <a:xfrm>
            <a:off x="4114798" y="3524050"/>
            <a:ext cx="4593182" cy="29716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674" name="Picture 2" descr="æ¥çæºå¾å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389" y="1201859"/>
            <a:ext cx="2359025" cy="235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847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BCFA1B7-1A48-4355-A62D-D3551DF47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600342-6D76-4DD8-87B1-335CA47FF732}" type="slidenum">
              <a:rPr lang="en-US" altLang="en-US"/>
              <a:pPr>
                <a:defRPr/>
              </a:pPr>
              <a:t>29</a:t>
            </a:fld>
            <a:endParaRPr lang="en-US" altLang="en-US"/>
          </a:p>
        </p:txBody>
      </p:sp>
      <p:sp>
        <p:nvSpPr>
          <p:cNvPr id="34819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426091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Computer Architecture</a:t>
            </a:r>
          </a:p>
        </p:txBody>
      </p:sp>
      <p:sp>
        <p:nvSpPr>
          <p:cNvPr id="3482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1" name="Text Box 4"/>
          <p:cNvSpPr txBox="1">
            <a:spLocks noChangeArrowheads="1"/>
          </p:cNvSpPr>
          <p:nvPr/>
        </p:nvSpPr>
        <p:spPr bwMode="auto">
          <a:xfrm>
            <a:off x="315383" y="1270000"/>
            <a:ext cx="8437033" cy="3354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How things are put together in design and implementa</a:t>
            </a:r>
            <a:r>
              <a:rPr lang="en-US" altLang="zh-CN" sz="2400" dirty="0">
                <a:latin typeface="Arial" panose="020B0604020202020204" pitchFamily="34" charset="0"/>
              </a:rPr>
              <a:t>ti</a:t>
            </a:r>
            <a:r>
              <a:rPr lang="en-US" altLang="en-US" sz="2400" dirty="0">
                <a:latin typeface="Arial" panose="020B0604020202020204" pitchFamily="34" charset="0"/>
              </a:rPr>
              <a:t>on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Capabilities &amp; Performance Characteristics of Principal  Functional Units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(e.g., Registers, ALU, Shifters, Logic Units, ...)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Ways in which these components are interconnected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Information ﬂows between components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Logic and means control unit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Choreography of FUs to realize the ISA</a:t>
            </a:r>
          </a:p>
        </p:txBody>
      </p:sp>
      <p:sp>
        <p:nvSpPr>
          <p:cNvPr id="6" name="object 4"/>
          <p:cNvSpPr/>
          <p:nvPr/>
        </p:nvSpPr>
        <p:spPr>
          <a:xfrm>
            <a:off x="6032917" y="3469065"/>
            <a:ext cx="2907465" cy="2971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6087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E15B1D8-7C74-4E2D-B670-434A49A4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E660D-05DD-48C3-9D73-BFFC9AD44FEA}" type="slidenum">
              <a:rPr lang="en-US" altLang="en-US"/>
              <a:pPr>
                <a:defRPr/>
              </a:pPr>
              <a:t>3</a:t>
            </a:fld>
            <a:endParaRPr lang="en-US" altLang="en-US"/>
          </a:p>
        </p:txBody>
      </p:sp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654198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sv-SE" altLang="en-US" dirty="0">
                <a:solidFill>
                  <a:srgbClr val="CC0000"/>
                </a:solidFill>
                <a:latin typeface="Arial" panose="020B0604020202020204" pitchFamily="34" charset="0"/>
              </a:rPr>
              <a:t>David A. Patterson (UC Berkeley）</a:t>
            </a:r>
            <a:endParaRPr lang="en-US" altLang="en-US" dirty="0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sp>
        <p:nvSpPr>
          <p:cNvPr id="1434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482654" y="1304351"/>
            <a:ext cx="5608245" cy="5324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Born in Nov 16, 1947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Married in 1967, have 4 children</a:t>
            </a:r>
          </a:p>
          <a:p>
            <a:pPr>
              <a:spcBef>
                <a:spcPct val="0"/>
              </a:spcBef>
              <a:buClr>
                <a:srgbClr val="CC0000"/>
              </a:buClr>
              <a:buNone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zh-CN" sz="2000" dirty="0">
                <a:latin typeface="Arial" panose="020B0604020202020204" pitchFamily="34" charset="0"/>
              </a:rPr>
              <a:t> L</a:t>
            </a:r>
            <a:r>
              <a:rPr lang="en-US" altLang="en-US" sz="2000" dirty="0">
                <a:latin typeface="Arial" panose="020B0604020202020204" pitchFamily="34" charset="0"/>
              </a:rPr>
              <a:t>eading the Berkeley RISC project (the foundation of the SPARC architecture ) 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Leading the research on RAID storage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Vice Chair of the Board of Directors of the RISC-V Foundation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Arial" panose="020B0604020202020204" pitchFamily="34" charset="0"/>
              </a:rPr>
              <a:t>Pardee</a:t>
            </a:r>
            <a:r>
              <a:rPr lang="en-US" altLang="en-US" sz="2000" dirty="0">
                <a:latin typeface="Arial" panose="020B0604020202020204" pitchFamily="34" charset="0"/>
              </a:rPr>
              <a:t> Professor of Computer Science, Emeritus at UC Berkeley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Received Eckert-</a:t>
            </a:r>
            <a:r>
              <a:rPr lang="en-US" altLang="en-US" sz="2000" dirty="0" err="1">
                <a:latin typeface="Arial" panose="020B0604020202020204" pitchFamily="34" charset="0"/>
              </a:rPr>
              <a:t>Mauchly</a:t>
            </a:r>
            <a:r>
              <a:rPr lang="en-US" altLang="en-US" sz="2000" dirty="0">
                <a:latin typeface="Arial" panose="020B0604020202020204" pitchFamily="34" charset="0"/>
              </a:rPr>
              <a:t> Award in 2008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Won the 2017 Turing Award with Hennessy </a:t>
            </a:r>
            <a:endParaRPr lang="en-US" altLang="en-US" sz="2400" dirty="0">
              <a:latin typeface="Arial" panose="020B0604020202020204" pitchFamily="34" charset="0"/>
            </a:endParaRPr>
          </a:p>
        </p:txBody>
      </p:sp>
      <p:pic>
        <p:nvPicPr>
          <p:cNvPr id="17410" name="Picture 2" descr="https://upload.wikimedia.org/wikipedia/commons/d/d1/David_A_Patters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439" y="2310869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1178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BCFA1B7-1A48-4355-A62D-D3551DF47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600342-6D76-4DD8-87B1-335CA47FF732}" type="slidenum">
              <a:rPr lang="en-US" altLang="en-US"/>
              <a:pPr>
                <a:defRPr/>
              </a:pPr>
              <a:t>30</a:t>
            </a:fld>
            <a:endParaRPr lang="en-US" altLang="en-US"/>
          </a:p>
        </p:txBody>
      </p:sp>
      <p:sp>
        <p:nvSpPr>
          <p:cNvPr id="34819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369364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Elements of an ISA</a:t>
            </a:r>
          </a:p>
        </p:txBody>
      </p:sp>
      <p:sp>
        <p:nvSpPr>
          <p:cNvPr id="3482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1" name="Text Box 4"/>
          <p:cNvSpPr txBox="1">
            <a:spLocks noChangeArrowheads="1"/>
          </p:cNvSpPr>
          <p:nvPr/>
        </p:nvSpPr>
        <p:spPr bwMode="auto">
          <a:xfrm>
            <a:off x="304800" y="1447800"/>
            <a:ext cx="8437033" cy="433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Set of machine-recognized data types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bytes, words, integers, floating point, strings, . . .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Operations performed on those data types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Add, sub, </a:t>
            </a:r>
            <a:r>
              <a:rPr lang="en-US" altLang="en-US" sz="2000" dirty="0" err="1">
                <a:latin typeface="Arial" panose="020B0604020202020204" pitchFamily="34" charset="0"/>
              </a:rPr>
              <a:t>mul</a:t>
            </a:r>
            <a:r>
              <a:rPr lang="en-US" altLang="en-US" sz="2000" dirty="0">
                <a:latin typeface="Arial" panose="020B0604020202020204" pitchFamily="34" charset="0"/>
              </a:rPr>
              <a:t>, div, </a:t>
            </a:r>
            <a:r>
              <a:rPr lang="en-US" altLang="en-US" sz="2000" dirty="0" err="1">
                <a:latin typeface="Arial" panose="020B0604020202020204" pitchFamily="34" charset="0"/>
              </a:rPr>
              <a:t>xor</a:t>
            </a:r>
            <a:r>
              <a:rPr lang="en-US" altLang="en-US" sz="2000" dirty="0">
                <a:latin typeface="Arial" panose="020B0604020202020204" pitchFamily="34" charset="0"/>
              </a:rPr>
              <a:t>, move, ….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Programmable storage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 err="1">
                <a:latin typeface="Arial" panose="020B0604020202020204" pitchFamily="34" charset="0"/>
              </a:rPr>
              <a:t>regs</a:t>
            </a:r>
            <a:r>
              <a:rPr lang="en-US" altLang="en-US" sz="2000" dirty="0">
                <a:latin typeface="Arial" panose="020B0604020202020204" pitchFamily="34" charset="0"/>
              </a:rPr>
              <a:t>, PC, memory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Methods of identifying and obtaining data referenced by instructions (addressing modes)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Literal, reg., absolute, relative, </a:t>
            </a:r>
            <a:r>
              <a:rPr lang="en-US" altLang="en-US" sz="2000" dirty="0" err="1">
                <a:latin typeface="Arial" panose="020B0604020202020204" pitchFamily="34" charset="0"/>
              </a:rPr>
              <a:t>reg</a:t>
            </a:r>
            <a:r>
              <a:rPr lang="en-US" altLang="en-US" sz="2000" dirty="0">
                <a:latin typeface="Arial" panose="020B0604020202020204" pitchFamily="34" charset="0"/>
              </a:rPr>
              <a:t> + offset, …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Format (encoding) of the instructions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Op code, operand fields, …  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5846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E15B1D8-7C74-4E2D-B670-434A49A4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E660D-05DD-48C3-9D73-BFFC9AD44FEA}" type="slidenum">
              <a:rPr lang="en-US" altLang="en-US"/>
              <a:pPr>
                <a:defRPr/>
              </a:pPr>
              <a:t>31</a:t>
            </a:fld>
            <a:endParaRPr lang="en-US" altLang="en-US"/>
          </a:p>
        </p:txBody>
      </p:sp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744776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Deﬁning Computer Architecture</a:t>
            </a:r>
          </a:p>
        </p:txBody>
      </p:sp>
      <p:sp>
        <p:nvSpPr>
          <p:cNvPr id="1434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502223" y="1345161"/>
            <a:ext cx="7417477" cy="3354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“Old” view of computer architecture: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Instruction Set Architecture (ISA) design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i.e. decisions regarding: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registers, memory addressing, addressing modes, instruction operands,  available operations, control ﬂow instructions, instruction encoding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“Real” computer architecture: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Speciﬁc requirements of the target machine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Design to maximize performance within constraints: cost,  power, and availability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Includes ISA, microarchitecture, hardware</a:t>
            </a:r>
          </a:p>
        </p:txBody>
      </p:sp>
    </p:spTree>
    <p:extLst>
      <p:ext uri="{BB962C8B-B14F-4D97-AF65-F5344CB8AC3E}">
        <p14:creationId xmlns:p14="http://schemas.microsoft.com/office/powerpoint/2010/main" val="14393039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69573D4-ED32-4BD4-BF42-7B69659F7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D7565C-1CA1-4883-9841-8184A10093EC}" type="slidenum">
              <a:rPr lang="en-US" altLang="en-US"/>
              <a:pPr>
                <a:defRPr/>
              </a:pPr>
              <a:t>32</a:t>
            </a:fld>
            <a:endParaRPr lang="en-US" altLang="en-US"/>
          </a:p>
        </p:txBody>
      </p:sp>
      <p:sp>
        <p:nvSpPr>
          <p:cNvPr id="10243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715272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Great Ideas in Computer Architectures</a:t>
            </a:r>
          </a:p>
        </p:txBody>
      </p:sp>
      <p:sp>
        <p:nvSpPr>
          <p:cNvPr id="10244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5" name="Text Box 4"/>
          <p:cNvSpPr txBox="1">
            <a:spLocks noChangeArrowheads="1"/>
          </p:cNvSpPr>
          <p:nvPr/>
        </p:nvSpPr>
        <p:spPr bwMode="auto">
          <a:xfrm>
            <a:off x="476330" y="1225689"/>
            <a:ext cx="5117106" cy="5201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Design for </a:t>
            </a:r>
            <a:r>
              <a:rPr lang="en-US" altLang="en-US" sz="2400" b="1" dirty="0">
                <a:latin typeface="Arial" panose="020B0604020202020204" pitchFamily="34" charset="0"/>
              </a:rPr>
              <a:t>Moore’s Law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Use </a:t>
            </a:r>
            <a:r>
              <a:rPr lang="en-US" altLang="en-US" sz="2400" b="1" dirty="0">
                <a:latin typeface="Arial" panose="020B0604020202020204" pitchFamily="34" charset="0"/>
              </a:rPr>
              <a:t>abstraction</a:t>
            </a:r>
            <a:r>
              <a:rPr lang="en-US" altLang="en-US" sz="2400" dirty="0">
                <a:latin typeface="Arial" panose="020B0604020202020204" pitchFamily="34" charset="0"/>
              </a:rPr>
              <a:t> to simplify design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Make the </a:t>
            </a:r>
            <a:r>
              <a:rPr lang="en-US" altLang="en-US" sz="2400" b="1" dirty="0">
                <a:latin typeface="Arial" panose="020B0604020202020204" pitchFamily="34" charset="0"/>
              </a:rPr>
              <a:t>common case fast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Performance via </a:t>
            </a:r>
            <a:r>
              <a:rPr lang="en-US" altLang="en-US" sz="2400" b="1" dirty="0">
                <a:latin typeface="Arial" panose="020B0604020202020204" pitchFamily="34" charset="0"/>
              </a:rPr>
              <a:t>parallelism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Performance via </a:t>
            </a:r>
            <a:r>
              <a:rPr lang="en-US" altLang="en-US" sz="2400" b="1" dirty="0">
                <a:latin typeface="Arial" panose="020B0604020202020204" pitchFamily="34" charset="0"/>
              </a:rPr>
              <a:t>pipelining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Performance via </a:t>
            </a:r>
            <a:r>
              <a:rPr lang="en-US" altLang="en-US" sz="2400" b="1" dirty="0">
                <a:latin typeface="Arial" panose="020B0604020202020204" pitchFamily="34" charset="0"/>
              </a:rPr>
              <a:t>prediction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b="1" dirty="0">
                <a:latin typeface="Arial" panose="020B0604020202020204" pitchFamily="34" charset="0"/>
              </a:rPr>
              <a:t> Hierarchy</a:t>
            </a:r>
            <a:r>
              <a:rPr lang="en-US" altLang="en-US" sz="2400" dirty="0">
                <a:latin typeface="Arial" panose="020B0604020202020204" pitchFamily="34" charset="0"/>
              </a:rPr>
              <a:t> of memories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b="1" dirty="0">
                <a:latin typeface="Arial" panose="020B0604020202020204" pitchFamily="34" charset="0"/>
              </a:rPr>
              <a:t> Dependability</a:t>
            </a:r>
            <a:r>
              <a:rPr lang="en-US" altLang="en-US" sz="2400" dirty="0">
                <a:latin typeface="Arial" panose="020B0604020202020204" pitchFamily="34" charset="0"/>
              </a:rPr>
              <a:t> via redundancy</a:t>
            </a:r>
          </a:p>
        </p:txBody>
      </p:sp>
      <p:sp>
        <p:nvSpPr>
          <p:cNvPr id="6" name="object 4"/>
          <p:cNvSpPr/>
          <p:nvPr/>
        </p:nvSpPr>
        <p:spPr>
          <a:xfrm>
            <a:off x="6006275" y="1340345"/>
            <a:ext cx="594742" cy="664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/>
          <p:cNvSpPr/>
          <p:nvPr/>
        </p:nvSpPr>
        <p:spPr>
          <a:xfrm>
            <a:off x="6968519" y="1968974"/>
            <a:ext cx="537843" cy="7589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/>
          <p:cNvSpPr/>
          <p:nvPr/>
        </p:nvSpPr>
        <p:spPr>
          <a:xfrm>
            <a:off x="5915068" y="2634974"/>
            <a:ext cx="759939" cy="6088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/>
          <p:cNvSpPr/>
          <p:nvPr/>
        </p:nvSpPr>
        <p:spPr>
          <a:xfrm>
            <a:off x="6921721" y="3231273"/>
            <a:ext cx="635822" cy="7024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/>
          <p:cNvSpPr/>
          <p:nvPr/>
        </p:nvSpPr>
        <p:spPr>
          <a:xfrm>
            <a:off x="6039673" y="3834349"/>
            <a:ext cx="554565" cy="7074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/>
          <p:cNvSpPr/>
          <p:nvPr/>
        </p:nvSpPr>
        <p:spPr>
          <a:xfrm>
            <a:off x="6962357" y="4435128"/>
            <a:ext cx="565397" cy="8283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/>
          <p:cNvSpPr/>
          <p:nvPr/>
        </p:nvSpPr>
        <p:spPr>
          <a:xfrm>
            <a:off x="5952456" y="5017030"/>
            <a:ext cx="691956" cy="74921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/>
          <p:cNvSpPr/>
          <p:nvPr/>
        </p:nvSpPr>
        <p:spPr>
          <a:xfrm>
            <a:off x="6844293" y="5855794"/>
            <a:ext cx="792122" cy="43884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04345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E15B1D8-7C74-4E2D-B670-434A49A4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E660D-05DD-48C3-9D73-BFFC9AD44FEA}" type="slidenum">
              <a:rPr lang="en-US" altLang="en-US"/>
              <a:pPr>
                <a:defRPr/>
              </a:pPr>
              <a:t>33</a:t>
            </a:fld>
            <a:endParaRPr lang="en-US" altLang="en-US"/>
          </a:p>
        </p:txBody>
      </p:sp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82454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Great Idea: “Moore’s Law”</a:t>
            </a:r>
          </a:p>
        </p:txBody>
      </p:sp>
      <p:sp>
        <p:nvSpPr>
          <p:cNvPr id="1434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502223" y="1345161"/>
            <a:ext cx="7417477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Gordon Moore - cofounder of Intel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Increased density of components on chip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1965: Number of transistors on a chip will double every year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Since 1970’s development has slowed a little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Number of transistors doubles every 18 months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Cost of a chip has remained almost unchanged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Higher packing density means shorter electrical paths, giving higher performance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Smaller size gives increased flexibility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Reduced power and cooling requirements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Fewer interconnections increases reliability</a:t>
            </a:r>
          </a:p>
        </p:txBody>
      </p:sp>
      <p:pic>
        <p:nvPicPr>
          <p:cNvPr id="6" name="图片 5" descr="Gordon Moor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826" y="3857628"/>
            <a:ext cx="190500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4035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E15B1D8-7C74-4E2D-B670-434A49A4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E660D-05DD-48C3-9D73-BFFC9AD44FEA}" type="slidenum">
              <a:rPr lang="en-US" altLang="en-US"/>
              <a:pPr>
                <a:defRPr/>
              </a:pPr>
              <a:t>34</a:t>
            </a:fld>
            <a:endParaRPr lang="en-US" altLang="en-US"/>
          </a:p>
        </p:txBody>
      </p:sp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249998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Moore’s Law</a:t>
            </a:r>
          </a:p>
        </p:txBody>
      </p:sp>
      <p:sp>
        <p:nvSpPr>
          <p:cNvPr id="1434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" name="Picture 22" descr="gordon-moor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56266" y="1911170"/>
            <a:ext cx="2156646" cy="2927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23"/>
          <p:cNvSpPr>
            <a:spLocks noChangeArrowheads="1"/>
          </p:cNvSpPr>
          <p:nvPr/>
        </p:nvSpPr>
        <p:spPr bwMode="auto">
          <a:xfrm>
            <a:off x="6983169" y="4872601"/>
            <a:ext cx="1303627" cy="71558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350" b="1" dirty="0">
                <a:solidFill>
                  <a:srgbClr val="FF0000"/>
                </a:solidFill>
                <a:ea typeface="Helvetica" charset="0"/>
                <a:cs typeface="Helvetica" charset="0"/>
              </a:rPr>
              <a:t>Gordon Moore</a:t>
            </a:r>
            <a:br>
              <a:rPr lang="en-US" sz="1350" b="1" dirty="0">
                <a:solidFill>
                  <a:srgbClr val="FF0000"/>
                </a:solidFill>
                <a:ea typeface="Helvetica" charset="0"/>
                <a:cs typeface="Helvetica" charset="0"/>
              </a:rPr>
            </a:br>
            <a:r>
              <a:rPr lang="en-US" sz="1350" b="1" dirty="0">
                <a:solidFill>
                  <a:srgbClr val="FF0000"/>
                </a:solidFill>
                <a:ea typeface="Helvetica" charset="0"/>
                <a:cs typeface="Helvetica" charset="0"/>
              </a:rPr>
              <a:t>Intel Cofounder</a:t>
            </a:r>
            <a:br>
              <a:rPr lang="en-US" sz="1350" b="1" dirty="0">
                <a:solidFill>
                  <a:srgbClr val="FF0000"/>
                </a:solidFill>
                <a:ea typeface="Helvetica" charset="0"/>
                <a:cs typeface="Helvetica" charset="0"/>
              </a:rPr>
            </a:br>
            <a:r>
              <a:rPr lang="en-US" sz="1350" b="1" dirty="0">
                <a:solidFill>
                  <a:srgbClr val="FF0000"/>
                </a:solidFill>
                <a:ea typeface="Helvetica" charset="0"/>
                <a:cs typeface="Helvetica" charset="0"/>
              </a:rPr>
              <a:t>B.S. Cal 1950!</a:t>
            </a:r>
          </a:p>
        </p:txBody>
      </p:sp>
      <p:pic>
        <p:nvPicPr>
          <p:cNvPr id="8" name="Content Placeholder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659467"/>
            <a:ext cx="6172200" cy="4535533"/>
          </a:xfrm>
          <a:prstGeom prst="rect">
            <a:avLst/>
          </a:prstGeom>
        </p:spPr>
      </p:pic>
      <p:cxnSp>
        <p:nvCxnSpPr>
          <p:cNvPr id="9" name="Straight Connector 6"/>
          <p:cNvCxnSpPr/>
          <p:nvPr/>
        </p:nvCxnSpPr>
        <p:spPr>
          <a:xfrm flipV="1">
            <a:off x="2280888" y="3966316"/>
            <a:ext cx="3397828" cy="1131125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2"/>
          <p:cNvCxnSpPr/>
          <p:nvPr/>
        </p:nvCxnSpPr>
        <p:spPr>
          <a:xfrm flipV="1">
            <a:off x="4649432" y="4240575"/>
            <a:ext cx="1755828" cy="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6"/>
          <p:cNvSpPr txBox="1"/>
          <p:nvPr/>
        </p:nvSpPr>
        <p:spPr>
          <a:xfrm rot="20500356">
            <a:off x="1837404" y="4380614"/>
            <a:ext cx="294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CPU Clock Speed +15%/year</a:t>
            </a:r>
          </a:p>
        </p:txBody>
      </p:sp>
      <p:sp>
        <p:nvSpPr>
          <p:cNvPr id="12" name="TextBox 17"/>
          <p:cNvSpPr txBox="1"/>
          <p:nvPr/>
        </p:nvSpPr>
        <p:spPr>
          <a:xfrm>
            <a:off x="4588041" y="4215965"/>
            <a:ext cx="1906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CPU Speed Flat</a:t>
            </a:r>
          </a:p>
        </p:txBody>
      </p:sp>
      <p:cxnSp>
        <p:nvCxnSpPr>
          <p:cNvPr id="16" name="Straight Connector 6"/>
          <p:cNvCxnSpPr/>
          <p:nvPr/>
        </p:nvCxnSpPr>
        <p:spPr>
          <a:xfrm flipV="1">
            <a:off x="858488" y="3014492"/>
            <a:ext cx="5247132" cy="226951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 rot="20138033">
            <a:off x="2077387" y="3359788"/>
            <a:ext cx="45050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ea typeface="Helvetica" charset="0"/>
                <a:cs typeface="Helvetica" charset="0"/>
              </a:rPr>
              <a:t>Predicts: 2X Transistors / chip every 2 years</a:t>
            </a:r>
            <a:endParaRPr lang="en-US" sz="1350" b="1" dirty="0">
              <a:solidFill>
                <a:srgbClr val="0070C0"/>
              </a:solidFill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87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E15B1D8-7C74-4E2D-B670-434A49A4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E660D-05DD-48C3-9D73-BFFC9AD44FEA}" type="slidenum">
              <a:rPr lang="en-US" altLang="en-US"/>
              <a:pPr>
                <a:defRPr/>
              </a:pPr>
              <a:t>35</a:t>
            </a:fld>
            <a:endParaRPr lang="en-US" altLang="en-US"/>
          </a:p>
        </p:txBody>
      </p:sp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381000" y="406747"/>
            <a:ext cx="839188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Microprocessor Transistor Counts</a:t>
            </a:r>
          </a:p>
        </p:txBody>
      </p:sp>
      <p:sp>
        <p:nvSpPr>
          <p:cNvPr id="1434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object 4"/>
          <p:cNvSpPr/>
          <p:nvPr/>
        </p:nvSpPr>
        <p:spPr>
          <a:xfrm>
            <a:off x="905137" y="1388817"/>
            <a:ext cx="6876828" cy="48592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96843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498C0CA-A81F-4D59-8E60-C486A31E7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4F56CD-E2C2-4A27-A2D8-3C773254C4F1}" type="slidenum">
              <a:rPr lang="en-US" altLang="en-US"/>
              <a:pPr>
                <a:defRPr/>
              </a:pPr>
              <a:t>36</a:t>
            </a:fld>
            <a:endParaRPr lang="en-US" altLang="en-US"/>
          </a:p>
        </p:txBody>
      </p:sp>
      <p:sp>
        <p:nvSpPr>
          <p:cNvPr id="38915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31845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CC0000"/>
                </a:solidFill>
                <a:latin typeface="Arial" panose="020B0604020202020204" pitchFamily="34" charset="0"/>
              </a:rPr>
              <a:t>Wafers and Dies</a:t>
            </a:r>
          </a:p>
        </p:txBody>
      </p:sp>
      <p:sp>
        <p:nvSpPr>
          <p:cNvPr id="38916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8917" name="Picture 6" descr="f01-13-978012407726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97013"/>
            <a:ext cx="467995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918" name="TextBox 6"/>
          <p:cNvSpPr txBox="1">
            <a:spLocks noChangeArrowheads="1"/>
          </p:cNvSpPr>
          <p:nvPr/>
        </p:nvSpPr>
        <p:spPr bwMode="auto">
          <a:xfrm>
            <a:off x="4859338" y="6200775"/>
            <a:ext cx="17256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Source: H&amp;P Textbook</a:t>
            </a:r>
          </a:p>
        </p:txBody>
      </p:sp>
    </p:spTree>
    <p:extLst>
      <p:ext uri="{BB962C8B-B14F-4D97-AF65-F5344CB8AC3E}">
        <p14:creationId xmlns:p14="http://schemas.microsoft.com/office/powerpoint/2010/main" val="2345504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DFB99F1-ACCC-4DDA-89FF-E0E08A130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7F8D24-7986-46E8-B44B-3F654C736870}" type="slidenum">
              <a:rPr lang="en-US" altLang="en-US"/>
              <a:pPr>
                <a:defRPr/>
              </a:pPr>
              <a:t>37</a:t>
            </a:fld>
            <a:endParaRPr lang="en-US" altLang="en-US"/>
          </a:p>
        </p:txBody>
      </p:sp>
      <p:sp>
        <p:nvSpPr>
          <p:cNvPr id="40963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43338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CC0000"/>
                </a:solidFill>
                <a:latin typeface="Arial" panose="020B0604020202020204" pitchFamily="34" charset="0"/>
              </a:rPr>
              <a:t>Manufacturing Process</a:t>
            </a:r>
          </a:p>
        </p:txBody>
      </p:sp>
      <p:sp>
        <p:nvSpPr>
          <p:cNvPr id="40964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65" name="Text Box 4"/>
          <p:cNvSpPr txBox="1">
            <a:spLocks noChangeArrowheads="1"/>
          </p:cNvSpPr>
          <p:nvPr/>
        </p:nvSpPr>
        <p:spPr bwMode="auto">
          <a:xfrm>
            <a:off x="517525" y="1563688"/>
            <a:ext cx="8069263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sz="2400">
                <a:latin typeface="Arial" panose="020B0604020202020204" pitchFamily="34" charset="0"/>
              </a:rPr>
              <a:t> Silicon wafers undergo many processing steps so that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  different parts of the wafer behave as insulators,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  conductors, and transistors (switches)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sz="2400">
                <a:latin typeface="Arial" panose="020B0604020202020204" pitchFamily="34" charset="0"/>
              </a:rPr>
              <a:t> Multiple metal layers on the silicon enable connections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  between transistors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sz="2400">
                <a:latin typeface="Arial" panose="020B0604020202020204" pitchFamily="34" charset="0"/>
              </a:rPr>
              <a:t> The wafer is chopped into many dies – the size of the die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   determines yield and cost</a:t>
            </a:r>
          </a:p>
        </p:txBody>
      </p:sp>
    </p:spTree>
    <p:extLst>
      <p:ext uri="{BB962C8B-B14F-4D97-AF65-F5344CB8AC3E}">
        <p14:creationId xmlns:p14="http://schemas.microsoft.com/office/powerpoint/2010/main" val="11975692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DFB99F1-ACCC-4DDA-89FF-E0E08A130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7F8D24-7986-46E8-B44B-3F654C736870}" type="slidenum">
              <a:rPr lang="en-US" altLang="en-US"/>
              <a:pPr>
                <a:defRPr/>
              </a:pPr>
              <a:t>38</a:t>
            </a:fld>
            <a:endParaRPr lang="en-US" altLang="en-US"/>
          </a:p>
        </p:txBody>
      </p:sp>
      <p:sp>
        <p:nvSpPr>
          <p:cNvPr id="40963" name="Text Box 2"/>
          <p:cNvSpPr txBox="1">
            <a:spLocks noChangeArrowheads="1"/>
          </p:cNvSpPr>
          <p:nvPr/>
        </p:nvSpPr>
        <p:spPr bwMode="auto">
          <a:xfrm>
            <a:off x="448978" y="0"/>
            <a:ext cx="8354514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Technologies for Building Processors and Memory</a:t>
            </a:r>
          </a:p>
        </p:txBody>
      </p:sp>
      <p:sp>
        <p:nvSpPr>
          <p:cNvPr id="40964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7369" y="1577783"/>
            <a:ext cx="7993062" cy="45164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128532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DFB99F1-ACCC-4DDA-89FF-E0E08A130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7F8D24-7986-46E8-B44B-3F654C736870}" type="slidenum">
              <a:rPr lang="en-US" altLang="en-US"/>
              <a:pPr>
                <a:defRPr/>
              </a:pPr>
              <a:t>39</a:t>
            </a:fld>
            <a:endParaRPr lang="en-US" altLang="en-US"/>
          </a:p>
        </p:txBody>
      </p:sp>
      <p:sp>
        <p:nvSpPr>
          <p:cNvPr id="40963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43338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IC Technique Evolution</a:t>
            </a:r>
          </a:p>
        </p:txBody>
      </p:sp>
      <p:sp>
        <p:nvSpPr>
          <p:cNvPr id="40964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65" name="Text Box 4"/>
          <p:cNvSpPr txBox="1">
            <a:spLocks noChangeArrowheads="1"/>
          </p:cNvSpPr>
          <p:nvPr/>
        </p:nvSpPr>
        <p:spPr bwMode="auto">
          <a:xfrm>
            <a:off x="517525" y="1563688"/>
            <a:ext cx="8169275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1962, SSI (Small-Scale Integration) 12 transistors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1966, MSI (Medium-Scale Integration),100－1k transistors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1967－1973</a:t>
            </a:r>
            <a:r>
              <a:rPr lang="zh-CN" altLang="en-US" sz="2400" dirty="0">
                <a:latin typeface="Arial" panose="020B0604020202020204" pitchFamily="34" charset="0"/>
              </a:rPr>
              <a:t>， </a:t>
            </a:r>
            <a:r>
              <a:rPr lang="en-US" altLang="en-US" sz="2400" dirty="0">
                <a:latin typeface="Arial" panose="020B0604020202020204" pitchFamily="34" charset="0"/>
              </a:rPr>
              <a:t>LSI (Large-Scale Integration)，1k~100k transistors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1977，VLSI (Very Large-Scale Integration)，30m</a:t>
            </a:r>
            <a:r>
              <a:rPr lang="en-US" altLang="en-US" sz="2400" baseline="30000" dirty="0">
                <a:latin typeface="Arial" panose="020B0604020202020204" pitchFamily="34" charset="0"/>
              </a:rPr>
              <a:t>2</a:t>
            </a:r>
            <a:r>
              <a:rPr lang="en-US" altLang="en-US" sz="2400" dirty="0">
                <a:latin typeface="Arial" panose="020B0604020202020204" pitchFamily="34" charset="0"/>
              </a:rPr>
              <a:t>, 150k transistors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1993, ULSI (Ultra Large-Scale Integration) 16M FLASH and 256M DRAM which integrate 10M transistors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1994， GSI (Giga Scale Integration) 1G DRAM which integrate 100M transistors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2007: 2T flops 80core CPU</a:t>
            </a:r>
          </a:p>
        </p:txBody>
      </p:sp>
    </p:spTree>
    <p:extLst>
      <p:ext uri="{BB962C8B-B14F-4D97-AF65-F5344CB8AC3E}">
        <p14:creationId xmlns:p14="http://schemas.microsoft.com/office/powerpoint/2010/main" val="2394683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E15B1D8-7C74-4E2D-B670-434A49A4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E660D-05DD-48C3-9D73-BFFC9AD44FEA}" type="slidenum">
              <a:rPr lang="en-US" altLang="en-US"/>
              <a:pPr>
                <a:defRPr/>
              </a:pPr>
              <a:t>4</a:t>
            </a:fld>
            <a:endParaRPr lang="en-US" altLang="en-US"/>
          </a:p>
        </p:txBody>
      </p:sp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539923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sv-SE" altLang="en-US" dirty="0">
                <a:solidFill>
                  <a:srgbClr val="CC0000"/>
                </a:solidFill>
                <a:latin typeface="Arial" panose="020B0604020202020204" pitchFamily="34" charset="0"/>
              </a:rPr>
              <a:t>John L. Hennessy (Stanford)</a:t>
            </a:r>
            <a:endParaRPr lang="en-US" altLang="en-US" dirty="0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sp>
        <p:nvSpPr>
          <p:cNvPr id="1434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441325" y="1339593"/>
            <a:ext cx="5451381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zh-CN" sz="2000" dirty="0">
                <a:latin typeface="Arial" panose="020B0604020202020204" pitchFamily="34" charset="0"/>
              </a:rPr>
              <a:t> The </a:t>
            </a:r>
            <a:r>
              <a:rPr lang="en-US" altLang="en-US" sz="2000" dirty="0">
                <a:latin typeface="Arial" panose="020B0604020202020204" pitchFamily="34" charset="0"/>
              </a:rPr>
              <a:t>10th President of Stanford University 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Initiated the RISC project at Stanford in 1981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zh-CN" sz="2000" dirty="0">
                <a:latin typeface="Arial" panose="020B0604020202020204" pitchFamily="34" charset="0"/>
              </a:rPr>
              <a:t> C</a:t>
            </a:r>
            <a:r>
              <a:rPr lang="en-US" altLang="en-US" sz="2000" dirty="0">
                <a:latin typeface="Arial" panose="020B0604020202020204" pitchFamily="34" charset="0"/>
              </a:rPr>
              <a:t>ofounded MIPS Computer Systems in 1984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Received Eckert-</a:t>
            </a:r>
            <a:r>
              <a:rPr lang="en-US" altLang="en-US" sz="2000" dirty="0" err="1">
                <a:latin typeface="Arial" panose="020B0604020202020204" pitchFamily="34" charset="0"/>
              </a:rPr>
              <a:t>Mauchly</a:t>
            </a:r>
            <a:r>
              <a:rPr lang="en-US" altLang="en-US" sz="2000" dirty="0">
                <a:latin typeface="Arial" panose="020B0604020202020204" pitchFamily="34" charset="0"/>
              </a:rPr>
              <a:t> Award in 2001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IEEE Medal of Honor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Won the 2017 Turing Award with Patterson 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Marc Andreessen called him "the godfather of Silicon Valley."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2017</a:t>
            </a:r>
            <a:r>
              <a:rPr lang="zh-CN" altLang="en-US" sz="2000" dirty="0">
                <a:latin typeface="Arial" panose="020B0604020202020204" pitchFamily="34" charset="0"/>
              </a:rPr>
              <a:t>年  浙大海外名师大讲堂 </a:t>
            </a:r>
            <a:endParaRPr lang="en-US" altLang="en-US" sz="2400" dirty="0">
              <a:latin typeface="Arial" panose="020B0604020202020204" pitchFamily="34" charset="0"/>
            </a:endParaRPr>
          </a:p>
        </p:txBody>
      </p:sp>
      <p:pic>
        <p:nvPicPr>
          <p:cNvPr id="8" name="Picture 4" descr="hennessyphoto2003_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47710" y="1775703"/>
            <a:ext cx="2247886" cy="3484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289993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74B7EB4-B6FF-4948-A9F8-1841F1253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DFA0DB-E3E2-4600-92E1-97B8051DB040}" type="slidenum">
              <a:rPr lang="en-US" altLang="en-US"/>
              <a:pPr>
                <a:defRPr/>
              </a:pPr>
              <a:t>40</a:t>
            </a:fld>
            <a:endParaRPr lang="en-US" altLang="en-US"/>
          </a:p>
        </p:txBody>
      </p:sp>
      <p:sp>
        <p:nvSpPr>
          <p:cNvPr id="43011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55959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CC0000"/>
                </a:solidFill>
                <a:latin typeface="Arial" panose="020B0604020202020204" pitchFamily="34" charset="0"/>
              </a:rPr>
              <a:t>Processor Technology Trends</a:t>
            </a:r>
          </a:p>
        </p:txBody>
      </p:sp>
      <p:sp>
        <p:nvSpPr>
          <p:cNvPr id="43012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3" name="Text Box 4"/>
          <p:cNvSpPr txBox="1">
            <a:spLocks noChangeArrowheads="1"/>
          </p:cNvSpPr>
          <p:nvPr/>
        </p:nvSpPr>
        <p:spPr bwMode="auto">
          <a:xfrm>
            <a:off x="517525" y="1563688"/>
            <a:ext cx="8489950" cy="410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sz="2400">
                <a:latin typeface="Arial" panose="020B0604020202020204" pitchFamily="34" charset="0"/>
              </a:rPr>
              <a:t> Shrinking of transistor sizes: 250nm (1997) </a:t>
            </a:r>
            <a:r>
              <a:rPr lang="en-US" altLang="en-US" sz="2400">
                <a:latin typeface="Arial" panose="020B0604020202020204" pitchFamily="34" charset="0"/>
                <a:sym typeface="Wingdings" panose="05000000000000000000" pitchFamily="2" charset="2"/>
              </a:rPr>
              <a:t> 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>
                <a:latin typeface="Arial" panose="020B0604020202020204" pitchFamily="34" charset="0"/>
                <a:sym typeface="Wingdings" panose="05000000000000000000" pitchFamily="2" charset="2"/>
              </a:rPr>
              <a:t>  130nm (2002)  70nm (2008)  35nm (2014)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sz="2400">
              <a:latin typeface="Arial" panose="020B0604020202020204" pitchFamily="34" charset="0"/>
              <a:sym typeface="Wingdings" panose="05000000000000000000" pitchFamily="2" charset="2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sz="2400">
                <a:latin typeface="Arial" panose="020B0604020202020204" pitchFamily="34" charset="0"/>
              </a:rPr>
              <a:t> Transistor density increases by 35% per year and die size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  increases by 10-20% per year… functionality improvements!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sz="2400">
                <a:latin typeface="Arial" panose="020B0604020202020204" pitchFamily="34" charset="0"/>
              </a:rPr>
              <a:t> Transistor speed improves linearly with size (complex 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  equation involving voltages, resistances, capacitances)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sz="2400">
                <a:latin typeface="Arial" panose="020B0604020202020204" pitchFamily="34" charset="0"/>
              </a:rPr>
              <a:t> Wire delays do not scale down at the same rate as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  transistor delays</a:t>
            </a:r>
          </a:p>
        </p:txBody>
      </p:sp>
    </p:spTree>
    <p:extLst>
      <p:ext uri="{BB962C8B-B14F-4D97-AF65-F5344CB8AC3E}">
        <p14:creationId xmlns:p14="http://schemas.microsoft.com/office/powerpoint/2010/main" val="4268318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E15B1D8-7C74-4E2D-B670-434A49A4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E660D-05DD-48C3-9D73-BFFC9AD44FEA}" type="slidenum">
              <a:rPr lang="en-US" altLang="en-US"/>
              <a:pPr>
                <a:defRPr/>
              </a:pPr>
              <a:t>41</a:t>
            </a:fld>
            <a:endParaRPr lang="en-US" altLang="en-US"/>
          </a:p>
        </p:txBody>
      </p:sp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744776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Moore’s Law trends</a:t>
            </a:r>
          </a:p>
        </p:txBody>
      </p:sp>
      <p:sp>
        <p:nvSpPr>
          <p:cNvPr id="1434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502223" y="1345161"/>
            <a:ext cx="7417477" cy="433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Several interac</a:t>
            </a:r>
            <a:r>
              <a:rPr lang="en-US" altLang="zh-CN" sz="2000" dirty="0">
                <a:latin typeface="Arial" panose="020B0604020202020204" pitchFamily="34" charset="0"/>
              </a:rPr>
              <a:t>ti</a:t>
            </a:r>
            <a:r>
              <a:rPr lang="en-US" altLang="en-US" sz="2000" dirty="0">
                <a:latin typeface="Arial" panose="020B0604020202020204" pitchFamily="34" charset="0"/>
              </a:rPr>
              <a:t>ng dimensions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cache size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block size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associativity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replacement policy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write-through vs write-back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The optimal choice is a compromise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depends on access characteristics</a:t>
            </a:r>
          </a:p>
          <a:p>
            <a:pPr lvl="2">
              <a:spcBef>
                <a:spcPct val="0"/>
              </a:spcBef>
              <a:buClr>
                <a:srgbClr val="CC0000"/>
              </a:buClr>
            </a:pPr>
            <a:r>
              <a:rPr lang="en-US" altLang="en-US" sz="1200" dirty="0">
                <a:latin typeface="Arial" panose="020B0604020202020204" pitchFamily="34" charset="0"/>
              </a:rPr>
              <a:t>workload</a:t>
            </a:r>
          </a:p>
          <a:p>
            <a:pPr lvl="2">
              <a:spcBef>
                <a:spcPct val="0"/>
              </a:spcBef>
              <a:buClr>
                <a:srgbClr val="CC0000"/>
              </a:buClr>
            </a:pPr>
            <a:r>
              <a:rPr lang="en-US" altLang="en-US" sz="1200" dirty="0">
                <a:latin typeface="Arial" panose="020B0604020202020204" pitchFamily="34" charset="0"/>
              </a:rPr>
              <a:t>use (I-cache, D-cache, TLB)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depends on technology / cost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</a:rPr>
              <a:t>Simplicity often </a:t>
            </a:r>
            <a:r>
              <a:rPr lang="en-US" altLang="en-US" sz="2000" dirty="0">
                <a:latin typeface="Arial" panose="020B0604020202020204" pitchFamily="34" charset="0"/>
              </a:rPr>
              <a:t>wins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22901" y="1720215"/>
            <a:ext cx="0" cy="1282700"/>
          </a:xfrm>
          <a:custGeom>
            <a:avLst/>
            <a:gdLst/>
            <a:ahLst/>
            <a:cxnLst/>
            <a:rect l="l" t="t" r="r" b="b"/>
            <a:pathLst>
              <a:path h="1282700">
                <a:moveTo>
                  <a:pt x="0" y="1282699"/>
                </a:moveTo>
                <a:lnTo>
                  <a:pt x="0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84801" y="169481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29251" y="2466764"/>
            <a:ext cx="1259840" cy="536575"/>
          </a:xfrm>
          <a:custGeom>
            <a:avLst/>
            <a:gdLst/>
            <a:ahLst/>
            <a:cxnLst/>
            <a:rect l="l" t="t" r="r" b="b"/>
            <a:pathLst>
              <a:path w="1259840" h="536575">
                <a:moveTo>
                  <a:pt x="0" y="536150"/>
                </a:moveTo>
                <a:lnTo>
                  <a:pt x="1259329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26917" y="2451609"/>
            <a:ext cx="85090" cy="70485"/>
          </a:xfrm>
          <a:custGeom>
            <a:avLst/>
            <a:gdLst/>
            <a:ahLst/>
            <a:cxnLst/>
            <a:rect l="l" t="t" r="r" b="b"/>
            <a:pathLst>
              <a:path w="85090" h="70485">
                <a:moveTo>
                  <a:pt x="0" y="0"/>
                </a:moveTo>
                <a:lnTo>
                  <a:pt x="29847" y="70110"/>
                </a:lnTo>
                <a:lnTo>
                  <a:pt x="85034" y="520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29251" y="3002915"/>
            <a:ext cx="728980" cy="506730"/>
          </a:xfrm>
          <a:custGeom>
            <a:avLst/>
            <a:gdLst/>
            <a:ahLst/>
            <a:cxnLst/>
            <a:rect l="l" t="t" r="r" b="b"/>
            <a:pathLst>
              <a:path w="728979" h="506729">
                <a:moveTo>
                  <a:pt x="0" y="0"/>
                </a:moveTo>
                <a:lnTo>
                  <a:pt x="728441" y="506205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94234" y="3448843"/>
            <a:ext cx="84455" cy="74930"/>
          </a:xfrm>
          <a:custGeom>
            <a:avLst/>
            <a:gdLst/>
            <a:ahLst/>
            <a:cxnLst/>
            <a:rect l="l" t="t" r="r" b="b"/>
            <a:pathLst>
              <a:path w="84454" h="74929">
                <a:moveTo>
                  <a:pt x="43483" y="0"/>
                </a:moveTo>
                <a:lnTo>
                  <a:pt x="0" y="62574"/>
                </a:lnTo>
                <a:lnTo>
                  <a:pt x="84316" y="74771"/>
                </a:lnTo>
                <a:lnTo>
                  <a:pt x="434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524603" y="2113915"/>
            <a:ext cx="1407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mic Sans MS"/>
                <a:cs typeface="Comic Sans MS"/>
              </a:rPr>
              <a:t>Associativity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29203" y="1351916"/>
            <a:ext cx="1195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mic Sans MS"/>
                <a:cs typeface="Comic Sans MS"/>
              </a:rPr>
              <a:t>Cache</a:t>
            </a:r>
            <a:r>
              <a:rPr sz="1800" spc="-8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Size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43603" y="3561715"/>
            <a:ext cx="1132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mic Sans MS"/>
                <a:cs typeface="Comic Sans MS"/>
              </a:rPr>
              <a:t>Block</a:t>
            </a:r>
            <a:r>
              <a:rPr sz="1800" spc="-7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Size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165701" y="4590415"/>
            <a:ext cx="0" cy="1155700"/>
          </a:xfrm>
          <a:custGeom>
            <a:avLst/>
            <a:gdLst/>
            <a:ahLst/>
            <a:cxnLst/>
            <a:rect l="l" t="t" r="r" b="b"/>
            <a:pathLst>
              <a:path h="1155700">
                <a:moveTo>
                  <a:pt x="0" y="1155699"/>
                </a:moveTo>
                <a:lnTo>
                  <a:pt x="1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695803" y="4628515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mic Sans MS"/>
                <a:cs typeface="Comic Sans MS"/>
              </a:rPr>
              <a:t>B</a:t>
            </a:r>
            <a:r>
              <a:rPr sz="1800" spc="-5" dirty="0">
                <a:latin typeface="Comic Sans MS"/>
                <a:cs typeface="Comic Sans MS"/>
              </a:rPr>
              <a:t>a</a:t>
            </a:r>
            <a:r>
              <a:rPr sz="1800" dirty="0">
                <a:latin typeface="Comic Sans MS"/>
                <a:cs typeface="Comic Sans MS"/>
              </a:rPr>
              <a:t>d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43403" y="5466715"/>
            <a:ext cx="555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mic Sans MS"/>
                <a:cs typeface="Comic Sans MS"/>
              </a:rPr>
              <a:t>Good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172051" y="5739765"/>
            <a:ext cx="1816100" cy="0"/>
          </a:xfrm>
          <a:custGeom>
            <a:avLst/>
            <a:gdLst/>
            <a:ahLst/>
            <a:cxnLst/>
            <a:rect l="l" t="t" r="r" b="b"/>
            <a:pathLst>
              <a:path w="1816100">
                <a:moveTo>
                  <a:pt x="0" y="0"/>
                </a:moveTo>
                <a:lnTo>
                  <a:pt x="1816099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229203" y="5847715"/>
            <a:ext cx="499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mic Sans MS"/>
                <a:cs typeface="Comic Sans MS"/>
              </a:rPr>
              <a:t>Less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29403" y="5847715"/>
            <a:ext cx="582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mic Sans MS"/>
                <a:cs typeface="Comic Sans MS"/>
              </a:rPr>
              <a:t>Mo</a:t>
            </a:r>
            <a:r>
              <a:rPr sz="1800" dirty="0">
                <a:latin typeface="Comic Sans MS"/>
                <a:cs typeface="Comic Sans MS"/>
              </a:rPr>
              <a:t>re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325966" y="4672919"/>
            <a:ext cx="1594485" cy="984250"/>
          </a:xfrm>
          <a:custGeom>
            <a:avLst/>
            <a:gdLst/>
            <a:ahLst/>
            <a:cxnLst/>
            <a:rect l="l" t="t" r="r" b="b"/>
            <a:pathLst>
              <a:path w="1594484" h="984250">
                <a:moveTo>
                  <a:pt x="1593923" y="984249"/>
                </a:moveTo>
                <a:lnTo>
                  <a:pt x="1535488" y="983600"/>
                </a:lnTo>
                <a:lnTo>
                  <a:pt x="1477584" y="981668"/>
                </a:lnTo>
                <a:lnTo>
                  <a:pt x="1420246" y="978474"/>
                </a:lnTo>
                <a:lnTo>
                  <a:pt x="1363510" y="974042"/>
                </a:lnTo>
                <a:lnTo>
                  <a:pt x="1307411" y="968393"/>
                </a:lnTo>
                <a:lnTo>
                  <a:pt x="1251987" y="961549"/>
                </a:lnTo>
                <a:lnTo>
                  <a:pt x="1197272" y="953533"/>
                </a:lnTo>
                <a:lnTo>
                  <a:pt x="1143303" y="944368"/>
                </a:lnTo>
                <a:lnTo>
                  <a:pt x="1090117" y="934074"/>
                </a:lnTo>
                <a:lnTo>
                  <a:pt x="1037748" y="922675"/>
                </a:lnTo>
                <a:lnTo>
                  <a:pt x="986234" y="910193"/>
                </a:lnTo>
                <a:lnTo>
                  <a:pt x="935609" y="896650"/>
                </a:lnTo>
                <a:lnTo>
                  <a:pt x="885911" y="882068"/>
                </a:lnTo>
                <a:lnTo>
                  <a:pt x="837174" y="866470"/>
                </a:lnTo>
                <a:lnTo>
                  <a:pt x="789436" y="849877"/>
                </a:lnTo>
                <a:lnTo>
                  <a:pt x="742732" y="832312"/>
                </a:lnTo>
                <a:lnTo>
                  <a:pt x="697097" y="813797"/>
                </a:lnTo>
                <a:lnTo>
                  <a:pt x="652569" y="794355"/>
                </a:lnTo>
                <a:lnTo>
                  <a:pt x="609183" y="774007"/>
                </a:lnTo>
                <a:lnTo>
                  <a:pt x="566975" y="752776"/>
                </a:lnTo>
                <a:lnTo>
                  <a:pt x="525981" y="730684"/>
                </a:lnTo>
                <a:lnTo>
                  <a:pt x="486238" y="707753"/>
                </a:lnTo>
                <a:lnTo>
                  <a:pt x="447780" y="684006"/>
                </a:lnTo>
                <a:lnTo>
                  <a:pt x="410645" y="659465"/>
                </a:lnTo>
                <a:lnTo>
                  <a:pt x="374868" y="634151"/>
                </a:lnTo>
                <a:lnTo>
                  <a:pt x="340485" y="608088"/>
                </a:lnTo>
                <a:lnTo>
                  <a:pt x="307532" y="581297"/>
                </a:lnTo>
                <a:lnTo>
                  <a:pt x="276046" y="553801"/>
                </a:lnTo>
                <a:lnTo>
                  <a:pt x="246061" y="525622"/>
                </a:lnTo>
                <a:lnTo>
                  <a:pt x="217615" y="496782"/>
                </a:lnTo>
                <a:lnTo>
                  <a:pt x="190743" y="467304"/>
                </a:lnTo>
                <a:lnTo>
                  <a:pt x="165482" y="437209"/>
                </a:lnTo>
                <a:lnTo>
                  <a:pt x="141866" y="406520"/>
                </a:lnTo>
                <a:lnTo>
                  <a:pt x="119933" y="375259"/>
                </a:lnTo>
                <a:lnTo>
                  <a:pt x="81258" y="311110"/>
                </a:lnTo>
                <a:lnTo>
                  <a:pt x="49744" y="244940"/>
                </a:lnTo>
                <a:lnTo>
                  <a:pt x="25679" y="176927"/>
                </a:lnTo>
                <a:lnTo>
                  <a:pt x="9352" y="107250"/>
                </a:lnTo>
                <a:lnTo>
                  <a:pt x="1051" y="36084"/>
                </a:lnTo>
                <a:lnTo>
                  <a:pt x="0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70501" y="4749165"/>
            <a:ext cx="1365250" cy="908050"/>
          </a:xfrm>
          <a:custGeom>
            <a:avLst/>
            <a:gdLst/>
            <a:ahLst/>
            <a:cxnLst/>
            <a:rect l="l" t="t" r="r" b="b"/>
            <a:pathLst>
              <a:path w="1365250" h="908050">
                <a:moveTo>
                  <a:pt x="1365249" y="0"/>
                </a:moveTo>
                <a:lnTo>
                  <a:pt x="1364052" y="38383"/>
                </a:lnTo>
                <a:lnTo>
                  <a:pt x="1360490" y="76360"/>
                </a:lnTo>
                <a:lnTo>
                  <a:pt x="1346464" y="150970"/>
                </a:lnTo>
                <a:lnTo>
                  <a:pt x="1323552" y="223578"/>
                </a:lnTo>
                <a:lnTo>
                  <a:pt x="1308882" y="259051"/>
                </a:lnTo>
                <a:lnTo>
                  <a:pt x="1292132" y="293930"/>
                </a:lnTo>
                <a:lnTo>
                  <a:pt x="1273350" y="328182"/>
                </a:lnTo>
                <a:lnTo>
                  <a:pt x="1252583" y="361776"/>
                </a:lnTo>
                <a:lnTo>
                  <a:pt x="1229879" y="394680"/>
                </a:lnTo>
                <a:lnTo>
                  <a:pt x="1205285" y="426862"/>
                </a:lnTo>
                <a:lnTo>
                  <a:pt x="1178848" y="458292"/>
                </a:lnTo>
                <a:lnTo>
                  <a:pt x="1150616" y="488938"/>
                </a:lnTo>
                <a:lnTo>
                  <a:pt x="1120636" y="518768"/>
                </a:lnTo>
                <a:lnTo>
                  <a:pt x="1088956" y="547750"/>
                </a:lnTo>
                <a:lnTo>
                  <a:pt x="1055623" y="575854"/>
                </a:lnTo>
                <a:lnTo>
                  <a:pt x="1020684" y="603047"/>
                </a:lnTo>
                <a:lnTo>
                  <a:pt x="984187" y="629298"/>
                </a:lnTo>
                <a:lnTo>
                  <a:pt x="946179" y="654577"/>
                </a:lnTo>
                <a:lnTo>
                  <a:pt x="906707" y="678850"/>
                </a:lnTo>
                <a:lnTo>
                  <a:pt x="865820" y="702086"/>
                </a:lnTo>
                <a:lnTo>
                  <a:pt x="823564" y="724255"/>
                </a:lnTo>
                <a:lnTo>
                  <a:pt x="779986" y="745325"/>
                </a:lnTo>
                <a:lnTo>
                  <a:pt x="735135" y="765263"/>
                </a:lnTo>
                <a:lnTo>
                  <a:pt x="689057" y="784039"/>
                </a:lnTo>
                <a:lnTo>
                  <a:pt x="641801" y="801622"/>
                </a:lnTo>
                <a:lnTo>
                  <a:pt x="593412" y="817978"/>
                </a:lnTo>
                <a:lnTo>
                  <a:pt x="543939" y="833078"/>
                </a:lnTo>
                <a:lnTo>
                  <a:pt x="493429" y="846889"/>
                </a:lnTo>
                <a:lnTo>
                  <a:pt x="441930" y="859380"/>
                </a:lnTo>
                <a:lnTo>
                  <a:pt x="389489" y="870520"/>
                </a:lnTo>
                <a:lnTo>
                  <a:pt x="336152" y="880276"/>
                </a:lnTo>
                <a:lnTo>
                  <a:pt x="281969" y="888618"/>
                </a:lnTo>
                <a:lnTo>
                  <a:pt x="226985" y="895514"/>
                </a:lnTo>
                <a:lnTo>
                  <a:pt x="171249" y="900933"/>
                </a:lnTo>
                <a:lnTo>
                  <a:pt x="114808" y="904842"/>
                </a:lnTo>
                <a:lnTo>
                  <a:pt x="57709" y="907211"/>
                </a:lnTo>
                <a:lnTo>
                  <a:pt x="0" y="908007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229203" y="5414327"/>
            <a:ext cx="7620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omic Sans MS"/>
                <a:cs typeface="Comic Sans MS"/>
              </a:rPr>
              <a:t>Factor</a:t>
            </a:r>
            <a:r>
              <a:rPr sz="1400" spc="-7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A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677003" y="5414327"/>
            <a:ext cx="7442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omic Sans MS"/>
                <a:cs typeface="Comic Sans MS"/>
              </a:rPr>
              <a:t>Factor</a:t>
            </a:r>
            <a:r>
              <a:rPr sz="1400" spc="-7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B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408557" y="4596730"/>
            <a:ext cx="711835" cy="749300"/>
          </a:xfrm>
          <a:custGeom>
            <a:avLst/>
            <a:gdLst/>
            <a:ahLst/>
            <a:cxnLst/>
            <a:rect l="l" t="t" r="r" b="b"/>
            <a:pathLst>
              <a:path w="711834" h="749300">
                <a:moveTo>
                  <a:pt x="711232" y="749299"/>
                </a:moveTo>
                <a:lnTo>
                  <a:pt x="664468" y="747706"/>
                </a:lnTo>
                <a:lnTo>
                  <a:pt x="618512" y="742990"/>
                </a:lnTo>
                <a:lnTo>
                  <a:pt x="573457" y="735252"/>
                </a:lnTo>
                <a:lnTo>
                  <a:pt x="529397" y="724590"/>
                </a:lnTo>
                <a:lnTo>
                  <a:pt x="486427" y="711102"/>
                </a:lnTo>
                <a:lnTo>
                  <a:pt x="444638" y="694887"/>
                </a:lnTo>
                <a:lnTo>
                  <a:pt x="404127" y="676044"/>
                </a:lnTo>
                <a:lnTo>
                  <a:pt x="364985" y="654672"/>
                </a:lnTo>
                <a:lnTo>
                  <a:pt x="327307" y="630869"/>
                </a:lnTo>
                <a:lnTo>
                  <a:pt x="291186" y="604734"/>
                </a:lnTo>
                <a:lnTo>
                  <a:pt x="256717" y="576366"/>
                </a:lnTo>
                <a:lnTo>
                  <a:pt x="223992" y="545864"/>
                </a:lnTo>
                <a:lnTo>
                  <a:pt x="193106" y="513325"/>
                </a:lnTo>
                <a:lnTo>
                  <a:pt x="164153" y="478850"/>
                </a:lnTo>
                <a:lnTo>
                  <a:pt x="137225" y="442536"/>
                </a:lnTo>
                <a:lnTo>
                  <a:pt x="112418" y="404482"/>
                </a:lnTo>
                <a:lnTo>
                  <a:pt x="89823" y="364788"/>
                </a:lnTo>
                <a:lnTo>
                  <a:pt x="69536" y="323551"/>
                </a:lnTo>
                <a:lnTo>
                  <a:pt x="51650" y="280870"/>
                </a:lnTo>
                <a:lnTo>
                  <a:pt x="36258" y="236845"/>
                </a:lnTo>
                <a:lnTo>
                  <a:pt x="23455" y="191573"/>
                </a:lnTo>
                <a:lnTo>
                  <a:pt x="13334" y="145154"/>
                </a:lnTo>
                <a:lnTo>
                  <a:pt x="5988" y="97686"/>
                </a:lnTo>
                <a:lnTo>
                  <a:pt x="1512" y="49269"/>
                </a:lnTo>
                <a:lnTo>
                  <a:pt x="0" y="0"/>
                </a:lnTo>
              </a:path>
            </a:pathLst>
          </a:custGeom>
          <a:ln w="25399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118201" y="4596765"/>
            <a:ext cx="711200" cy="749300"/>
          </a:xfrm>
          <a:custGeom>
            <a:avLst/>
            <a:gdLst/>
            <a:ahLst/>
            <a:cxnLst/>
            <a:rect l="l" t="t" r="r" b="b"/>
            <a:pathLst>
              <a:path w="711200" h="749300">
                <a:moveTo>
                  <a:pt x="711199" y="0"/>
                </a:moveTo>
                <a:lnTo>
                  <a:pt x="709687" y="49265"/>
                </a:lnTo>
                <a:lnTo>
                  <a:pt x="705211" y="97679"/>
                </a:lnTo>
                <a:lnTo>
                  <a:pt x="697865" y="145143"/>
                </a:lnTo>
                <a:lnTo>
                  <a:pt x="687744" y="191559"/>
                </a:lnTo>
                <a:lnTo>
                  <a:pt x="674941" y="236828"/>
                </a:lnTo>
                <a:lnTo>
                  <a:pt x="659549" y="280851"/>
                </a:lnTo>
                <a:lnTo>
                  <a:pt x="641663" y="323529"/>
                </a:lnTo>
                <a:lnTo>
                  <a:pt x="621377" y="364764"/>
                </a:lnTo>
                <a:lnTo>
                  <a:pt x="598783" y="404457"/>
                </a:lnTo>
                <a:lnTo>
                  <a:pt x="573976" y="442509"/>
                </a:lnTo>
                <a:lnTo>
                  <a:pt x="547049" y="478821"/>
                </a:lnTo>
                <a:lnTo>
                  <a:pt x="518096" y="513296"/>
                </a:lnTo>
                <a:lnTo>
                  <a:pt x="487211" y="545833"/>
                </a:lnTo>
                <a:lnTo>
                  <a:pt x="454488" y="576335"/>
                </a:lnTo>
                <a:lnTo>
                  <a:pt x="420020" y="604702"/>
                </a:lnTo>
                <a:lnTo>
                  <a:pt x="383901" y="630836"/>
                </a:lnTo>
                <a:lnTo>
                  <a:pt x="346224" y="654638"/>
                </a:lnTo>
                <a:lnTo>
                  <a:pt x="307085" y="676010"/>
                </a:lnTo>
                <a:lnTo>
                  <a:pt x="266575" y="694853"/>
                </a:lnTo>
                <a:lnTo>
                  <a:pt x="224789" y="711067"/>
                </a:lnTo>
                <a:lnTo>
                  <a:pt x="181821" y="724555"/>
                </a:lnTo>
                <a:lnTo>
                  <a:pt x="137764" y="735217"/>
                </a:lnTo>
                <a:lnTo>
                  <a:pt x="92713" y="742956"/>
                </a:lnTo>
                <a:lnTo>
                  <a:pt x="46760" y="747671"/>
                </a:lnTo>
                <a:lnTo>
                  <a:pt x="0" y="749265"/>
                </a:lnTo>
              </a:path>
            </a:pathLst>
          </a:custGeom>
          <a:ln w="25399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69331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E15B1D8-7C74-4E2D-B670-434A49A4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E660D-05DD-48C3-9D73-BFFC9AD44FEA}" type="slidenum">
              <a:rPr lang="en-US" altLang="en-US"/>
              <a:pPr>
                <a:defRPr/>
              </a:pPr>
              <a:t>42</a:t>
            </a:fld>
            <a:endParaRPr lang="en-US" altLang="en-US"/>
          </a:p>
        </p:txBody>
      </p:sp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744776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Moore’s Law trends</a:t>
            </a:r>
          </a:p>
        </p:txBody>
      </p:sp>
      <p:sp>
        <p:nvSpPr>
          <p:cNvPr id="1434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502223" y="1345161"/>
            <a:ext cx="7417477" cy="4585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More transistors = ↑ opportunities for exploiting parallelism in the instruc</a:t>
            </a:r>
            <a:r>
              <a:rPr lang="en-US" altLang="zh-CN" sz="2000" dirty="0">
                <a:latin typeface="Arial" panose="020B0604020202020204" pitchFamily="34" charset="0"/>
              </a:rPr>
              <a:t>ti</a:t>
            </a:r>
            <a:r>
              <a:rPr lang="en-US" altLang="en-US" sz="2000" dirty="0">
                <a:latin typeface="Arial" panose="020B0604020202020204" pitchFamily="34" charset="0"/>
              </a:rPr>
              <a:t>on level (ILP)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Pipeline, superscalar, VLIW (Very Long Instruction Word), SIMD (Single  Instruction Multiple Data) or vector, speculation, branch prediction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General path of scaling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Wider instruction issue, longer pipeline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More speculation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More and larger registers and cache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Increasing circuit density ~= increasing frequency ~= increasing  performance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Transparent to users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An easy job of getting better performance: buying faster processors (higher  frequency)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We have enjoyed this free lunch for several decades, however  …</a:t>
            </a:r>
          </a:p>
        </p:txBody>
      </p:sp>
    </p:spTree>
    <p:extLst>
      <p:ext uri="{BB962C8B-B14F-4D97-AF65-F5344CB8AC3E}">
        <p14:creationId xmlns:p14="http://schemas.microsoft.com/office/powerpoint/2010/main" val="42694335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56A2C0D-E8D4-46B0-A0C1-480C930A1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DD04EA-59EB-4AB4-9727-814D49FC3885}" type="slidenum">
              <a:rPr lang="en-US" altLang="en-US"/>
              <a:pPr>
                <a:defRPr/>
              </a:pPr>
              <a:t>43</a:t>
            </a:fld>
            <a:endParaRPr lang="en-US" altLang="en-US"/>
          </a:p>
        </p:txBody>
      </p:sp>
      <p:sp>
        <p:nvSpPr>
          <p:cNvPr id="28675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327977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CC0000"/>
                </a:solidFill>
                <a:latin typeface="Arial" panose="020B0604020202020204" pitchFamily="34" charset="0"/>
              </a:rPr>
              <a:t>Important Trends</a:t>
            </a:r>
          </a:p>
        </p:txBody>
      </p:sp>
      <p:sp>
        <p:nvSpPr>
          <p:cNvPr id="28676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8388" name="Text Box 4">
            <a:extLst>
              <a:ext uri="{FF2B5EF4-FFF2-40B4-BE49-F238E27FC236}">
                <a16:creationId xmlns:a16="http://schemas.microsoft.com/office/drawing/2014/main" id="{06020CAA-7264-41F8-98C3-F33D47461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524000"/>
            <a:ext cx="8431213" cy="434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buClr>
                <a:srgbClr val="CC0000"/>
              </a:buClr>
              <a:buFontTx/>
              <a:buChar char="•"/>
              <a:defRPr/>
            </a:pPr>
            <a:r>
              <a:rPr lang="en-US" altLang="en-US" sz="2400" dirty="0"/>
              <a:t> Historical contributions to performance:</a:t>
            </a:r>
          </a:p>
          <a:p>
            <a:pPr marL="914400" lvl="1" indent="-457200" eaLnBrk="1" hangingPunct="1">
              <a:buClr>
                <a:schemeClr val="accent2"/>
              </a:buClr>
              <a:buFont typeface="+mj-lt"/>
              <a:buAutoNum type="arabicPeriod"/>
              <a:defRPr/>
            </a:pPr>
            <a:r>
              <a:rPr lang="en-US" altLang="en-US" sz="2400" dirty="0"/>
              <a:t> Better processes (faster devices) ~20%</a:t>
            </a:r>
          </a:p>
          <a:p>
            <a:pPr marL="914400" lvl="1" indent="-457200" eaLnBrk="1" hangingPunct="1">
              <a:buClr>
                <a:schemeClr val="accent2"/>
              </a:buClr>
              <a:buFont typeface="+mj-lt"/>
              <a:buAutoNum type="arabicPeriod"/>
              <a:defRPr/>
            </a:pPr>
            <a:r>
              <a:rPr lang="en-US" altLang="en-US" sz="2400" dirty="0"/>
              <a:t> Better circuits/pipelines ~15%</a:t>
            </a:r>
          </a:p>
          <a:p>
            <a:pPr marL="914400" lvl="1" indent="-457200" eaLnBrk="1" hangingPunct="1">
              <a:buClr>
                <a:schemeClr val="accent2"/>
              </a:buClr>
              <a:buFont typeface="+mj-lt"/>
              <a:buAutoNum type="arabicPeriod"/>
              <a:defRPr/>
            </a:pPr>
            <a:r>
              <a:rPr lang="en-US" altLang="en-US" sz="2400" dirty="0"/>
              <a:t> Better organization/architecture ~15%</a:t>
            </a:r>
          </a:p>
          <a:p>
            <a:pPr lvl="1" eaLnBrk="1" hangingPunct="1">
              <a:buClr>
                <a:schemeClr val="accent2"/>
              </a:buClr>
              <a:buFont typeface="Wingdings" panose="05000000000000000000" pitchFamily="2" charset="2"/>
              <a:buChar char="§"/>
              <a:defRPr/>
            </a:pPr>
            <a:endParaRPr lang="en-US" altLang="en-US" sz="2400" dirty="0"/>
          </a:p>
          <a:p>
            <a:pPr eaLnBrk="1" hangingPunct="1">
              <a:buClr>
                <a:schemeClr val="accent2"/>
              </a:buClr>
              <a:buFont typeface="Wingdings" panose="05000000000000000000" pitchFamily="2" charset="2"/>
              <a:buNone/>
              <a:defRPr/>
            </a:pPr>
            <a:r>
              <a:rPr lang="en-US" altLang="en-US" sz="2400" dirty="0"/>
              <a:t>In the future, bullet-2 will help little and bullet-1 will</a:t>
            </a:r>
          </a:p>
          <a:p>
            <a:pPr eaLnBrk="1" hangingPunct="1">
              <a:buClr>
                <a:schemeClr val="accent2"/>
              </a:buClr>
              <a:buFont typeface="Wingdings" panose="05000000000000000000" pitchFamily="2" charset="2"/>
              <a:buNone/>
              <a:defRPr/>
            </a:pPr>
            <a:r>
              <a:rPr lang="en-US" altLang="en-US" sz="2400" dirty="0"/>
              <a:t>eventually disappear!</a:t>
            </a:r>
          </a:p>
          <a:p>
            <a:pPr eaLnBrk="1" hangingPunct="1">
              <a:buClr>
                <a:schemeClr val="accent2"/>
              </a:buClr>
              <a:buFont typeface="Wingdings" panose="05000000000000000000" pitchFamily="2" charset="2"/>
              <a:buNone/>
              <a:defRPr/>
            </a:pPr>
            <a:endParaRPr lang="en-US" altLang="en-US" sz="2400" dirty="0"/>
          </a:p>
          <a:p>
            <a:pPr eaLnBrk="1" hangingPunct="1">
              <a:buClr>
                <a:schemeClr val="accent2"/>
              </a:buClr>
              <a:buFont typeface="Wingdings" panose="05000000000000000000" pitchFamily="2" charset="2"/>
              <a:buNone/>
              <a:defRPr/>
            </a:pPr>
            <a:r>
              <a:rPr lang="en-US" altLang="en-US" sz="2400" dirty="0"/>
              <a:t>                  </a:t>
            </a:r>
            <a:r>
              <a:rPr lang="en-US" altLang="en-US" sz="2000" dirty="0"/>
              <a:t>Pentium   P-Pro    P-II     P-III      P-4       Itanium  Montecito</a:t>
            </a:r>
            <a:endParaRPr lang="en-US" altLang="en-US" sz="2400" dirty="0"/>
          </a:p>
          <a:p>
            <a:pPr eaLnBrk="1" hangingPunct="1">
              <a:buClr>
                <a:schemeClr val="accent2"/>
              </a:buClr>
              <a:buFont typeface="Wingdings" panose="05000000000000000000" pitchFamily="2" charset="2"/>
              <a:buNone/>
              <a:defRPr/>
            </a:pPr>
            <a:r>
              <a:rPr lang="en-US" altLang="en-US" sz="2000" dirty="0"/>
              <a:t>Year                 1993        95        97       99      2000        2002     2005</a:t>
            </a:r>
          </a:p>
          <a:p>
            <a:pPr eaLnBrk="1" hangingPunct="1">
              <a:buClr>
                <a:schemeClr val="accent2"/>
              </a:buClr>
              <a:buFont typeface="Wingdings" panose="05000000000000000000" pitchFamily="2" charset="2"/>
              <a:buNone/>
              <a:defRPr/>
            </a:pPr>
            <a:r>
              <a:rPr lang="en-US" altLang="en-US" sz="2000" dirty="0"/>
              <a:t>Transistors        3.1M      5.5M   7.5M   9.5M    42M        300M    1720M</a:t>
            </a:r>
          </a:p>
          <a:p>
            <a:pPr eaLnBrk="1" hangingPunct="1">
              <a:buClr>
                <a:schemeClr val="accent2"/>
              </a:buClr>
              <a:buFont typeface="Wingdings" panose="05000000000000000000" pitchFamily="2" charset="2"/>
              <a:buNone/>
              <a:defRPr/>
            </a:pPr>
            <a:r>
              <a:rPr lang="en-US" altLang="en-US" sz="2000" dirty="0"/>
              <a:t>Clock Speed     60M      200M  300M   500M   1500M    800M    1800M</a:t>
            </a:r>
          </a:p>
        </p:txBody>
      </p:sp>
      <p:sp>
        <p:nvSpPr>
          <p:cNvPr id="28678" name="Line 5"/>
          <p:cNvSpPr>
            <a:spLocks noChangeShapeType="1"/>
          </p:cNvSpPr>
          <p:nvPr/>
        </p:nvSpPr>
        <p:spPr bwMode="auto">
          <a:xfrm flipV="1">
            <a:off x="6477000" y="5105400"/>
            <a:ext cx="0" cy="914400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9" name="Text Box 6"/>
          <p:cNvSpPr txBox="1">
            <a:spLocks noChangeArrowheads="1"/>
          </p:cNvSpPr>
          <p:nvPr/>
        </p:nvSpPr>
        <p:spPr bwMode="auto">
          <a:xfrm>
            <a:off x="4572000" y="5943600"/>
            <a:ext cx="365283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accent2"/>
                </a:solidFill>
                <a:latin typeface="Arial" panose="020B0604020202020204" pitchFamily="34" charset="0"/>
              </a:rPr>
              <a:t>At this point, adding transistors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accent2"/>
                </a:solidFill>
                <a:latin typeface="Arial" panose="020B0604020202020204" pitchFamily="34" charset="0"/>
              </a:rPr>
              <a:t>   to a core yields little benefit</a:t>
            </a:r>
          </a:p>
        </p:txBody>
      </p:sp>
      <p:sp>
        <p:nvSpPr>
          <p:cNvPr id="28680" name="Text Box 7"/>
          <p:cNvSpPr txBox="1">
            <a:spLocks noChangeArrowheads="1"/>
          </p:cNvSpPr>
          <p:nvPr/>
        </p:nvSpPr>
        <p:spPr bwMode="auto">
          <a:xfrm>
            <a:off x="457200" y="5943600"/>
            <a:ext cx="2640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CC0000"/>
                </a:solidFill>
                <a:latin typeface="Arial" panose="020B0604020202020204" pitchFamily="34" charset="0"/>
              </a:rPr>
              <a:t>Moore’s Law in action</a:t>
            </a:r>
          </a:p>
        </p:txBody>
      </p:sp>
    </p:spTree>
    <p:extLst>
      <p:ext uri="{BB962C8B-B14F-4D97-AF65-F5344CB8AC3E}">
        <p14:creationId xmlns:p14="http://schemas.microsoft.com/office/powerpoint/2010/main" val="5287258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44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697178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Power/heat </a:t>
            </a:r>
            <a:r>
              <a:rPr lang="en-US" altLang="zh-CN" dirty="0">
                <a:solidFill>
                  <a:srgbClr val="CC0000"/>
                </a:solidFill>
                <a:latin typeface="Arial" panose="020B0604020202020204" pitchFamily="34" charset="0"/>
              </a:rPr>
              <a:t>D</a:t>
            </a: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ensity Limits Frequency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542925" y="1353344"/>
            <a:ext cx="743344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Some fundamental physical limits are being reached</a:t>
            </a:r>
          </a:p>
        </p:txBody>
      </p:sp>
      <p:sp>
        <p:nvSpPr>
          <p:cNvPr id="6" name="object 4"/>
          <p:cNvSpPr/>
          <p:nvPr/>
        </p:nvSpPr>
        <p:spPr>
          <a:xfrm>
            <a:off x="1113365" y="1932166"/>
            <a:ext cx="6493934" cy="46067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40371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45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375513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We will have this …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object 3"/>
          <p:cNvSpPr/>
          <p:nvPr/>
        </p:nvSpPr>
        <p:spPr>
          <a:xfrm>
            <a:off x="2514600" y="1261532"/>
            <a:ext cx="4360800" cy="54599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61159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E15B1D8-7C74-4E2D-B670-434A49A4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E660D-05DD-48C3-9D73-BFFC9AD44FEA}" type="slidenum">
              <a:rPr lang="en-US" altLang="en-US"/>
              <a:pPr>
                <a:defRPr/>
              </a:pPr>
              <a:t>46</a:t>
            </a:fld>
            <a:endParaRPr lang="en-US" altLang="en-US"/>
          </a:p>
        </p:txBody>
      </p:sp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744776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Power Wall</a:t>
            </a:r>
          </a:p>
        </p:txBody>
      </p:sp>
      <p:sp>
        <p:nvSpPr>
          <p:cNvPr id="1434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474418" y="1257644"/>
            <a:ext cx="5561894" cy="3354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Arial" panose="020B0604020202020204" pitchFamily="34" charset="0"/>
              </a:rPr>
              <a:t>Dyn</a:t>
            </a:r>
            <a:r>
              <a:rPr lang="en-US" altLang="en-US" sz="2000" dirty="0">
                <a:latin typeface="Arial" panose="020B0604020202020204" pitchFamily="34" charset="0"/>
              </a:rPr>
              <a:t> power </a:t>
            </a:r>
            <a:r>
              <a:rPr lang="en-US" altLang="zh-CN" sz="2000" dirty="0">
                <a:latin typeface="Arial" panose="020B0604020202020204" pitchFamily="34" charset="0"/>
              </a:rPr>
              <a:t>= </a:t>
            </a:r>
            <a:r>
              <a:rPr lang="en-US" altLang="en-US" sz="2000" dirty="0">
                <a:latin typeface="Arial" panose="020B0604020202020204" pitchFamily="34" charset="0"/>
              </a:rPr>
              <a:t>activity x capacitance x voltage2 x frequency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Power efficiency decrease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the trend of consuming double the power with each doubling of operating frequency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Hot-spot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Voltage and frequency are constant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Capacitance per transistor is decreasing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Number of transistors (activity) is increasing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Leakage power is also rising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5032" y="1345161"/>
            <a:ext cx="2857520" cy="2328691"/>
          </a:xfrm>
          <a:prstGeom prst="rect">
            <a:avLst/>
          </a:prstGeom>
          <a:noFill/>
          <a:ln w="50800" algn="ctr">
            <a:noFill/>
            <a:miter lim="800000"/>
            <a:headEnd/>
            <a:tailEnd/>
          </a:ln>
        </p:spPr>
      </p:pic>
      <p:pic>
        <p:nvPicPr>
          <p:cNvPr id="7" name="图片 6" descr="powerwall.b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528" y="4702106"/>
            <a:ext cx="3429024" cy="1701012"/>
          </a:xfrm>
          <a:prstGeom prst="rect">
            <a:avLst/>
          </a:prstGeom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4418" y="4358957"/>
            <a:ext cx="5086360" cy="2362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255727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69573D4-ED32-4BD4-BF42-7B69659F7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D7565C-1CA1-4883-9841-8184A10093EC}" type="slidenum">
              <a:rPr lang="en-US" altLang="en-US"/>
              <a:pPr>
                <a:defRPr/>
              </a:pPr>
              <a:t>47</a:t>
            </a:fld>
            <a:endParaRPr lang="en-US" altLang="en-US"/>
          </a:p>
        </p:txBody>
      </p:sp>
      <p:sp>
        <p:nvSpPr>
          <p:cNvPr id="10243" name="Text Box 2"/>
          <p:cNvSpPr txBox="1">
            <a:spLocks noChangeArrowheads="1"/>
          </p:cNvSpPr>
          <p:nvPr/>
        </p:nvSpPr>
        <p:spPr bwMode="auto">
          <a:xfrm>
            <a:off x="441325" y="65782"/>
            <a:ext cx="751519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dirty="0">
                <a:solidFill>
                  <a:srgbClr val="CC0000"/>
                </a:solidFill>
                <a:latin typeface="Arial" panose="020B0604020202020204" pitchFamily="34" charset="0"/>
              </a:rPr>
              <a:t>Abstraction</a:t>
            </a:r>
            <a:br>
              <a:rPr lang="en-US" altLang="zh-CN" dirty="0">
                <a:solidFill>
                  <a:srgbClr val="CC0000"/>
                </a:solidFill>
                <a:latin typeface="Arial" panose="020B0604020202020204" pitchFamily="34" charset="0"/>
              </a:rPr>
            </a:br>
            <a:r>
              <a:rPr lang="en-US" altLang="zh-CN" dirty="0">
                <a:solidFill>
                  <a:srgbClr val="CC0000"/>
                </a:solidFill>
                <a:latin typeface="Arial" panose="020B0604020202020204" pitchFamily="34" charset="0"/>
              </a:rPr>
              <a:t>(Levels of Representation/Interpretation)</a:t>
            </a:r>
            <a:endParaRPr lang="en-US" altLang="en-US" dirty="0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sp>
        <p:nvSpPr>
          <p:cNvPr id="10244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TextBox 24"/>
          <p:cNvSpPr txBox="1"/>
          <p:nvPr/>
        </p:nvSpPr>
        <p:spPr>
          <a:xfrm>
            <a:off x="6711017" y="2711483"/>
            <a:ext cx="1980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Anything can be represented</a:t>
            </a:r>
            <a:br>
              <a:rPr lang="en-US" sz="1200" dirty="0"/>
            </a:br>
            <a:r>
              <a:rPr lang="en-US" sz="1200" dirty="0"/>
              <a:t>as a </a:t>
            </a:r>
            <a:r>
              <a:rPr lang="en-US" sz="1200" i="1" dirty="0"/>
              <a:t>number</a:t>
            </a:r>
            <a:r>
              <a:rPr lang="en-US" sz="1200" dirty="0"/>
              <a:t>, </a:t>
            </a:r>
            <a:br>
              <a:rPr lang="en-US" sz="1200" dirty="0"/>
            </a:br>
            <a:r>
              <a:rPr lang="en-US" sz="1200" dirty="0"/>
              <a:t>i.e., data or instructions</a:t>
            </a:r>
          </a:p>
        </p:txBody>
      </p:sp>
      <p:sp>
        <p:nvSpPr>
          <p:cNvPr id="7" name="Rectangle 18"/>
          <p:cNvSpPr txBox="1">
            <a:spLocks noChangeArrowheads="1"/>
          </p:cNvSpPr>
          <p:nvPr/>
        </p:nvSpPr>
        <p:spPr>
          <a:xfrm>
            <a:off x="5546706" y="2724547"/>
            <a:ext cx="2886075" cy="67270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  <a:tabLst>
                <a:tab pos="800100" algn="l"/>
              </a:tabLst>
            </a:pPr>
            <a:r>
              <a:rPr lang="en-US" sz="1200">
                <a:solidFill>
                  <a:srgbClr val="FF0000"/>
                </a:solidFill>
              </a:rPr>
              <a:t>lw	  $t0, 0($2)</a:t>
            </a:r>
          </a:p>
          <a:p>
            <a:pPr>
              <a:spcBef>
                <a:spcPct val="0"/>
              </a:spcBef>
              <a:buFont typeface="Arial" panose="020B0604020202020204" pitchFamily="34" charset="0"/>
              <a:buNone/>
              <a:tabLst>
                <a:tab pos="800100" algn="l"/>
              </a:tabLst>
            </a:pPr>
            <a:r>
              <a:rPr lang="en-US" sz="1200">
                <a:solidFill>
                  <a:srgbClr val="FF0000"/>
                </a:solidFill>
              </a:rPr>
              <a:t>lw	  $t1, 4($2)</a:t>
            </a:r>
          </a:p>
          <a:p>
            <a:pPr>
              <a:spcBef>
                <a:spcPct val="0"/>
              </a:spcBef>
              <a:buFont typeface="Arial" panose="020B0604020202020204" pitchFamily="34" charset="0"/>
              <a:buNone/>
              <a:tabLst>
                <a:tab pos="800100" algn="l"/>
              </a:tabLst>
            </a:pPr>
            <a:r>
              <a:rPr lang="en-US" sz="1200">
                <a:solidFill>
                  <a:srgbClr val="FF0000"/>
                </a:solidFill>
              </a:rPr>
              <a:t>sw	  $t1, 0($2)</a:t>
            </a:r>
          </a:p>
          <a:p>
            <a:pPr>
              <a:spcBef>
                <a:spcPct val="0"/>
              </a:spcBef>
              <a:buFont typeface="Arial" panose="020B0604020202020204" pitchFamily="34" charset="0"/>
              <a:buNone/>
              <a:tabLst>
                <a:tab pos="800100" algn="l"/>
              </a:tabLst>
            </a:pPr>
            <a:r>
              <a:rPr lang="en-US" sz="1200">
                <a:solidFill>
                  <a:srgbClr val="FF0000"/>
                </a:solidFill>
              </a:rPr>
              <a:t>sw	  $t0, 4($2)</a:t>
            </a:r>
            <a:endParaRPr lang="en-US" sz="1200" dirty="0">
              <a:solidFill>
                <a:srgbClr val="FF0000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>
            <p:extLst/>
          </p:nvPr>
        </p:nvGraphicFramePr>
        <p:xfrm>
          <a:off x="5627920" y="5273674"/>
          <a:ext cx="1371600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3" name="Image" r:id="rId4" imgW="3492063" imgH="2400000" progId="">
                  <p:embed/>
                </p:oleObj>
              </mc:Choice>
              <mc:Fallback>
                <p:oleObj name="Image" r:id="rId4" imgW="3492063" imgH="2400000" progId="">
                  <p:embed/>
                  <p:pic>
                    <p:nvPicPr>
                      <p:cNvPr id="8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7920" y="5273674"/>
                        <a:ext cx="1371600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2713019" y="2149636"/>
            <a:ext cx="1943100" cy="391646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47625" tIns="19050" rIns="47625" bIns="19050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41000"/>
              </a:spcBef>
            </a:pPr>
            <a:r>
              <a:rPr lang="en-US" sz="1350" b="1" dirty="0"/>
              <a:t>High Level Language</a:t>
            </a:r>
            <a:br>
              <a:rPr lang="en-US" sz="1350" b="1" dirty="0"/>
            </a:br>
            <a:r>
              <a:rPr lang="en-US" sz="1350" b="1" dirty="0"/>
              <a:t>Program (e.g., C)</a:t>
            </a: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2713018" y="2859249"/>
            <a:ext cx="2100263" cy="391646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47625" tIns="19050" rIns="47625" bIns="19050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41000"/>
              </a:spcBef>
            </a:pPr>
            <a:r>
              <a:rPr lang="en-US" sz="1350" b="1" dirty="0">
                <a:solidFill>
                  <a:srgbClr val="FF0000"/>
                </a:solidFill>
              </a:rPr>
              <a:t>Assembly  Language Program (e.g., RISCV)</a:t>
            </a: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751119" y="3545048"/>
            <a:ext cx="1943100" cy="391646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47625" tIns="19050" rIns="47625" bIns="19050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41000"/>
              </a:spcBef>
            </a:pPr>
            <a:r>
              <a:rPr lang="en-US" sz="1350" b="1" dirty="0"/>
              <a:t>Machine  Language Program (RISCV)</a:t>
            </a: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2099709" y="4573729"/>
            <a:ext cx="3028950" cy="404085"/>
          </a:xfrm>
          <a:prstGeom prst="rect">
            <a:avLst/>
          </a:prstGeom>
          <a:noFill/>
          <a:ln w="28575">
            <a:pattFill prst="pct70">
              <a:fgClr>
                <a:schemeClr val="tx1"/>
              </a:fgClr>
              <a:bgClr>
                <a:schemeClr val="bg1"/>
              </a:bgClr>
            </a:pattFill>
            <a:miter lim="800000"/>
            <a:headEnd/>
            <a:tailEnd/>
          </a:ln>
        </p:spPr>
        <p:txBody>
          <a:bodyPr lIns="47625" tIns="19050" rIns="47625" bIns="19050">
            <a:prstTxWarp prst="textNoShape">
              <a:avLst/>
            </a:prstTxWarp>
            <a:spAutoFit/>
          </a:bodyPr>
          <a:lstStyle/>
          <a:p>
            <a:pPr algn="ctr">
              <a:lnSpc>
                <a:spcPct val="88000"/>
              </a:lnSpc>
              <a:spcBef>
                <a:spcPct val="43000"/>
              </a:spcBef>
            </a:pPr>
            <a:r>
              <a:rPr lang="en-US" sz="1350" b="1" dirty="0">
                <a:solidFill>
                  <a:srgbClr val="3366FF"/>
                </a:solidFill>
              </a:rPr>
              <a:t>Hardware Architecture Description</a:t>
            </a:r>
            <a:br>
              <a:rPr lang="en-US" sz="1350" b="1" dirty="0">
                <a:solidFill>
                  <a:srgbClr val="3366FF"/>
                </a:solidFill>
              </a:rPr>
            </a:br>
            <a:r>
              <a:rPr lang="en-US" sz="1350" b="1" dirty="0">
                <a:solidFill>
                  <a:srgbClr val="3366FF"/>
                </a:solidFill>
              </a:rPr>
              <a:t>(e.g., block diagrams)</a:t>
            </a:r>
            <a:r>
              <a:rPr lang="en-US" sz="1350" dirty="0">
                <a:solidFill>
                  <a:srgbClr val="3366FF"/>
                </a:solidFill>
              </a:rPr>
              <a:t> </a:t>
            </a:r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>
            <a:off x="3613131" y="2559192"/>
            <a:ext cx="0" cy="3000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717906" y="2630630"/>
            <a:ext cx="981075" cy="2150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47625" tIns="19050" rIns="47625" bIns="19050">
            <a:prstTxWarp prst="textNoShape">
              <a:avLst/>
            </a:prstTxWarp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1350" b="1" i="1" dirty="0"/>
              <a:t>Compiler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736956" y="3316430"/>
            <a:ext cx="1076325" cy="2150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47625" tIns="19050" rIns="47625" bIns="19050">
            <a:prstTxWarp prst="textNoShape">
              <a:avLst/>
            </a:prstTxWarp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1350" b="1" i="1"/>
              <a:t>Assembler</a:t>
            </a:r>
          </a:p>
        </p:txBody>
      </p:sp>
      <p:sp>
        <p:nvSpPr>
          <p:cNvPr id="16" name="Line 15"/>
          <p:cNvSpPr>
            <a:spLocks noChangeShapeType="1"/>
          </p:cNvSpPr>
          <p:nvPr/>
        </p:nvSpPr>
        <p:spPr bwMode="auto">
          <a:xfrm>
            <a:off x="3613134" y="3935556"/>
            <a:ext cx="0" cy="638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2355831" y="4116548"/>
            <a:ext cx="1257300" cy="39164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47625" tIns="19050" rIns="47625" bIns="19050">
            <a:prstTxWarp prst="textNoShape">
              <a:avLst/>
            </a:prstTxWarp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1350" b="1" i="1"/>
              <a:t>Machine Interpretation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538520" y="2075905"/>
            <a:ext cx="2314575" cy="5245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47625" tIns="19050" rIns="47625" bIns="19050">
            <a:prstTxWarp prst="textNoShape">
              <a:avLst/>
            </a:prstTxWarp>
            <a:spAutoFit/>
          </a:bodyPr>
          <a:lstStyle/>
          <a:p>
            <a:pPr marL="257175" indent="-257175">
              <a:lnSpc>
                <a:spcPct val="78000"/>
              </a:lnSpc>
            </a:pPr>
            <a:r>
              <a:rPr lang="en-US" sz="1350" b="1" dirty="0"/>
              <a:t>temp = </a:t>
            </a:r>
            <a:r>
              <a:rPr lang="en-US" sz="1350" b="1" dirty="0" err="1"/>
              <a:t>v[k</a:t>
            </a:r>
            <a:r>
              <a:rPr lang="en-US" sz="1350" b="1" dirty="0"/>
              <a:t>];</a:t>
            </a:r>
          </a:p>
          <a:p>
            <a:pPr marL="257175" indent="-257175">
              <a:lnSpc>
                <a:spcPct val="78000"/>
              </a:lnSpc>
            </a:pPr>
            <a:r>
              <a:rPr lang="en-US" sz="1350" b="1" dirty="0" err="1"/>
              <a:t>v[k</a:t>
            </a:r>
            <a:r>
              <a:rPr lang="en-US" sz="1350" b="1" dirty="0"/>
              <a:t>] = v[k+1];</a:t>
            </a:r>
          </a:p>
          <a:p>
            <a:pPr marL="257175" indent="-257175">
              <a:lnSpc>
                <a:spcPct val="78000"/>
              </a:lnSpc>
            </a:pPr>
            <a:r>
              <a:rPr lang="en-US" sz="1350" b="1" dirty="0"/>
              <a:t>v[k+1] = temp;</a:t>
            </a:r>
            <a:endParaRPr lang="en-US" sz="900" dirty="0"/>
          </a:p>
        </p:txBody>
      </p:sp>
      <p:sp>
        <p:nvSpPr>
          <p:cNvPr id="19" name="Rectangle 19"/>
          <p:cNvSpPr>
            <a:spLocks noChangeArrowheads="1"/>
          </p:cNvSpPr>
          <p:nvPr/>
        </p:nvSpPr>
        <p:spPr bwMode="auto">
          <a:xfrm>
            <a:off x="5538520" y="4297506"/>
            <a:ext cx="2238375" cy="200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0" name="Rectangle 20"/>
          <p:cNvSpPr>
            <a:spLocks noChangeArrowheads="1"/>
          </p:cNvSpPr>
          <p:nvPr/>
        </p:nvSpPr>
        <p:spPr bwMode="auto">
          <a:xfrm>
            <a:off x="5538539" y="3417237"/>
            <a:ext cx="3343061" cy="71365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7865" tIns="33338" rIns="67865" bIns="33338">
            <a:prstTxWarp prst="textNoShape">
              <a:avLst/>
            </a:prstTxWarp>
            <a:spAutoFit/>
          </a:bodyPr>
          <a:lstStyle/>
          <a:p>
            <a:pPr algn="l"/>
            <a:r>
              <a:rPr lang="en-US" sz="1050" dirty="0">
                <a:latin typeface="Courier New" charset="0"/>
              </a:rPr>
              <a:t>0000 1001 1100 0110 1010 1111 0101 1000</a:t>
            </a:r>
          </a:p>
          <a:p>
            <a:pPr algn="l"/>
            <a:r>
              <a:rPr lang="en-US" sz="1050" dirty="0">
                <a:latin typeface="Courier New" charset="0"/>
              </a:rPr>
              <a:t>1010 1111 0101 1000 0000 1001 1100 0110 </a:t>
            </a:r>
          </a:p>
          <a:p>
            <a:pPr algn="l"/>
            <a:r>
              <a:rPr lang="en-US" sz="1050" dirty="0">
                <a:latin typeface="Courier New" charset="0"/>
              </a:rPr>
              <a:t>1100 0110 1010 1111 0101 1000 0000 1001 </a:t>
            </a:r>
          </a:p>
          <a:p>
            <a:pPr algn="l"/>
            <a:r>
              <a:rPr lang="en-US" sz="1050" dirty="0">
                <a:latin typeface="Courier New" charset="0"/>
              </a:rPr>
              <a:t>0101 1000 0000 1001 1100 0110 1010 1111</a:t>
            </a:r>
            <a:r>
              <a:rPr lang="en-US" sz="1050" dirty="0">
                <a:latin typeface="Courier" charset="0"/>
              </a:rPr>
              <a:t> </a:t>
            </a:r>
          </a:p>
        </p:txBody>
      </p:sp>
      <p:sp>
        <p:nvSpPr>
          <p:cNvPr id="21" name="Rectangle 22"/>
          <p:cNvSpPr>
            <a:spLocks noChangeArrowheads="1"/>
          </p:cNvSpPr>
          <p:nvPr/>
        </p:nvSpPr>
        <p:spPr bwMode="auto">
          <a:xfrm>
            <a:off x="2703494" y="3935556"/>
            <a:ext cx="2047875" cy="104775"/>
          </a:xfrm>
          <a:prstGeom prst="rect">
            <a:avLst/>
          </a:prstGeom>
          <a:solidFill>
            <a:srgbClr val="FF8DA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2" name="Line 23"/>
          <p:cNvSpPr>
            <a:spLocks noChangeShapeType="1"/>
          </p:cNvSpPr>
          <p:nvPr/>
        </p:nvSpPr>
        <p:spPr bwMode="auto">
          <a:xfrm flipH="1">
            <a:off x="3619489" y="3265233"/>
            <a:ext cx="2381" cy="27489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2230954" y="5626243"/>
            <a:ext cx="2781300" cy="404085"/>
          </a:xfrm>
          <a:prstGeom prst="rect">
            <a:avLst/>
          </a:prstGeom>
          <a:noFill/>
          <a:ln w="28575">
            <a:pattFill prst="pct70">
              <a:fgClr>
                <a:schemeClr val="tx1"/>
              </a:fgClr>
              <a:bgClr>
                <a:schemeClr val="bg1"/>
              </a:bgClr>
            </a:pattFill>
            <a:miter lim="800000"/>
            <a:headEnd/>
            <a:tailEnd/>
          </a:ln>
        </p:spPr>
        <p:txBody>
          <a:bodyPr lIns="47625" tIns="19050" rIns="47625" bIns="19050">
            <a:prstTxWarp prst="textNoShape">
              <a:avLst/>
            </a:prstTxWarp>
            <a:spAutoFit/>
          </a:bodyPr>
          <a:lstStyle/>
          <a:p>
            <a:pPr algn="ctr">
              <a:lnSpc>
                <a:spcPct val="88000"/>
              </a:lnSpc>
              <a:spcBef>
                <a:spcPct val="43000"/>
              </a:spcBef>
            </a:pPr>
            <a:r>
              <a:rPr lang="en-US" sz="1350" b="1" dirty="0">
                <a:solidFill>
                  <a:srgbClr val="005400"/>
                </a:solidFill>
              </a:rPr>
              <a:t>Logic Circuit Description</a:t>
            </a:r>
            <a:br>
              <a:rPr lang="en-US" sz="1350" b="1" dirty="0">
                <a:solidFill>
                  <a:srgbClr val="005400"/>
                </a:solidFill>
              </a:rPr>
            </a:br>
            <a:r>
              <a:rPr lang="en-US" sz="1350" b="1" dirty="0">
                <a:solidFill>
                  <a:srgbClr val="005400"/>
                </a:solidFill>
              </a:rPr>
              <a:t>(Circuit Schematic Diagrams)</a:t>
            </a:r>
          </a:p>
        </p:txBody>
      </p:sp>
      <p:sp>
        <p:nvSpPr>
          <p:cNvPr id="24" name="Line 26"/>
          <p:cNvSpPr>
            <a:spLocks noChangeShapeType="1"/>
          </p:cNvSpPr>
          <p:nvPr/>
        </p:nvSpPr>
        <p:spPr bwMode="auto">
          <a:xfrm>
            <a:off x="3619483" y="4991640"/>
            <a:ext cx="0" cy="638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5" name="Rectangle 27"/>
          <p:cNvSpPr>
            <a:spLocks noChangeArrowheads="1"/>
          </p:cNvSpPr>
          <p:nvPr/>
        </p:nvSpPr>
        <p:spPr bwMode="auto">
          <a:xfrm>
            <a:off x="2351598" y="5100005"/>
            <a:ext cx="1485900" cy="39164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47625" tIns="19050" rIns="47625" bIns="19050">
            <a:prstTxWarp prst="textNoShape">
              <a:avLst/>
            </a:prstTxWarp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1350" b="1" i="1"/>
              <a:t>Architecture Implementation</a:t>
            </a:r>
          </a:p>
        </p:txBody>
      </p:sp>
      <p:pic>
        <p:nvPicPr>
          <p:cNvPr id="26" name="Picture 35" descr="Picture 1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9495" y="4206657"/>
            <a:ext cx="1228725" cy="1029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Rectangle 36"/>
          <p:cNvSpPr>
            <a:spLocks noChangeArrowheads="1"/>
          </p:cNvSpPr>
          <p:nvPr/>
        </p:nvSpPr>
        <p:spPr bwMode="auto">
          <a:xfrm>
            <a:off x="6576976" y="5041917"/>
            <a:ext cx="228600" cy="252413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9" name="Rectangle 24"/>
          <p:cNvSpPr>
            <a:spLocks noChangeArrowheads="1"/>
          </p:cNvSpPr>
          <p:nvPr/>
        </p:nvSpPr>
        <p:spPr bwMode="auto">
          <a:xfrm>
            <a:off x="3094548" y="6311703"/>
            <a:ext cx="1062567" cy="221343"/>
          </a:xfrm>
          <a:prstGeom prst="rect">
            <a:avLst/>
          </a:prstGeom>
          <a:noFill/>
          <a:ln w="28575">
            <a:pattFill prst="pct70">
              <a:fgClr>
                <a:schemeClr val="tx1"/>
              </a:fgClr>
              <a:bgClr>
                <a:schemeClr val="bg1"/>
              </a:bgClr>
            </a:pattFill>
            <a:miter lim="800000"/>
            <a:headEnd/>
            <a:tailEnd/>
          </a:ln>
        </p:spPr>
        <p:txBody>
          <a:bodyPr wrap="square" lIns="47625" tIns="19050" rIns="47625" bIns="19050">
            <a:prstTxWarp prst="textNoShape">
              <a:avLst/>
            </a:prstTxWarp>
            <a:spAutoFit/>
          </a:bodyPr>
          <a:lstStyle/>
          <a:p>
            <a:pPr algn="ctr">
              <a:lnSpc>
                <a:spcPct val="88000"/>
              </a:lnSpc>
              <a:spcBef>
                <a:spcPct val="43000"/>
              </a:spcBef>
            </a:pPr>
            <a:r>
              <a:rPr lang="en-US" sz="1350" b="1" dirty="0">
                <a:solidFill>
                  <a:srgbClr val="005400"/>
                </a:solidFill>
              </a:rPr>
              <a:t>Devices</a:t>
            </a:r>
          </a:p>
        </p:txBody>
      </p:sp>
      <p:sp>
        <p:nvSpPr>
          <p:cNvPr id="30" name="Line 26"/>
          <p:cNvSpPr>
            <a:spLocks noChangeShapeType="1"/>
          </p:cNvSpPr>
          <p:nvPr/>
        </p:nvSpPr>
        <p:spPr bwMode="auto">
          <a:xfrm flipH="1">
            <a:off x="3619483" y="6030328"/>
            <a:ext cx="0" cy="27032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1" name="Rectangle 24"/>
          <p:cNvSpPr>
            <a:spLocks noChangeArrowheads="1"/>
          </p:cNvSpPr>
          <p:nvPr/>
        </p:nvSpPr>
        <p:spPr bwMode="auto">
          <a:xfrm>
            <a:off x="3107249" y="1319405"/>
            <a:ext cx="1049866" cy="221343"/>
          </a:xfrm>
          <a:prstGeom prst="rect">
            <a:avLst/>
          </a:prstGeom>
          <a:noFill/>
          <a:ln w="28575">
            <a:pattFill prst="pct70">
              <a:fgClr>
                <a:schemeClr val="tx1"/>
              </a:fgClr>
              <a:bgClr>
                <a:schemeClr val="bg1"/>
              </a:bgClr>
            </a:pattFill>
            <a:miter lim="800000"/>
            <a:headEnd/>
            <a:tailEnd/>
          </a:ln>
        </p:spPr>
        <p:txBody>
          <a:bodyPr wrap="square" lIns="47625" tIns="19050" rIns="47625" bIns="19050">
            <a:prstTxWarp prst="textNoShape">
              <a:avLst/>
            </a:prstTxWarp>
            <a:spAutoFit/>
          </a:bodyPr>
          <a:lstStyle/>
          <a:p>
            <a:pPr algn="ctr">
              <a:lnSpc>
                <a:spcPct val="88000"/>
              </a:lnSpc>
              <a:spcBef>
                <a:spcPct val="43000"/>
              </a:spcBef>
            </a:pPr>
            <a:r>
              <a:rPr lang="en-US" sz="1350" b="1" dirty="0">
                <a:solidFill>
                  <a:schemeClr val="accent2">
                    <a:lumMod val="75000"/>
                  </a:schemeClr>
                </a:solidFill>
              </a:rPr>
              <a:t>Tasks</a:t>
            </a:r>
          </a:p>
        </p:txBody>
      </p:sp>
      <p:sp>
        <p:nvSpPr>
          <p:cNvPr id="32" name="Rectangle 24"/>
          <p:cNvSpPr>
            <a:spLocks noChangeArrowheads="1"/>
          </p:cNvSpPr>
          <p:nvPr/>
        </p:nvSpPr>
        <p:spPr bwMode="auto">
          <a:xfrm>
            <a:off x="3107249" y="1720997"/>
            <a:ext cx="1049866" cy="221343"/>
          </a:xfrm>
          <a:prstGeom prst="rect">
            <a:avLst/>
          </a:prstGeom>
          <a:noFill/>
          <a:ln w="28575">
            <a:pattFill prst="pct70">
              <a:fgClr>
                <a:schemeClr val="tx1"/>
              </a:fgClr>
              <a:bgClr>
                <a:schemeClr val="bg1"/>
              </a:bgClr>
            </a:pattFill>
            <a:miter lim="800000"/>
            <a:headEnd/>
            <a:tailEnd/>
          </a:ln>
        </p:spPr>
        <p:txBody>
          <a:bodyPr wrap="square" lIns="47625" tIns="19050" rIns="47625" bIns="19050">
            <a:prstTxWarp prst="textNoShape">
              <a:avLst/>
            </a:prstTxWarp>
            <a:spAutoFit/>
          </a:bodyPr>
          <a:lstStyle/>
          <a:p>
            <a:pPr algn="ctr">
              <a:lnSpc>
                <a:spcPct val="88000"/>
              </a:lnSpc>
              <a:spcBef>
                <a:spcPct val="43000"/>
              </a:spcBef>
            </a:pPr>
            <a:r>
              <a:rPr lang="en-US" sz="1350" b="1" dirty="0">
                <a:solidFill>
                  <a:schemeClr val="accent2">
                    <a:lumMod val="75000"/>
                  </a:schemeClr>
                </a:solidFill>
              </a:rPr>
              <a:t>Algorithms</a:t>
            </a:r>
          </a:p>
        </p:txBody>
      </p:sp>
      <p:sp>
        <p:nvSpPr>
          <p:cNvPr id="33" name="Line 26"/>
          <p:cNvSpPr>
            <a:spLocks noChangeShapeType="1"/>
          </p:cNvSpPr>
          <p:nvPr/>
        </p:nvSpPr>
        <p:spPr bwMode="auto">
          <a:xfrm flipH="1">
            <a:off x="3619483" y="1540748"/>
            <a:ext cx="0" cy="18910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4" name="Line 26"/>
          <p:cNvSpPr>
            <a:spLocks noChangeShapeType="1"/>
          </p:cNvSpPr>
          <p:nvPr/>
        </p:nvSpPr>
        <p:spPr bwMode="auto">
          <a:xfrm flipH="1">
            <a:off x="3625833" y="1942340"/>
            <a:ext cx="0" cy="18910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" name="矩形 1"/>
          <p:cNvSpPr/>
          <p:nvPr/>
        </p:nvSpPr>
        <p:spPr>
          <a:xfrm>
            <a:off x="234415" y="1288694"/>
            <a:ext cx="25167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human language /</a:t>
            </a:r>
            <a:br>
              <a:rPr lang="en-US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theory</a:t>
            </a:r>
          </a:p>
        </p:txBody>
      </p:sp>
      <p:sp>
        <p:nvSpPr>
          <p:cNvPr id="3" name="矩形 2"/>
          <p:cNvSpPr/>
          <p:nvPr/>
        </p:nvSpPr>
        <p:spPr>
          <a:xfrm>
            <a:off x="253771" y="2770016"/>
            <a:ext cx="1492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b="1" dirty="0">
                <a:solidFill>
                  <a:srgbClr val="00B050"/>
                </a:solidFill>
              </a:rPr>
              <a:t>software</a:t>
            </a:r>
          </a:p>
        </p:txBody>
      </p:sp>
      <p:sp>
        <p:nvSpPr>
          <p:cNvPr id="4" name="矩形 3"/>
          <p:cNvSpPr/>
          <p:nvPr/>
        </p:nvSpPr>
        <p:spPr>
          <a:xfrm>
            <a:off x="293068" y="3974340"/>
            <a:ext cx="16691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b="1" dirty="0">
                <a:solidFill>
                  <a:srgbClr val="00B0F0"/>
                </a:solidFill>
              </a:rPr>
              <a:t>digital hardware</a:t>
            </a:r>
          </a:p>
        </p:txBody>
      </p:sp>
      <p:sp>
        <p:nvSpPr>
          <p:cNvPr id="35" name="矩形 34"/>
          <p:cNvSpPr/>
          <p:nvPr/>
        </p:nvSpPr>
        <p:spPr>
          <a:xfrm>
            <a:off x="1927205" y="2075905"/>
            <a:ext cx="3284027" cy="4089583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96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909F643F-BCB1-454C-A4BD-CC17083AE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A60EF2-BBA1-43D9-9E9A-5940C635B6B7}" type="slidenum">
              <a:rPr lang="en-US" altLang="en-US"/>
              <a:pPr>
                <a:defRPr/>
              </a:pPr>
              <a:t>48</a:t>
            </a:fld>
            <a:endParaRPr lang="en-US" altLang="en-US"/>
          </a:p>
        </p:txBody>
      </p:sp>
      <p:sp>
        <p:nvSpPr>
          <p:cNvPr id="34819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41322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CC0000"/>
                </a:solidFill>
                <a:latin typeface="Arial" panose="020B0604020202020204" pitchFamily="34" charset="0"/>
              </a:rPr>
              <a:t>The HW/SW Interface</a:t>
            </a:r>
          </a:p>
        </p:txBody>
      </p:sp>
      <p:sp>
        <p:nvSpPr>
          <p:cNvPr id="3482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1" name="Text Box 4"/>
          <p:cNvSpPr txBox="1">
            <a:spLocks noChangeArrowheads="1"/>
          </p:cNvSpPr>
          <p:nvPr/>
        </p:nvSpPr>
        <p:spPr bwMode="auto">
          <a:xfrm>
            <a:off x="5486400" y="2209800"/>
            <a:ext cx="12017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000">
                <a:solidFill>
                  <a:schemeClr val="accent2"/>
                </a:solidFill>
                <a:latin typeface="Arial" panose="020B0604020202020204" pitchFamily="34" charset="0"/>
              </a:rPr>
              <a:t>Compiler</a:t>
            </a:r>
          </a:p>
        </p:txBody>
      </p:sp>
      <p:sp>
        <p:nvSpPr>
          <p:cNvPr id="34822" name="Line 5"/>
          <p:cNvSpPr>
            <a:spLocks noChangeShapeType="1"/>
          </p:cNvSpPr>
          <p:nvPr/>
        </p:nvSpPr>
        <p:spPr bwMode="auto">
          <a:xfrm>
            <a:off x="990600" y="2667000"/>
            <a:ext cx="2590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3" name="Line 6"/>
          <p:cNvSpPr>
            <a:spLocks noChangeShapeType="1"/>
          </p:cNvSpPr>
          <p:nvPr/>
        </p:nvSpPr>
        <p:spPr bwMode="auto">
          <a:xfrm>
            <a:off x="1066800" y="5181600"/>
            <a:ext cx="2590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4" name="Text Box 7"/>
          <p:cNvSpPr txBox="1">
            <a:spLocks noChangeArrowheads="1"/>
          </p:cNvSpPr>
          <p:nvPr/>
        </p:nvSpPr>
        <p:spPr bwMode="auto">
          <a:xfrm>
            <a:off x="4572000" y="2819400"/>
            <a:ext cx="2368550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lw     $15, 0($2)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add   $16, $15, $14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add   $17, $15, $13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lw     $18, 0($12)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lw     $19, 0($17)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add   $20, $18, $19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sw    $20, 0($16)</a:t>
            </a:r>
          </a:p>
        </p:txBody>
      </p:sp>
      <p:sp>
        <p:nvSpPr>
          <p:cNvPr id="34825" name="Text Box 8"/>
          <p:cNvSpPr txBox="1">
            <a:spLocks noChangeArrowheads="1"/>
          </p:cNvSpPr>
          <p:nvPr/>
        </p:nvSpPr>
        <p:spPr bwMode="auto">
          <a:xfrm>
            <a:off x="4724400" y="1676400"/>
            <a:ext cx="1631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a[i] = b[i] + c;</a:t>
            </a:r>
          </a:p>
        </p:txBody>
      </p:sp>
      <p:sp>
        <p:nvSpPr>
          <p:cNvPr id="34826" name="Text Box 9"/>
          <p:cNvSpPr txBox="1">
            <a:spLocks noChangeArrowheads="1"/>
          </p:cNvSpPr>
          <p:nvPr/>
        </p:nvSpPr>
        <p:spPr bwMode="auto">
          <a:xfrm>
            <a:off x="1676400" y="5638800"/>
            <a:ext cx="1285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Hardware</a:t>
            </a:r>
          </a:p>
        </p:txBody>
      </p:sp>
      <p:sp>
        <p:nvSpPr>
          <p:cNvPr id="34827" name="Text Box 10"/>
          <p:cNvSpPr txBox="1">
            <a:spLocks noChangeArrowheads="1"/>
          </p:cNvSpPr>
          <p:nvPr/>
        </p:nvSpPr>
        <p:spPr bwMode="auto">
          <a:xfrm>
            <a:off x="1143000" y="3429000"/>
            <a:ext cx="21859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Systems software</a:t>
            </a:r>
          </a:p>
          <a:p>
            <a:pPr algn="ctr"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(OS, compiler)</a:t>
            </a:r>
          </a:p>
        </p:txBody>
      </p:sp>
      <p:sp>
        <p:nvSpPr>
          <p:cNvPr id="34828" name="Text Box 11"/>
          <p:cNvSpPr txBox="1">
            <a:spLocks noChangeArrowheads="1"/>
          </p:cNvSpPr>
          <p:nvPr/>
        </p:nvSpPr>
        <p:spPr bwMode="auto">
          <a:xfrm>
            <a:off x="990600" y="1752600"/>
            <a:ext cx="2457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Application software</a:t>
            </a:r>
          </a:p>
        </p:txBody>
      </p:sp>
      <p:sp>
        <p:nvSpPr>
          <p:cNvPr id="34829" name="Line 12"/>
          <p:cNvSpPr>
            <a:spLocks noChangeShapeType="1"/>
          </p:cNvSpPr>
          <p:nvPr/>
        </p:nvSpPr>
        <p:spPr bwMode="auto">
          <a:xfrm>
            <a:off x="5486400" y="2133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0" name="Line 13"/>
          <p:cNvSpPr>
            <a:spLocks noChangeShapeType="1"/>
          </p:cNvSpPr>
          <p:nvPr/>
        </p:nvSpPr>
        <p:spPr bwMode="auto">
          <a:xfrm>
            <a:off x="5562600" y="5029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1" name="Text Box 14"/>
          <p:cNvSpPr txBox="1">
            <a:spLocks noChangeArrowheads="1"/>
          </p:cNvSpPr>
          <p:nvPr/>
        </p:nvSpPr>
        <p:spPr bwMode="auto">
          <a:xfrm>
            <a:off x="5562600" y="5105400"/>
            <a:ext cx="1384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000">
                <a:solidFill>
                  <a:schemeClr val="accent2"/>
                </a:solidFill>
                <a:latin typeface="Arial" panose="020B0604020202020204" pitchFamily="34" charset="0"/>
              </a:rPr>
              <a:t>Assembler</a:t>
            </a:r>
          </a:p>
        </p:txBody>
      </p:sp>
      <p:sp>
        <p:nvSpPr>
          <p:cNvPr id="34832" name="Text Box 15"/>
          <p:cNvSpPr txBox="1">
            <a:spLocks noChangeArrowheads="1"/>
          </p:cNvSpPr>
          <p:nvPr/>
        </p:nvSpPr>
        <p:spPr bwMode="auto">
          <a:xfrm>
            <a:off x="4572000" y="5715000"/>
            <a:ext cx="230346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000000101100000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110100000100010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26459144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79F68CB-0DAA-42FB-B0D3-752D0148D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FE7192-57E7-4939-A0DC-9BFA77CC5F37}" type="slidenum">
              <a:rPr lang="en-US" altLang="en-US"/>
              <a:pPr>
                <a:defRPr/>
              </a:pPr>
              <a:t>49</a:t>
            </a:fld>
            <a:endParaRPr lang="en-US" altLang="en-US"/>
          </a:p>
        </p:txBody>
      </p:sp>
      <p:sp>
        <p:nvSpPr>
          <p:cNvPr id="26627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552888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Computer Architecture Topics</a:t>
            </a:r>
          </a:p>
        </p:txBody>
      </p:sp>
      <p:sp>
        <p:nvSpPr>
          <p:cNvPr id="26628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object 4"/>
          <p:cNvSpPr/>
          <p:nvPr/>
        </p:nvSpPr>
        <p:spPr>
          <a:xfrm>
            <a:off x="1911350" y="4260850"/>
            <a:ext cx="508000" cy="939800"/>
          </a:xfrm>
          <a:custGeom>
            <a:avLst/>
            <a:gdLst/>
            <a:ahLst/>
            <a:cxnLst/>
            <a:rect l="l" t="t" r="r" b="b"/>
            <a:pathLst>
              <a:path w="508000" h="939800">
                <a:moveTo>
                  <a:pt x="0" y="939799"/>
                </a:moveTo>
                <a:lnTo>
                  <a:pt x="507999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/>
          <p:cNvSpPr/>
          <p:nvPr/>
        </p:nvSpPr>
        <p:spPr>
          <a:xfrm>
            <a:off x="2432050" y="4267200"/>
            <a:ext cx="2501900" cy="0"/>
          </a:xfrm>
          <a:custGeom>
            <a:avLst/>
            <a:gdLst/>
            <a:ahLst/>
            <a:cxnLst/>
            <a:rect l="l" t="t" r="r" b="b"/>
            <a:pathLst>
              <a:path w="2501900">
                <a:moveTo>
                  <a:pt x="0" y="0"/>
                </a:moveTo>
                <a:lnTo>
                  <a:pt x="2501899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/>
          <p:cNvSpPr/>
          <p:nvPr/>
        </p:nvSpPr>
        <p:spPr>
          <a:xfrm>
            <a:off x="4400548" y="4337050"/>
            <a:ext cx="558800" cy="901700"/>
          </a:xfrm>
          <a:custGeom>
            <a:avLst/>
            <a:gdLst/>
            <a:ahLst/>
            <a:cxnLst/>
            <a:rect l="l" t="t" r="r" b="b"/>
            <a:pathLst>
              <a:path w="558800" h="901700">
                <a:moveTo>
                  <a:pt x="558799" y="0"/>
                </a:moveTo>
                <a:lnTo>
                  <a:pt x="0" y="901699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/>
          <p:cNvSpPr/>
          <p:nvPr/>
        </p:nvSpPr>
        <p:spPr>
          <a:xfrm>
            <a:off x="4940298" y="4311650"/>
            <a:ext cx="0" cy="317500"/>
          </a:xfrm>
          <a:custGeom>
            <a:avLst/>
            <a:gdLst/>
            <a:ahLst/>
            <a:cxnLst/>
            <a:rect l="l" t="t" r="r" b="b"/>
            <a:pathLst>
              <a:path h="317500">
                <a:moveTo>
                  <a:pt x="0" y="0"/>
                </a:moveTo>
                <a:lnTo>
                  <a:pt x="1" y="31750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/>
          <p:cNvSpPr/>
          <p:nvPr/>
        </p:nvSpPr>
        <p:spPr>
          <a:xfrm>
            <a:off x="4413250" y="4641850"/>
            <a:ext cx="533400" cy="825500"/>
          </a:xfrm>
          <a:custGeom>
            <a:avLst/>
            <a:gdLst/>
            <a:ahLst/>
            <a:cxnLst/>
            <a:rect l="l" t="t" r="r" b="b"/>
            <a:pathLst>
              <a:path w="533400" h="825500">
                <a:moveTo>
                  <a:pt x="533399" y="0"/>
                </a:moveTo>
                <a:lnTo>
                  <a:pt x="0" y="825499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/>
          <p:cNvSpPr txBox="1"/>
          <p:nvPr/>
        </p:nvSpPr>
        <p:spPr>
          <a:xfrm>
            <a:off x="1898650" y="5187950"/>
            <a:ext cx="2501900" cy="228600"/>
          </a:xfrm>
          <a:prstGeom prst="rect">
            <a:avLst/>
          </a:prstGeom>
          <a:ln w="12699">
            <a:solidFill>
              <a:srgbClr val="000000"/>
            </a:solidFill>
          </a:ln>
        </p:spPr>
        <p:txBody>
          <a:bodyPr vert="horz" wrap="square" lIns="0" tIns="33019" rIns="0" bIns="0" rtlCol="0">
            <a:spAutoFit/>
          </a:bodyPr>
          <a:lstStyle/>
          <a:p>
            <a:pPr marL="37465">
              <a:lnSpc>
                <a:spcPts val="1540"/>
              </a:lnSpc>
              <a:spcBef>
                <a:spcPts val="259"/>
              </a:spcBef>
            </a:pPr>
            <a:r>
              <a:rPr sz="1400" spc="-5" dirty="0">
                <a:latin typeface="Comic Sans MS"/>
                <a:cs typeface="Comic Sans MS"/>
              </a:rPr>
              <a:t>Instruction </a:t>
            </a:r>
            <a:r>
              <a:rPr sz="1400" dirty="0">
                <a:latin typeface="Comic Sans MS"/>
                <a:cs typeface="Comic Sans MS"/>
              </a:rPr>
              <a:t>Set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spc="-5" dirty="0">
                <a:latin typeface="Comic Sans MS"/>
                <a:cs typeface="Comic Sans MS"/>
              </a:rPr>
              <a:t>Architecture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3" name="object 10"/>
          <p:cNvSpPr txBox="1"/>
          <p:nvPr/>
        </p:nvSpPr>
        <p:spPr>
          <a:xfrm>
            <a:off x="1911350" y="5530215"/>
            <a:ext cx="3141345" cy="1036319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 marR="5080">
              <a:lnSpc>
                <a:spcPct val="89500"/>
              </a:lnSpc>
              <a:spcBef>
                <a:spcPts val="325"/>
              </a:spcBef>
            </a:pPr>
            <a:r>
              <a:rPr sz="1800" spc="-5" dirty="0">
                <a:latin typeface="Comic Sans MS"/>
                <a:cs typeface="Comic Sans MS"/>
              </a:rPr>
              <a:t>Pipelining, Hazard Resolution,  Superscalar, Reordering,  Prediction, Speculation,  </a:t>
            </a:r>
            <a:r>
              <a:rPr sz="1800" dirty="0">
                <a:latin typeface="Comic Sans MS"/>
                <a:cs typeface="Comic Sans MS"/>
              </a:rPr>
              <a:t>Vector, Dynamic</a:t>
            </a:r>
            <a:r>
              <a:rPr sz="1800" spc="-6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Compilation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4" name="object 11"/>
          <p:cNvSpPr txBox="1"/>
          <p:nvPr/>
        </p:nvSpPr>
        <p:spPr>
          <a:xfrm>
            <a:off x="5035550" y="4577715"/>
            <a:ext cx="1287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mic Sans MS"/>
                <a:cs typeface="Comic Sans MS"/>
              </a:rPr>
              <a:t>Addressing,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5" name="object 12"/>
          <p:cNvSpPr txBox="1"/>
          <p:nvPr/>
        </p:nvSpPr>
        <p:spPr>
          <a:xfrm>
            <a:off x="2432050" y="4375150"/>
            <a:ext cx="2044700" cy="520700"/>
          </a:xfrm>
          <a:prstGeom prst="rect">
            <a:avLst/>
          </a:prstGeom>
          <a:ln w="12699">
            <a:solidFill>
              <a:srgbClr val="000000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457200">
              <a:lnSpc>
                <a:spcPct val="100000"/>
              </a:lnSpc>
              <a:spcBef>
                <a:spcPts val="1095"/>
              </a:spcBef>
            </a:pPr>
            <a:r>
              <a:rPr sz="1800" dirty="0">
                <a:latin typeface="Comic Sans MS"/>
                <a:cs typeface="Comic Sans MS"/>
              </a:rPr>
              <a:t>L1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Cache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6" name="object 13"/>
          <p:cNvSpPr txBox="1"/>
          <p:nvPr/>
        </p:nvSpPr>
        <p:spPr>
          <a:xfrm>
            <a:off x="2063750" y="3219450"/>
            <a:ext cx="3327400" cy="876300"/>
          </a:xfrm>
          <a:prstGeom prst="rect">
            <a:avLst/>
          </a:prstGeom>
          <a:ln w="12699">
            <a:solidFill>
              <a:srgbClr val="000000"/>
            </a:solidFill>
          </a:ln>
        </p:spPr>
        <p:txBody>
          <a:bodyPr vert="horz" wrap="square" lIns="0" tIns="227965" rIns="0" bIns="0" rtlCol="0">
            <a:spAutoFit/>
          </a:bodyPr>
          <a:lstStyle/>
          <a:p>
            <a:pPr marL="1003300">
              <a:lnSpc>
                <a:spcPct val="100000"/>
              </a:lnSpc>
              <a:spcBef>
                <a:spcPts val="1795"/>
              </a:spcBef>
            </a:pPr>
            <a:r>
              <a:rPr sz="1800" dirty="0">
                <a:latin typeface="Comic Sans MS"/>
                <a:cs typeface="Comic Sans MS"/>
              </a:rPr>
              <a:t>L2/L3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Cache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7" name="object 14"/>
          <p:cNvSpPr txBox="1"/>
          <p:nvPr/>
        </p:nvSpPr>
        <p:spPr>
          <a:xfrm>
            <a:off x="1517649" y="2228850"/>
            <a:ext cx="4406900" cy="825500"/>
          </a:xfrm>
          <a:prstGeom prst="rect">
            <a:avLst/>
          </a:prstGeom>
          <a:ln w="12699">
            <a:solidFill>
              <a:srgbClr val="000000"/>
            </a:solidFill>
          </a:ln>
        </p:spPr>
        <p:txBody>
          <a:bodyPr vert="horz" wrap="square" lIns="0" tIns="266065" rIns="0" bIns="0" rtlCol="0">
            <a:spAutoFit/>
          </a:bodyPr>
          <a:lstStyle/>
          <a:p>
            <a:pPr marR="88900" algn="ctr">
              <a:lnSpc>
                <a:spcPct val="100000"/>
              </a:lnSpc>
              <a:spcBef>
                <a:spcPts val="2095"/>
              </a:spcBef>
            </a:pPr>
            <a:r>
              <a:rPr sz="1800" dirty="0">
                <a:latin typeface="Comic Sans MS"/>
                <a:cs typeface="Comic Sans MS"/>
              </a:rPr>
              <a:t>DRAM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8" name="object 15"/>
          <p:cNvSpPr txBox="1"/>
          <p:nvPr/>
        </p:nvSpPr>
        <p:spPr>
          <a:xfrm>
            <a:off x="1073149" y="1619251"/>
            <a:ext cx="6502400" cy="419100"/>
          </a:xfrm>
          <a:prstGeom prst="rect">
            <a:avLst/>
          </a:prstGeom>
          <a:ln w="12699">
            <a:solidFill>
              <a:srgbClr val="000000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R="1905" algn="ctr">
              <a:lnSpc>
                <a:spcPct val="100000"/>
              </a:lnSpc>
              <a:spcBef>
                <a:spcPts val="595"/>
              </a:spcBef>
            </a:pPr>
            <a:r>
              <a:rPr sz="1800" spc="-5" dirty="0">
                <a:latin typeface="Comic Sans MS"/>
                <a:cs typeface="Comic Sans MS"/>
              </a:rPr>
              <a:t>Disks, WORM,</a:t>
            </a:r>
            <a:r>
              <a:rPr sz="1800" dirty="0">
                <a:latin typeface="Comic Sans MS"/>
                <a:cs typeface="Comic Sans MS"/>
              </a:rPr>
              <a:t> </a:t>
            </a:r>
            <a:r>
              <a:rPr sz="1800" spc="-5" dirty="0">
                <a:latin typeface="Comic Sans MS"/>
                <a:cs typeface="Comic Sans MS"/>
              </a:rPr>
              <a:t>Tape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9" name="object 16"/>
          <p:cNvSpPr txBox="1"/>
          <p:nvPr/>
        </p:nvSpPr>
        <p:spPr>
          <a:xfrm>
            <a:off x="5556248" y="3218815"/>
            <a:ext cx="1202055" cy="78232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 algn="just">
              <a:lnSpc>
                <a:spcPts val="1900"/>
              </a:lnSpc>
              <a:spcBef>
                <a:spcPts val="380"/>
              </a:spcBef>
            </a:pPr>
            <a:r>
              <a:rPr sz="1800" spc="-5" dirty="0">
                <a:latin typeface="Comic Sans MS"/>
                <a:cs typeface="Comic Sans MS"/>
              </a:rPr>
              <a:t>Cohe</a:t>
            </a:r>
            <a:r>
              <a:rPr sz="1800" dirty="0">
                <a:latin typeface="Comic Sans MS"/>
                <a:cs typeface="Comic Sans MS"/>
              </a:rPr>
              <a:t>r</a:t>
            </a:r>
            <a:r>
              <a:rPr sz="1800" spc="-5" dirty="0">
                <a:latin typeface="Comic Sans MS"/>
                <a:cs typeface="Comic Sans MS"/>
              </a:rPr>
              <a:t>e</a:t>
            </a:r>
            <a:r>
              <a:rPr sz="1800" dirty="0">
                <a:latin typeface="Comic Sans MS"/>
                <a:cs typeface="Comic Sans MS"/>
              </a:rPr>
              <a:t>nce,  B</a:t>
            </a:r>
            <a:r>
              <a:rPr sz="1800" spc="-5" dirty="0">
                <a:latin typeface="Comic Sans MS"/>
                <a:cs typeface="Comic Sans MS"/>
              </a:rPr>
              <a:t>andwidth</a:t>
            </a:r>
            <a:r>
              <a:rPr sz="1800" dirty="0">
                <a:latin typeface="Comic Sans MS"/>
                <a:cs typeface="Comic Sans MS"/>
              </a:rPr>
              <a:t>,  Latency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0" name="object 17"/>
          <p:cNvSpPr txBox="1"/>
          <p:nvPr/>
        </p:nvSpPr>
        <p:spPr>
          <a:xfrm>
            <a:off x="5988048" y="2240915"/>
            <a:ext cx="2450465" cy="78232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380"/>
              </a:spcBef>
            </a:pPr>
            <a:r>
              <a:rPr sz="1800" spc="-5" dirty="0">
                <a:latin typeface="Comic Sans MS"/>
                <a:cs typeface="Comic Sans MS"/>
              </a:rPr>
              <a:t>Emerging Technologies  Interleaving</a:t>
            </a:r>
            <a:endParaRPr sz="1800">
              <a:latin typeface="Comic Sans MS"/>
              <a:cs typeface="Comic Sans MS"/>
            </a:endParaRPr>
          </a:p>
          <a:p>
            <a:pPr marL="12700">
              <a:lnSpc>
                <a:spcPts val="1880"/>
              </a:lnSpc>
            </a:pPr>
            <a:r>
              <a:rPr sz="1800" spc="-5" dirty="0">
                <a:latin typeface="Comic Sans MS"/>
                <a:cs typeface="Comic Sans MS"/>
              </a:rPr>
              <a:t>Bus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spc="-5" dirty="0">
                <a:latin typeface="Comic Sans MS"/>
                <a:cs typeface="Comic Sans MS"/>
              </a:rPr>
              <a:t>protocols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1" name="object 18"/>
          <p:cNvSpPr txBox="1"/>
          <p:nvPr/>
        </p:nvSpPr>
        <p:spPr>
          <a:xfrm>
            <a:off x="7677148" y="1694816"/>
            <a:ext cx="626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mic Sans MS"/>
                <a:cs typeface="Comic Sans MS"/>
              </a:rPr>
              <a:t>RAID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2" name="object 19"/>
          <p:cNvSpPr txBox="1"/>
          <p:nvPr/>
        </p:nvSpPr>
        <p:spPr>
          <a:xfrm>
            <a:off x="1276350" y="4717415"/>
            <a:ext cx="583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mic Sans MS"/>
                <a:cs typeface="Comic Sans MS"/>
              </a:rPr>
              <a:t>VLSI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3" name="object 20"/>
          <p:cNvSpPr txBox="1"/>
          <p:nvPr/>
        </p:nvSpPr>
        <p:spPr>
          <a:xfrm>
            <a:off x="1047750" y="1222375"/>
            <a:ext cx="2861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mic Sans MS"/>
                <a:cs typeface="Comic Sans MS"/>
              </a:rPr>
              <a:t>Input/Output and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spc="-5" dirty="0">
                <a:latin typeface="Comic Sans MS"/>
                <a:cs typeface="Comic Sans MS"/>
              </a:rPr>
              <a:t>Storage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4" name="object 21"/>
          <p:cNvSpPr txBox="1"/>
          <p:nvPr/>
        </p:nvSpPr>
        <p:spPr>
          <a:xfrm>
            <a:off x="514350" y="3355975"/>
            <a:ext cx="1095375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19"/>
              </a:spcBef>
            </a:pPr>
            <a:r>
              <a:rPr sz="1800" spc="-5" dirty="0">
                <a:latin typeface="Comic Sans MS"/>
                <a:cs typeface="Comic Sans MS"/>
              </a:rPr>
              <a:t>Memory  </a:t>
            </a:r>
            <a:r>
              <a:rPr sz="1800" dirty="0">
                <a:latin typeface="Comic Sans MS"/>
                <a:cs typeface="Comic Sans MS"/>
              </a:rPr>
              <a:t>Hierarc</a:t>
            </a:r>
            <a:r>
              <a:rPr sz="1800" spc="-5" dirty="0">
                <a:latin typeface="Comic Sans MS"/>
                <a:cs typeface="Comic Sans MS"/>
              </a:rPr>
              <a:t>h</a:t>
            </a:r>
            <a:r>
              <a:rPr sz="1800" dirty="0">
                <a:latin typeface="Comic Sans MS"/>
                <a:cs typeface="Comic Sans MS"/>
              </a:rPr>
              <a:t>y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25" name="object 22"/>
          <p:cNvSpPr/>
          <p:nvPr/>
        </p:nvSpPr>
        <p:spPr>
          <a:xfrm>
            <a:off x="838199" y="2076450"/>
            <a:ext cx="0" cy="1282700"/>
          </a:xfrm>
          <a:custGeom>
            <a:avLst/>
            <a:gdLst/>
            <a:ahLst/>
            <a:cxnLst/>
            <a:rect l="l" t="t" r="r" b="b"/>
            <a:pathLst>
              <a:path h="1282700">
                <a:moveTo>
                  <a:pt x="0" y="1282699"/>
                </a:moveTo>
                <a:lnTo>
                  <a:pt x="0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3"/>
          <p:cNvSpPr/>
          <p:nvPr/>
        </p:nvSpPr>
        <p:spPr>
          <a:xfrm>
            <a:off x="800099" y="205105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4"/>
          <p:cNvSpPr/>
          <p:nvPr/>
        </p:nvSpPr>
        <p:spPr>
          <a:xfrm>
            <a:off x="838199" y="3968750"/>
            <a:ext cx="0" cy="952500"/>
          </a:xfrm>
          <a:custGeom>
            <a:avLst/>
            <a:gdLst/>
            <a:ahLst/>
            <a:cxnLst/>
            <a:rect l="l" t="t" r="r" b="b"/>
            <a:pathLst>
              <a:path h="952500">
                <a:moveTo>
                  <a:pt x="0" y="0"/>
                </a:moveTo>
                <a:lnTo>
                  <a:pt x="0" y="952499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5"/>
          <p:cNvSpPr/>
          <p:nvPr/>
        </p:nvSpPr>
        <p:spPr>
          <a:xfrm>
            <a:off x="800099" y="487045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381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6"/>
          <p:cNvSpPr txBox="1"/>
          <p:nvPr/>
        </p:nvSpPr>
        <p:spPr>
          <a:xfrm>
            <a:off x="5035550" y="4819015"/>
            <a:ext cx="3320415" cy="131318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1262380">
              <a:lnSpc>
                <a:spcPts val="1900"/>
              </a:lnSpc>
              <a:spcBef>
                <a:spcPts val="380"/>
              </a:spcBef>
            </a:pPr>
            <a:r>
              <a:rPr sz="1800" spc="-5" dirty="0">
                <a:latin typeface="Comic Sans MS"/>
                <a:cs typeface="Comic Sans MS"/>
              </a:rPr>
              <a:t>Protection,  Exception</a:t>
            </a:r>
            <a:r>
              <a:rPr sz="1800" spc="-50" dirty="0">
                <a:latin typeface="Comic Sans MS"/>
                <a:cs typeface="Comic Sans MS"/>
              </a:rPr>
              <a:t> </a:t>
            </a:r>
            <a:r>
              <a:rPr sz="1800" spc="-5" dirty="0">
                <a:latin typeface="Comic Sans MS"/>
                <a:cs typeface="Comic Sans MS"/>
              </a:rPr>
              <a:t>Handling</a:t>
            </a:r>
            <a:endParaRPr sz="1800">
              <a:latin typeface="Comic Sans MS"/>
              <a:cs typeface="Comic Sans MS"/>
            </a:endParaRPr>
          </a:p>
          <a:p>
            <a:pPr marL="596900" marR="5080">
              <a:lnSpc>
                <a:spcPts val="2100"/>
              </a:lnSpc>
              <a:spcBef>
                <a:spcPts val="1920"/>
              </a:spcBef>
            </a:pPr>
            <a:r>
              <a:rPr sz="1800" spc="-5" dirty="0">
                <a:latin typeface="Comic Sans MS"/>
                <a:cs typeface="Comic Sans MS"/>
              </a:rPr>
              <a:t>Pipelining and Instruction  </a:t>
            </a:r>
            <a:r>
              <a:rPr sz="1800" dirty="0">
                <a:latin typeface="Comic Sans MS"/>
                <a:cs typeface="Comic Sans MS"/>
              </a:rPr>
              <a:t>Level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Parallelism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30" name="object 27"/>
          <p:cNvSpPr/>
          <p:nvPr/>
        </p:nvSpPr>
        <p:spPr>
          <a:xfrm>
            <a:off x="6553198" y="3657600"/>
            <a:ext cx="1905000" cy="1371600"/>
          </a:xfrm>
          <a:custGeom>
            <a:avLst/>
            <a:gdLst/>
            <a:ahLst/>
            <a:cxnLst/>
            <a:rect l="l" t="t" r="r" b="b"/>
            <a:pathLst>
              <a:path w="1905000" h="1371600">
                <a:moveTo>
                  <a:pt x="381003" y="0"/>
                </a:moveTo>
                <a:lnTo>
                  <a:pt x="0" y="685800"/>
                </a:lnTo>
                <a:lnTo>
                  <a:pt x="381003" y="1371600"/>
                </a:lnTo>
                <a:lnTo>
                  <a:pt x="381003" y="1028700"/>
                </a:lnTo>
                <a:lnTo>
                  <a:pt x="1714498" y="1028700"/>
                </a:lnTo>
                <a:lnTo>
                  <a:pt x="1905000" y="685800"/>
                </a:lnTo>
                <a:lnTo>
                  <a:pt x="1714498" y="342900"/>
                </a:lnTo>
                <a:lnTo>
                  <a:pt x="381003" y="342900"/>
                </a:lnTo>
                <a:lnTo>
                  <a:pt x="381003" y="0"/>
                </a:lnTo>
                <a:close/>
              </a:path>
              <a:path w="1905000" h="1371600">
                <a:moveTo>
                  <a:pt x="1714498" y="1028700"/>
                </a:moveTo>
                <a:lnTo>
                  <a:pt x="1523997" y="1028700"/>
                </a:lnTo>
                <a:lnTo>
                  <a:pt x="1523997" y="1371600"/>
                </a:lnTo>
                <a:lnTo>
                  <a:pt x="1714498" y="1028700"/>
                </a:lnTo>
                <a:close/>
              </a:path>
              <a:path w="1905000" h="1371600">
                <a:moveTo>
                  <a:pt x="1523997" y="0"/>
                </a:moveTo>
                <a:lnTo>
                  <a:pt x="1523997" y="342900"/>
                </a:lnTo>
                <a:lnTo>
                  <a:pt x="1714498" y="342900"/>
                </a:lnTo>
                <a:lnTo>
                  <a:pt x="15239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8"/>
          <p:cNvSpPr/>
          <p:nvPr/>
        </p:nvSpPr>
        <p:spPr>
          <a:xfrm>
            <a:off x="6553198" y="3657600"/>
            <a:ext cx="1905000" cy="1371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9"/>
          <p:cNvSpPr/>
          <p:nvPr/>
        </p:nvSpPr>
        <p:spPr>
          <a:xfrm>
            <a:off x="6553198" y="3657600"/>
            <a:ext cx="1905000" cy="1371600"/>
          </a:xfrm>
          <a:custGeom>
            <a:avLst/>
            <a:gdLst/>
            <a:ahLst/>
            <a:cxnLst/>
            <a:rect l="l" t="t" r="r" b="b"/>
            <a:pathLst>
              <a:path w="1905000" h="1371600">
                <a:moveTo>
                  <a:pt x="0" y="685799"/>
                </a:moveTo>
                <a:lnTo>
                  <a:pt x="381003" y="0"/>
                </a:lnTo>
                <a:lnTo>
                  <a:pt x="381003" y="342899"/>
                </a:lnTo>
                <a:lnTo>
                  <a:pt x="1523996" y="342899"/>
                </a:lnTo>
                <a:lnTo>
                  <a:pt x="1523996" y="0"/>
                </a:lnTo>
                <a:lnTo>
                  <a:pt x="1904999" y="685799"/>
                </a:lnTo>
                <a:lnTo>
                  <a:pt x="1523996" y="1371599"/>
                </a:lnTo>
                <a:lnTo>
                  <a:pt x="1523996" y="1028699"/>
                </a:lnTo>
                <a:lnTo>
                  <a:pt x="381003" y="1028699"/>
                </a:lnTo>
                <a:lnTo>
                  <a:pt x="381003" y="1371599"/>
                </a:lnTo>
                <a:lnTo>
                  <a:pt x="0" y="685799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0"/>
          <p:cNvSpPr txBox="1"/>
          <p:nvPr/>
        </p:nvSpPr>
        <p:spPr>
          <a:xfrm>
            <a:off x="6708140" y="4056379"/>
            <a:ext cx="1587500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317500">
              <a:lnSpc>
                <a:spcPts val="2100"/>
              </a:lnSpc>
              <a:spcBef>
                <a:spcPts val="219"/>
              </a:spcBef>
            </a:pPr>
            <a:r>
              <a:rPr sz="1800" dirty="0">
                <a:latin typeface="Comic Sans MS"/>
                <a:cs typeface="Comic Sans MS"/>
              </a:rPr>
              <a:t>Network  </a:t>
            </a:r>
            <a:r>
              <a:rPr sz="1800" spc="-5" dirty="0">
                <a:latin typeface="Comic Sans MS"/>
                <a:cs typeface="Comic Sans MS"/>
              </a:rPr>
              <a:t>C</a:t>
            </a:r>
            <a:r>
              <a:rPr sz="1800" dirty="0">
                <a:latin typeface="Comic Sans MS"/>
                <a:cs typeface="Comic Sans MS"/>
              </a:rPr>
              <a:t>omm</a:t>
            </a:r>
            <a:r>
              <a:rPr sz="1800" spc="-5" dirty="0">
                <a:latin typeface="Comic Sans MS"/>
                <a:cs typeface="Comic Sans MS"/>
              </a:rPr>
              <a:t>u</a:t>
            </a:r>
            <a:r>
              <a:rPr sz="1800" dirty="0">
                <a:latin typeface="Comic Sans MS"/>
                <a:cs typeface="Comic Sans MS"/>
              </a:rPr>
              <a:t>nic</a:t>
            </a:r>
            <a:r>
              <a:rPr sz="1800" spc="-5" dirty="0">
                <a:latin typeface="Comic Sans MS"/>
                <a:cs typeface="Comic Sans MS"/>
              </a:rPr>
              <a:t>a</a:t>
            </a:r>
            <a:r>
              <a:rPr sz="1800" dirty="0">
                <a:latin typeface="Comic Sans MS"/>
                <a:cs typeface="Comic Sans MS"/>
              </a:rPr>
              <a:t>tion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34" name="object 31"/>
          <p:cNvSpPr txBox="1"/>
          <p:nvPr/>
        </p:nvSpPr>
        <p:spPr>
          <a:xfrm>
            <a:off x="8467890" y="3506110"/>
            <a:ext cx="344170" cy="1906905"/>
          </a:xfrm>
          <a:prstGeom prst="rect">
            <a:avLst/>
          </a:prstGeom>
        </p:spPr>
        <p:txBody>
          <a:bodyPr vert="vert270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800" spc="-5" dirty="0">
                <a:latin typeface="Comic Sans MS"/>
                <a:cs typeface="Comic Sans MS"/>
              </a:rPr>
              <a:t>Other</a:t>
            </a:r>
            <a:r>
              <a:rPr sz="1800" spc="-55" dirty="0">
                <a:latin typeface="Comic Sans MS"/>
                <a:cs typeface="Comic Sans MS"/>
              </a:rPr>
              <a:t> </a:t>
            </a:r>
            <a:r>
              <a:rPr sz="1800" spc="-5" dirty="0">
                <a:latin typeface="Comic Sans MS"/>
                <a:cs typeface="Comic Sans MS"/>
              </a:rPr>
              <a:t>Processors</a:t>
            </a:r>
            <a:endParaRPr sz="180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846348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E15B1D8-7C74-4E2D-B670-434A49A4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E660D-05DD-48C3-9D73-BFFC9AD44FEA}" type="slidenum">
              <a:rPr lang="en-US" altLang="en-US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353334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Acknowledgement</a:t>
            </a:r>
          </a:p>
        </p:txBody>
      </p:sp>
      <p:sp>
        <p:nvSpPr>
          <p:cNvPr id="1434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517526" y="1563688"/>
            <a:ext cx="8204146" cy="433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Most slides were adapted from lectures notes of the two textbooks with copyright of publisher or the original authors including Elsevier </a:t>
            </a:r>
            <a:r>
              <a:rPr lang="en-US" altLang="en-US" sz="2000" dirty="0" err="1">
                <a:latin typeface="Arial" panose="020B0604020202020204" pitchFamily="34" charset="0"/>
              </a:rPr>
              <a:t>Inc</a:t>
            </a:r>
            <a:r>
              <a:rPr lang="en-US" altLang="en-US" sz="2000" dirty="0">
                <a:latin typeface="Arial" panose="020B0604020202020204" pitchFamily="34" charset="0"/>
              </a:rPr>
              <a:t>, Morgan Kaufmann, David A. Pa</a:t>
            </a:r>
            <a:r>
              <a:rPr lang="en-US" altLang="zh-CN" sz="2000" dirty="0">
                <a:latin typeface="Arial" panose="020B0604020202020204" pitchFamily="34" charset="0"/>
              </a:rPr>
              <a:t>tt</a:t>
            </a:r>
            <a:r>
              <a:rPr lang="en-US" altLang="en-US" sz="2000" dirty="0">
                <a:latin typeface="Arial" panose="020B0604020202020204" pitchFamily="34" charset="0"/>
              </a:rPr>
              <a:t>erson and John L. Hennessy.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Some slides were adapted from the following courses: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CS61C Great Ideas in Computer Architecture (Machine Structures), UC Berkeley EECS, Fall 2018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Computer Science 152/252: CS152 Computer Architecture and Engineering</a:t>
            </a:r>
            <a:r>
              <a:rPr lang="en-SG" altLang="en-US" sz="1600" dirty="0">
                <a:latin typeface="Arial" panose="020B0604020202020204" pitchFamily="34" charset="0"/>
              </a:rPr>
              <a:t>, </a:t>
            </a:r>
            <a:r>
              <a:rPr lang="en-US" altLang="en-US" sz="1600" dirty="0">
                <a:latin typeface="Arial" panose="020B0604020202020204" pitchFamily="34" charset="0"/>
              </a:rPr>
              <a:t>CS252 Graduate Computer Architecture, Berkeley EECS, Spring 2018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CS/ECE 3810 Computer Organization, UTAH CS, Spring 2018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SG" altLang="en-US" sz="1600" dirty="0">
                <a:latin typeface="Arial" panose="020B0604020202020204" pitchFamily="34" charset="0"/>
              </a:rPr>
              <a:t>CSE 564: Computer Architecture, Oakland University, Summer 2017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18-447 Introduction to Computer Architecture, CMU ECE, Spring 2018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15-213/18-213/15-513: Intro to Computer Systems, CMU CS, Fall 2018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ECE 120 - Introduction to Computing</a:t>
            </a:r>
            <a:r>
              <a:rPr lang="en-SG" altLang="en-US" sz="1600" dirty="0">
                <a:latin typeface="Arial" panose="020B0604020202020204" pitchFamily="34" charset="0"/>
              </a:rPr>
              <a:t>, </a:t>
            </a:r>
            <a:r>
              <a:rPr lang="en-US" altLang="en-US" sz="1600" dirty="0">
                <a:latin typeface="Arial" panose="020B0604020202020204" pitchFamily="34" charset="0"/>
              </a:rPr>
              <a:t>ILLINOIS, ECE, Spring 2017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CS - Computer  Organization &amp; Design The Hardware/Software Interface, ZJU CS, Spring 2018</a:t>
            </a:r>
          </a:p>
        </p:txBody>
      </p:sp>
    </p:spTree>
    <p:extLst>
      <p:ext uri="{BB962C8B-B14F-4D97-AF65-F5344CB8AC3E}">
        <p14:creationId xmlns:p14="http://schemas.microsoft.com/office/powerpoint/2010/main" val="4682571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E15B1D8-7C74-4E2D-B670-434A49A4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E660D-05DD-48C3-9D73-BFFC9AD44FEA}" type="slidenum">
              <a:rPr lang="en-US" altLang="en-US"/>
              <a:pPr>
                <a:defRPr/>
              </a:pPr>
              <a:t>50</a:t>
            </a:fld>
            <a:endParaRPr lang="en-US" altLang="en-US"/>
          </a:p>
        </p:txBody>
      </p:sp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744776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The Memory Abstraction</a:t>
            </a:r>
          </a:p>
        </p:txBody>
      </p:sp>
      <p:sp>
        <p:nvSpPr>
          <p:cNvPr id="1434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471614" y="1236087"/>
            <a:ext cx="7417477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Association of &lt;name, value&gt; pairs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typically named as byte addresses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often values aligned on multiples of size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Sequence of Reads and Writes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Write binds a value to an address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Read of </a:t>
            </a:r>
            <a:r>
              <a:rPr lang="en-US" altLang="en-US" sz="2000" dirty="0" err="1">
                <a:latin typeface="Arial" panose="020B0604020202020204" pitchFamily="34" charset="0"/>
              </a:rPr>
              <a:t>addr</a:t>
            </a:r>
            <a:r>
              <a:rPr lang="en-US" altLang="en-US" sz="2000" dirty="0">
                <a:latin typeface="Arial" panose="020B0604020202020204" pitchFamily="34" charset="0"/>
              </a:rPr>
              <a:t> returns most recently written value bound to  that address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1614" y="4311650"/>
            <a:ext cx="8568692" cy="2456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612900" marR="4944745" indent="-76200">
              <a:lnSpc>
                <a:spcPct val="138900"/>
              </a:lnSpc>
              <a:spcBef>
                <a:spcPts val="2480"/>
              </a:spcBef>
            </a:pPr>
            <a:r>
              <a:rPr lang="en-US" dirty="0">
                <a:latin typeface="Comic Sans MS"/>
                <a:cs typeface="Comic Sans MS"/>
              </a:rPr>
              <a:t>command</a:t>
            </a:r>
            <a:r>
              <a:rPr lang="en-US" spc="-85" dirty="0">
                <a:latin typeface="Comic Sans MS"/>
                <a:cs typeface="Comic Sans MS"/>
              </a:rPr>
              <a:t> </a:t>
            </a:r>
            <a:r>
              <a:rPr lang="en-US" spc="-5" dirty="0">
                <a:latin typeface="Comic Sans MS"/>
                <a:cs typeface="Comic Sans MS"/>
              </a:rPr>
              <a:t>(R/W)  </a:t>
            </a:r>
          </a:p>
          <a:p>
            <a:pPr marL="1612900" marR="4944745" indent="-76200">
              <a:spcBef>
                <a:spcPts val="1200"/>
              </a:spcBef>
            </a:pPr>
            <a:r>
              <a:rPr lang="en-US" spc="-5" dirty="0">
                <a:latin typeface="Comic Sans MS"/>
                <a:cs typeface="Comic Sans MS"/>
              </a:rPr>
              <a:t>address</a:t>
            </a:r>
            <a:r>
              <a:rPr lang="en-US" spc="-60" dirty="0">
                <a:latin typeface="Comic Sans MS"/>
                <a:cs typeface="Comic Sans MS"/>
              </a:rPr>
              <a:t> </a:t>
            </a:r>
            <a:r>
              <a:rPr lang="en-US" spc="-5" dirty="0">
                <a:latin typeface="Comic Sans MS"/>
                <a:cs typeface="Comic Sans MS"/>
              </a:rPr>
              <a:t>(name)</a:t>
            </a:r>
            <a:endParaRPr lang="en-US" dirty="0">
              <a:latin typeface="Comic Sans MS"/>
              <a:cs typeface="Comic Sans MS"/>
            </a:endParaRPr>
          </a:p>
          <a:p>
            <a:pPr marL="2222500">
              <a:lnSpc>
                <a:spcPct val="100000"/>
              </a:lnSpc>
              <a:spcBef>
                <a:spcPts val="240"/>
              </a:spcBef>
            </a:pPr>
            <a:r>
              <a:rPr lang="en-US" spc="-5" dirty="0">
                <a:latin typeface="Comic Sans MS"/>
                <a:cs typeface="Comic Sans MS"/>
              </a:rPr>
              <a:t>data</a:t>
            </a:r>
            <a:r>
              <a:rPr lang="en-US" spc="-10" dirty="0">
                <a:latin typeface="Comic Sans MS"/>
                <a:cs typeface="Comic Sans MS"/>
              </a:rPr>
              <a:t> </a:t>
            </a:r>
            <a:r>
              <a:rPr lang="en-US" spc="-5" dirty="0">
                <a:latin typeface="Comic Sans MS"/>
                <a:cs typeface="Comic Sans MS"/>
              </a:rPr>
              <a:t>(W)</a:t>
            </a:r>
            <a:endParaRPr lang="en-US" dirty="0">
              <a:latin typeface="Comic Sans MS"/>
              <a:cs typeface="Comic Sans MS"/>
            </a:endParaRPr>
          </a:p>
          <a:p>
            <a:pPr marL="2451100" marR="5054600" indent="-180975">
              <a:lnSpc>
                <a:spcPct val="194400"/>
              </a:lnSpc>
              <a:spcBef>
                <a:spcPts val="600"/>
              </a:spcBef>
            </a:pPr>
            <a:r>
              <a:rPr lang="en-US" spc="-5" dirty="0">
                <a:latin typeface="Comic Sans MS"/>
                <a:cs typeface="Comic Sans MS"/>
              </a:rPr>
              <a:t>data</a:t>
            </a:r>
            <a:r>
              <a:rPr lang="en-US" spc="-85" dirty="0">
                <a:latin typeface="Comic Sans MS"/>
                <a:cs typeface="Comic Sans MS"/>
              </a:rPr>
              <a:t> </a:t>
            </a:r>
            <a:r>
              <a:rPr lang="en-US" spc="-5" dirty="0">
                <a:latin typeface="Comic Sans MS"/>
                <a:cs typeface="Comic Sans MS"/>
              </a:rPr>
              <a:t>(R)  </a:t>
            </a:r>
          </a:p>
          <a:p>
            <a:pPr marL="2451100" marR="5054600" indent="-180975">
              <a:spcBef>
                <a:spcPts val="600"/>
              </a:spcBef>
            </a:pPr>
            <a:r>
              <a:rPr lang="en-US" spc="-5" dirty="0">
                <a:latin typeface="Comic Sans MS"/>
                <a:cs typeface="Comic Sans MS"/>
              </a:rPr>
              <a:t>done</a:t>
            </a:r>
            <a:endParaRPr lang="en-US" dirty="0">
              <a:latin typeface="Comic Sans MS"/>
              <a:cs typeface="Comic Sans MS"/>
            </a:endParaRPr>
          </a:p>
          <a:p>
            <a:endParaRPr lang="en-US" dirty="0"/>
          </a:p>
        </p:txBody>
      </p:sp>
      <p:sp>
        <p:nvSpPr>
          <p:cNvPr id="8" name="object 3"/>
          <p:cNvSpPr/>
          <p:nvPr/>
        </p:nvSpPr>
        <p:spPr>
          <a:xfrm>
            <a:off x="5469426" y="4138613"/>
            <a:ext cx="1905000" cy="2362200"/>
          </a:xfrm>
          <a:custGeom>
            <a:avLst/>
            <a:gdLst/>
            <a:ahLst/>
            <a:cxnLst/>
            <a:rect l="l" t="t" r="r" b="b"/>
            <a:pathLst>
              <a:path w="1905000" h="2362200">
                <a:moveTo>
                  <a:pt x="0" y="0"/>
                </a:moveTo>
                <a:lnTo>
                  <a:pt x="1904999" y="0"/>
                </a:lnTo>
                <a:lnTo>
                  <a:pt x="1904999" y="2362199"/>
                </a:lnTo>
                <a:lnTo>
                  <a:pt x="0" y="23621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/>
          <p:cNvSpPr/>
          <p:nvPr/>
        </p:nvSpPr>
        <p:spPr>
          <a:xfrm>
            <a:off x="3945428" y="4976813"/>
            <a:ext cx="1495425" cy="0"/>
          </a:xfrm>
          <a:custGeom>
            <a:avLst/>
            <a:gdLst/>
            <a:ahLst/>
            <a:cxnLst/>
            <a:rect l="l" t="t" r="r" b="b"/>
            <a:pathLst>
              <a:path w="1495425">
                <a:moveTo>
                  <a:pt x="0" y="0"/>
                </a:moveTo>
                <a:lnTo>
                  <a:pt x="1495424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/>
          <p:cNvSpPr/>
          <p:nvPr/>
        </p:nvSpPr>
        <p:spPr>
          <a:xfrm>
            <a:off x="5383703" y="4933950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0" y="0"/>
                </a:moveTo>
                <a:lnTo>
                  <a:pt x="0" y="85725"/>
                </a:lnTo>
                <a:lnTo>
                  <a:pt x="85725" y="4286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/>
          <p:cNvSpPr/>
          <p:nvPr/>
        </p:nvSpPr>
        <p:spPr>
          <a:xfrm>
            <a:off x="3945428" y="4519613"/>
            <a:ext cx="1496060" cy="0"/>
          </a:xfrm>
          <a:custGeom>
            <a:avLst/>
            <a:gdLst/>
            <a:ahLst/>
            <a:cxnLst/>
            <a:rect l="l" t="t" r="r" b="b"/>
            <a:pathLst>
              <a:path w="1496060">
                <a:moveTo>
                  <a:pt x="0" y="0"/>
                </a:moveTo>
                <a:lnTo>
                  <a:pt x="1495643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/>
          <p:cNvSpPr/>
          <p:nvPr/>
        </p:nvSpPr>
        <p:spPr>
          <a:xfrm>
            <a:off x="5339029" y="4453289"/>
            <a:ext cx="130398" cy="1326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/>
          <p:cNvSpPr/>
          <p:nvPr/>
        </p:nvSpPr>
        <p:spPr>
          <a:xfrm>
            <a:off x="3945428" y="5281613"/>
            <a:ext cx="1466850" cy="0"/>
          </a:xfrm>
          <a:custGeom>
            <a:avLst/>
            <a:gdLst/>
            <a:ahLst/>
            <a:cxnLst/>
            <a:rect l="l" t="t" r="r" b="b"/>
            <a:pathLst>
              <a:path w="1466850">
                <a:moveTo>
                  <a:pt x="0" y="0"/>
                </a:moveTo>
                <a:lnTo>
                  <a:pt x="1466849" y="0"/>
                </a:lnTo>
              </a:path>
            </a:pathLst>
          </a:custGeom>
          <a:ln w="571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9"/>
          <p:cNvSpPr/>
          <p:nvPr/>
        </p:nvSpPr>
        <p:spPr>
          <a:xfrm>
            <a:off x="5297978" y="5195888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0" y="0"/>
                </a:moveTo>
                <a:lnTo>
                  <a:pt x="0" y="171450"/>
                </a:lnTo>
                <a:lnTo>
                  <a:pt x="171450" y="8572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0"/>
          <p:cNvSpPr/>
          <p:nvPr/>
        </p:nvSpPr>
        <p:spPr>
          <a:xfrm>
            <a:off x="4002578" y="5891213"/>
            <a:ext cx="1466850" cy="0"/>
          </a:xfrm>
          <a:custGeom>
            <a:avLst/>
            <a:gdLst/>
            <a:ahLst/>
            <a:cxnLst/>
            <a:rect l="l" t="t" r="r" b="b"/>
            <a:pathLst>
              <a:path w="1466850">
                <a:moveTo>
                  <a:pt x="0" y="0"/>
                </a:moveTo>
                <a:lnTo>
                  <a:pt x="1466849" y="0"/>
                </a:lnTo>
              </a:path>
            </a:pathLst>
          </a:custGeom>
          <a:ln w="571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1"/>
          <p:cNvSpPr/>
          <p:nvPr/>
        </p:nvSpPr>
        <p:spPr>
          <a:xfrm>
            <a:off x="3945428" y="5805488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71450" y="0"/>
                </a:moveTo>
                <a:lnTo>
                  <a:pt x="0" y="85725"/>
                </a:lnTo>
                <a:lnTo>
                  <a:pt x="171450" y="171450"/>
                </a:lnTo>
                <a:lnTo>
                  <a:pt x="1714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2"/>
          <p:cNvSpPr/>
          <p:nvPr/>
        </p:nvSpPr>
        <p:spPr>
          <a:xfrm>
            <a:off x="3973783" y="6272213"/>
            <a:ext cx="1496060" cy="0"/>
          </a:xfrm>
          <a:custGeom>
            <a:avLst/>
            <a:gdLst/>
            <a:ahLst/>
            <a:cxnLst/>
            <a:rect l="l" t="t" r="r" b="b"/>
            <a:pathLst>
              <a:path w="1496060">
                <a:moveTo>
                  <a:pt x="0" y="0"/>
                </a:moveTo>
                <a:lnTo>
                  <a:pt x="1495644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3"/>
          <p:cNvSpPr/>
          <p:nvPr/>
        </p:nvSpPr>
        <p:spPr>
          <a:xfrm>
            <a:off x="3945428" y="6205889"/>
            <a:ext cx="130397" cy="1326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5"/>
          <p:cNvSpPr/>
          <p:nvPr/>
        </p:nvSpPr>
        <p:spPr>
          <a:xfrm>
            <a:off x="5469426" y="4214813"/>
            <a:ext cx="304800" cy="1295400"/>
          </a:xfrm>
          <a:custGeom>
            <a:avLst/>
            <a:gdLst/>
            <a:ahLst/>
            <a:cxnLst/>
            <a:rect l="l" t="t" r="r" b="b"/>
            <a:pathLst>
              <a:path w="304800" h="1295400">
                <a:moveTo>
                  <a:pt x="0" y="0"/>
                </a:moveTo>
                <a:lnTo>
                  <a:pt x="304799" y="0"/>
                </a:lnTo>
                <a:lnTo>
                  <a:pt x="304799" y="1295399"/>
                </a:lnTo>
                <a:lnTo>
                  <a:pt x="0" y="12953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6"/>
          <p:cNvSpPr/>
          <p:nvPr/>
        </p:nvSpPr>
        <p:spPr>
          <a:xfrm>
            <a:off x="4326426" y="5586413"/>
            <a:ext cx="304800" cy="533400"/>
          </a:xfrm>
          <a:custGeom>
            <a:avLst/>
            <a:gdLst/>
            <a:ahLst/>
            <a:cxnLst/>
            <a:rect l="l" t="t" r="r" b="b"/>
            <a:pathLst>
              <a:path w="304800" h="533400">
                <a:moveTo>
                  <a:pt x="0" y="0"/>
                </a:moveTo>
                <a:lnTo>
                  <a:pt x="304799" y="0"/>
                </a:lnTo>
                <a:lnTo>
                  <a:pt x="304799" y="533399"/>
                </a:lnTo>
                <a:lnTo>
                  <a:pt x="0" y="5333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58299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79F68CB-0DAA-42FB-B0D3-752D0148D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FE7192-57E7-4939-A0DC-9BFA77CC5F37}" type="slidenum">
              <a:rPr lang="en-US" altLang="en-US"/>
              <a:pPr>
                <a:defRPr/>
              </a:pPr>
              <a:t>51</a:t>
            </a:fld>
            <a:endParaRPr lang="en-US" altLang="en-US"/>
          </a:p>
        </p:txBody>
      </p:sp>
      <p:sp>
        <p:nvSpPr>
          <p:cNvPr id="26627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353173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Memory Hierarchy</a:t>
            </a:r>
          </a:p>
        </p:txBody>
      </p:sp>
      <p:sp>
        <p:nvSpPr>
          <p:cNvPr id="26628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325" y="1378277"/>
            <a:ext cx="8205976" cy="4880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794891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52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489108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Early Memory Technology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835275" y="2029368"/>
            <a:ext cx="3276600" cy="2006263"/>
            <a:chOff x="76200" y="1066800"/>
            <a:chExt cx="3276600" cy="2006263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1066800"/>
              <a:ext cx="2044700" cy="990600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76200" y="2057400"/>
              <a:ext cx="32766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/>
                  <a:cs typeface="Calibri"/>
                </a:rPr>
                <a:t>Punched cards, From early 1700s through </a:t>
              </a:r>
              <a:r>
                <a:rPr lang="en-US" sz="2000" dirty="0" err="1">
                  <a:latin typeface="Calibri"/>
                  <a:cs typeface="Calibri"/>
                </a:rPr>
                <a:t>Jaquard</a:t>
              </a:r>
              <a:r>
                <a:rPr lang="en-US" sz="2000" dirty="0">
                  <a:latin typeface="Calibri"/>
                  <a:cs typeface="Calibri"/>
                </a:rPr>
                <a:t> Loom, Babbage, and then IBM</a:t>
              </a:r>
            </a:p>
          </p:txBody>
        </p:sp>
      </p:grpSp>
      <p:grpSp>
        <p:nvGrpSpPr>
          <p:cNvPr id="9" name="Group 53"/>
          <p:cNvGrpSpPr/>
          <p:nvPr/>
        </p:nvGrpSpPr>
        <p:grpSpPr>
          <a:xfrm>
            <a:off x="5166112" y="1701026"/>
            <a:ext cx="3130522" cy="4343400"/>
            <a:chOff x="228600" y="1066800"/>
            <a:chExt cx="3130522" cy="4343400"/>
          </a:xfrm>
        </p:grpSpPr>
        <p:sp>
          <p:nvSpPr>
            <p:cNvPr id="10" name="TextBox 54"/>
            <p:cNvSpPr txBox="1"/>
            <p:nvPr/>
          </p:nvSpPr>
          <p:spPr>
            <a:xfrm>
              <a:off x="304800" y="1066800"/>
              <a:ext cx="2895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Babbage, 1800s: Digits stored on mechanical wheels</a:t>
              </a:r>
            </a:p>
          </p:txBody>
        </p:sp>
        <p:pic>
          <p:nvPicPr>
            <p:cNvPr id="11" name="Picture 55" descr="BabbageDifferenceEngine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600" y="1676400"/>
              <a:ext cx="3130522" cy="373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411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53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489108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Early Memory Technology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2806391" y="2977137"/>
            <a:ext cx="5062987" cy="2815767"/>
            <a:chOff x="4499208" y="1022993"/>
            <a:chExt cx="5062987" cy="2815767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99208" y="1022993"/>
              <a:ext cx="3889181" cy="2815767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6971395" y="1907637"/>
              <a:ext cx="2590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alibri"/>
                  <a:cs typeface="Calibri"/>
                </a:rPr>
                <a:t>Williams Tube, Manchester Mark 1, 1947</a:t>
              </a:r>
            </a:p>
          </p:txBody>
        </p:sp>
      </p:grpSp>
      <p:grpSp>
        <p:nvGrpSpPr>
          <p:cNvPr id="15" name="Group 18"/>
          <p:cNvGrpSpPr/>
          <p:nvPr/>
        </p:nvGrpSpPr>
        <p:grpSpPr>
          <a:xfrm>
            <a:off x="4648200" y="1605002"/>
            <a:ext cx="4499428" cy="2089614"/>
            <a:chOff x="4648200" y="3733800"/>
            <a:chExt cx="4499428" cy="2089614"/>
          </a:xfrm>
        </p:grpSpPr>
        <p:pic>
          <p:nvPicPr>
            <p:cNvPr id="16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54669" y="4103132"/>
              <a:ext cx="3492959" cy="1720282"/>
            </a:xfrm>
            <a:prstGeom prst="rect">
              <a:avLst/>
            </a:prstGeom>
          </p:spPr>
        </p:pic>
        <p:sp>
          <p:nvSpPr>
            <p:cNvPr id="17" name="TextBox 20"/>
            <p:cNvSpPr txBox="1"/>
            <p:nvPr/>
          </p:nvSpPr>
          <p:spPr>
            <a:xfrm>
              <a:off x="4648200" y="3733800"/>
              <a:ext cx="411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Mercury Delay Line, Univac 1, 1951</a:t>
              </a:r>
            </a:p>
          </p:txBody>
        </p:sp>
      </p:grpSp>
      <p:grpSp>
        <p:nvGrpSpPr>
          <p:cNvPr id="18" name="Group 21"/>
          <p:cNvGrpSpPr/>
          <p:nvPr/>
        </p:nvGrpSpPr>
        <p:grpSpPr>
          <a:xfrm>
            <a:off x="337633" y="1983137"/>
            <a:ext cx="2624139" cy="2887144"/>
            <a:chOff x="3352799" y="795519"/>
            <a:chExt cx="2624139" cy="2887144"/>
          </a:xfrm>
        </p:grpSpPr>
        <p:pic>
          <p:nvPicPr>
            <p:cNvPr id="19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52799" y="795519"/>
              <a:ext cx="2468757" cy="1859797"/>
            </a:xfrm>
            <a:prstGeom prst="rect">
              <a:avLst/>
            </a:prstGeom>
          </p:spPr>
        </p:pic>
        <p:sp>
          <p:nvSpPr>
            <p:cNvPr id="20" name="TextBox 23"/>
            <p:cNvSpPr txBox="1"/>
            <p:nvPr/>
          </p:nvSpPr>
          <p:spPr>
            <a:xfrm>
              <a:off x="3352800" y="2667000"/>
              <a:ext cx="262413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/>
                  <a:cs typeface="Calibri"/>
                </a:rPr>
                <a:t>Punched paper tape, instruction stream in Harvard Mk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116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54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53693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MIT Whirlwind Core Memory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2" name="Content Placeholder 4" descr="IMG_1234.jpg"/>
          <p:cNvPicPr>
            <a:picLocks noChangeAspect="1"/>
          </p:cNvPicPr>
          <p:nvPr/>
        </p:nvPicPr>
        <p:blipFill>
          <a:blip r:embed="rId3"/>
          <a:srcRect t="26162" b="26162"/>
          <a:stretch>
            <a:fillRect/>
          </a:stretch>
        </p:blipFill>
        <p:spPr>
          <a:xfrm>
            <a:off x="842252" y="1912327"/>
            <a:ext cx="8159261" cy="3577646"/>
          </a:xfrm>
          <a:prstGeom prst="rect">
            <a:avLst/>
          </a:prstGeom>
        </p:spPr>
      </p:pic>
      <p:pic>
        <p:nvPicPr>
          <p:cNvPr id="13" name="Picture 5" descr="IMG_123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93" y="1600200"/>
            <a:ext cx="5092390" cy="408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611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55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507382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Modern DRAM Technology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7" name="Picture 6" descr="Untitled.jpe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2" y="1754069"/>
            <a:ext cx="3435073" cy="36504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6917" y="5404543"/>
            <a:ext cx="3423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46nm DDR2 DRAM [© </a:t>
            </a:r>
            <a:r>
              <a:rPr lang="en-US" dirty="0" err="1"/>
              <a:t>Chipworks</a:t>
            </a:r>
            <a:r>
              <a:rPr lang="en-US" dirty="0"/>
              <a:t>] </a:t>
            </a:r>
          </a:p>
        </p:txBody>
      </p:sp>
      <p:pic>
        <p:nvPicPr>
          <p:cNvPr id="9" name="Picture 8" descr="Untitled.jpe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041" y="1619251"/>
            <a:ext cx="4256483" cy="3456878"/>
          </a:xfrm>
          <a:prstGeom prst="rect">
            <a:avLst/>
          </a:prstGeom>
        </p:spPr>
      </p:pic>
      <p:pic>
        <p:nvPicPr>
          <p:cNvPr id="10" name="Picture 9" descr="Untitled.jpe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780" y="2384820"/>
            <a:ext cx="3621220" cy="360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78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56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66770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CC0000"/>
                </a:solidFill>
                <a:latin typeface="Arial" panose="020B0604020202020204" pitchFamily="34" charset="0"/>
              </a:rPr>
              <a:t>Memory and I/O Technology Trends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517525" y="1563688"/>
            <a:ext cx="828675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sz="2400">
                <a:latin typeface="Arial" panose="020B0604020202020204" pitchFamily="34" charset="0"/>
              </a:rPr>
              <a:t> DRAM density increases by 40-60% per year, latency has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  reduced by 33% in 10 years (the memory wall!), bandwidth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  improves twice as fast as latency decreases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sz="2400">
                <a:latin typeface="Arial" panose="020B0604020202020204" pitchFamily="34" charset="0"/>
              </a:rPr>
              <a:t> Disk density improves by 100% every year, latency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  improvement similar to DRAM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sz="2400">
                <a:latin typeface="Arial" panose="020B0604020202020204" pitchFamily="34" charset="0"/>
              </a:rPr>
              <a:t> Networks: primary focus on bandwidth; 10Mb </a:t>
            </a:r>
            <a:r>
              <a:rPr lang="en-US" altLang="en-US" sz="2400">
                <a:latin typeface="Arial" panose="020B0604020202020204" pitchFamily="34" charset="0"/>
                <a:sym typeface="Wingdings" panose="05000000000000000000" pitchFamily="2" charset="2"/>
              </a:rPr>
              <a:t> 100Mb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  in 10 years; 100Mb </a:t>
            </a:r>
            <a:r>
              <a:rPr lang="en-US" altLang="en-US" sz="2400">
                <a:latin typeface="Arial" panose="020B0604020202020204" pitchFamily="34" charset="0"/>
                <a:sym typeface="Wingdings" panose="05000000000000000000" pitchFamily="2" charset="2"/>
              </a:rPr>
              <a:t> 1Gb in 5 years</a:t>
            </a:r>
            <a:endParaRPr lang="en-US" altLang="en-US" sz="24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4763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E15B1D8-7C74-4E2D-B670-434A49A4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E660D-05DD-48C3-9D73-BFFC9AD44FEA}" type="slidenum">
              <a:rPr lang="en-US" altLang="en-US"/>
              <a:pPr>
                <a:defRPr/>
              </a:pPr>
              <a:t>57</a:t>
            </a:fld>
            <a:endParaRPr lang="en-US" altLang="en-US"/>
          </a:p>
        </p:txBody>
      </p:sp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466725" y="65782"/>
            <a:ext cx="7124451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Jim Gray’s Storage Latency Analogy:  </a:t>
            </a:r>
            <a:b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</a:b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How Far Away is the Data?</a:t>
            </a:r>
          </a:p>
        </p:txBody>
      </p:sp>
      <p:sp>
        <p:nvSpPr>
          <p:cNvPr id="1434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" name="Group 2"/>
          <p:cNvGrpSpPr/>
          <p:nvPr/>
        </p:nvGrpSpPr>
        <p:grpSpPr>
          <a:xfrm>
            <a:off x="95753" y="1446316"/>
            <a:ext cx="6990847" cy="5123817"/>
            <a:chOff x="266644" y="1499126"/>
            <a:chExt cx="7340662" cy="5302143"/>
          </a:xfrm>
          <a:solidFill>
            <a:schemeClr val="bg2"/>
          </a:solidFill>
        </p:grpSpPr>
        <p:sp>
          <p:nvSpPr>
            <p:cNvPr id="7" name="Freeform 3"/>
            <p:cNvSpPr>
              <a:spLocks/>
            </p:cNvSpPr>
            <p:nvPr/>
          </p:nvSpPr>
          <p:spPr bwMode="auto">
            <a:xfrm>
              <a:off x="3434983" y="3889694"/>
              <a:ext cx="136375" cy="88046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55" y="0"/>
                </a:cxn>
                <a:cxn ang="0">
                  <a:pos x="86" y="0"/>
                </a:cxn>
                <a:cxn ang="0">
                  <a:pos x="86" y="29"/>
                </a:cxn>
                <a:cxn ang="0">
                  <a:pos x="31" y="50"/>
                </a:cxn>
                <a:cxn ang="0">
                  <a:pos x="0" y="50"/>
                </a:cxn>
                <a:cxn ang="0">
                  <a:pos x="0" y="22"/>
                </a:cxn>
              </a:cxnLst>
              <a:rect l="0" t="0" r="r" b="b"/>
              <a:pathLst>
                <a:path w="86" h="50">
                  <a:moveTo>
                    <a:pt x="0" y="22"/>
                  </a:moveTo>
                  <a:lnTo>
                    <a:pt x="55" y="0"/>
                  </a:lnTo>
                  <a:lnTo>
                    <a:pt x="86" y="0"/>
                  </a:lnTo>
                  <a:lnTo>
                    <a:pt x="86" y="29"/>
                  </a:lnTo>
                  <a:lnTo>
                    <a:pt x="31" y="50"/>
                  </a:lnTo>
                  <a:lnTo>
                    <a:pt x="0" y="50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8" name="Freeform 4"/>
            <p:cNvSpPr>
              <a:spLocks/>
            </p:cNvSpPr>
            <p:nvPr/>
          </p:nvSpPr>
          <p:spPr bwMode="auto">
            <a:xfrm>
              <a:off x="3336666" y="3928435"/>
              <a:ext cx="147475" cy="98612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62" y="0"/>
                </a:cxn>
                <a:cxn ang="0">
                  <a:pos x="93" y="0"/>
                </a:cxn>
                <a:cxn ang="0">
                  <a:pos x="93" y="28"/>
                </a:cxn>
                <a:cxn ang="0">
                  <a:pos x="31" y="56"/>
                </a:cxn>
                <a:cxn ang="0">
                  <a:pos x="0" y="56"/>
                </a:cxn>
                <a:cxn ang="0">
                  <a:pos x="0" y="28"/>
                </a:cxn>
              </a:cxnLst>
              <a:rect l="0" t="0" r="r" b="b"/>
              <a:pathLst>
                <a:path w="93" h="56">
                  <a:moveTo>
                    <a:pt x="0" y="28"/>
                  </a:moveTo>
                  <a:lnTo>
                    <a:pt x="62" y="0"/>
                  </a:lnTo>
                  <a:lnTo>
                    <a:pt x="93" y="0"/>
                  </a:lnTo>
                  <a:lnTo>
                    <a:pt x="93" y="28"/>
                  </a:lnTo>
                  <a:lnTo>
                    <a:pt x="31" y="56"/>
                  </a:lnTo>
                  <a:lnTo>
                    <a:pt x="0" y="56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3249450" y="3977741"/>
              <a:ext cx="136375" cy="86285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55" y="0"/>
                </a:cxn>
                <a:cxn ang="0">
                  <a:pos x="86" y="0"/>
                </a:cxn>
                <a:cxn ang="0">
                  <a:pos x="86" y="28"/>
                </a:cxn>
                <a:cxn ang="0">
                  <a:pos x="31" y="49"/>
                </a:cxn>
                <a:cxn ang="0">
                  <a:pos x="0" y="49"/>
                </a:cxn>
                <a:cxn ang="0">
                  <a:pos x="0" y="21"/>
                </a:cxn>
              </a:cxnLst>
              <a:rect l="0" t="0" r="r" b="b"/>
              <a:pathLst>
                <a:path w="86" h="49">
                  <a:moveTo>
                    <a:pt x="0" y="21"/>
                  </a:moveTo>
                  <a:lnTo>
                    <a:pt x="55" y="0"/>
                  </a:lnTo>
                  <a:lnTo>
                    <a:pt x="86" y="0"/>
                  </a:lnTo>
                  <a:lnTo>
                    <a:pt x="86" y="28"/>
                  </a:lnTo>
                  <a:lnTo>
                    <a:pt x="31" y="49"/>
                  </a:lnTo>
                  <a:lnTo>
                    <a:pt x="0" y="49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3174919" y="4014720"/>
              <a:ext cx="123689" cy="86285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47" y="0"/>
                </a:cxn>
                <a:cxn ang="0">
                  <a:pos x="78" y="0"/>
                </a:cxn>
                <a:cxn ang="0">
                  <a:pos x="78" y="28"/>
                </a:cxn>
                <a:cxn ang="0">
                  <a:pos x="32" y="49"/>
                </a:cxn>
                <a:cxn ang="0">
                  <a:pos x="0" y="49"/>
                </a:cxn>
                <a:cxn ang="0">
                  <a:pos x="0" y="21"/>
                </a:cxn>
              </a:cxnLst>
              <a:rect l="0" t="0" r="r" b="b"/>
              <a:pathLst>
                <a:path w="78" h="49">
                  <a:moveTo>
                    <a:pt x="0" y="21"/>
                  </a:moveTo>
                  <a:lnTo>
                    <a:pt x="47" y="0"/>
                  </a:lnTo>
                  <a:lnTo>
                    <a:pt x="78" y="0"/>
                  </a:lnTo>
                  <a:lnTo>
                    <a:pt x="78" y="28"/>
                  </a:lnTo>
                  <a:lnTo>
                    <a:pt x="32" y="49"/>
                  </a:lnTo>
                  <a:lnTo>
                    <a:pt x="0" y="49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3100389" y="4051699"/>
              <a:ext cx="125275" cy="86285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47" y="0"/>
                </a:cxn>
                <a:cxn ang="0">
                  <a:pos x="79" y="0"/>
                </a:cxn>
                <a:cxn ang="0">
                  <a:pos x="79" y="28"/>
                </a:cxn>
                <a:cxn ang="0">
                  <a:pos x="32" y="49"/>
                </a:cxn>
                <a:cxn ang="0">
                  <a:pos x="0" y="49"/>
                </a:cxn>
                <a:cxn ang="0">
                  <a:pos x="0" y="21"/>
                </a:cxn>
              </a:cxnLst>
              <a:rect l="0" t="0" r="r" b="b"/>
              <a:pathLst>
                <a:path w="79" h="49">
                  <a:moveTo>
                    <a:pt x="0" y="21"/>
                  </a:moveTo>
                  <a:lnTo>
                    <a:pt x="47" y="0"/>
                  </a:lnTo>
                  <a:lnTo>
                    <a:pt x="79" y="0"/>
                  </a:lnTo>
                  <a:lnTo>
                    <a:pt x="79" y="28"/>
                  </a:lnTo>
                  <a:lnTo>
                    <a:pt x="32" y="49"/>
                  </a:lnTo>
                  <a:lnTo>
                    <a:pt x="0" y="49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3051230" y="4088679"/>
              <a:ext cx="99903" cy="86285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31" y="0"/>
                </a:cxn>
                <a:cxn ang="0">
                  <a:pos x="63" y="0"/>
                </a:cxn>
                <a:cxn ang="0">
                  <a:pos x="63" y="28"/>
                </a:cxn>
                <a:cxn ang="0">
                  <a:pos x="31" y="49"/>
                </a:cxn>
                <a:cxn ang="0">
                  <a:pos x="0" y="49"/>
                </a:cxn>
                <a:cxn ang="0">
                  <a:pos x="0" y="21"/>
                </a:cxn>
              </a:cxnLst>
              <a:rect l="0" t="0" r="r" b="b"/>
              <a:pathLst>
                <a:path w="63" h="49">
                  <a:moveTo>
                    <a:pt x="0" y="21"/>
                  </a:moveTo>
                  <a:lnTo>
                    <a:pt x="31" y="0"/>
                  </a:lnTo>
                  <a:lnTo>
                    <a:pt x="63" y="0"/>
                  </a:lnTo>
                  <a:lnTo>
                    <a:pt x="63" y="28"/>
                  </a:lnTo>
                  <a:lnTo>
                    <a:pt x="31" y="49"/>
                  </a:lnTo>
                  <a:lnTo>
                    <a:pt x="0" y="49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3014758" y="4125658"/>
              <a:ext cx="85631" cy="73959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23" y="0"/>
                </a:cxn>
                <a:cxn ang="0">
                  <a:pos x="54" y="0"/>
                </a:cxn>
                <a:cxn ang="0">
                  <a:pos x="54" y="28"/>
                </a:cxn>
                <a:cxn ang="0">
                  <a:pos x="31" y="42"/>
                </a:cxn>
                <a:cxn ang="0">
                  <a:pos x="0" y="42"/>
                </a:cxn>
                <a:cxn ang="0">
                  <a:pos x="0" y="14"/>
                </a:cxn>
              </a:cxnLst>
              <a:rect l="0" t="0" r="r" b="b"/>
              <a:pathLst>
                <a:path w="54" h="42">
                  <a:moveTo>
                    <a:pt x="0" y="14"/>
                  </a:moveTo>
                  <a:lnTo>
                    <a:pt x="23" y="0"/>
                  </a:lnTo>
                  <a:lnTo>
                    <a:pt x="54" y="0"/>
                  </a:lnTo>
                  <a:lnTo>
                    <a:pt x="54" y="28"/>
                  </a:lnTo>
                  <a:lnTo>
                    <a:pt x="31" y="42"/>
                  </a:lnTo>
                  <a:lnTo>
                    <a:pt x="0" y="42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2965599" y="4150311"/>
              <a:ext cx="98317" cy="86285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31" y="0"/>
                </a:cxn>
                <a:cxn ang="0">
                  <a:pos x="62" y="0"/>
                </a:cxn>
                <a:cxn ang="0">
                  <a:pos x="62" y="28"/>
                </a:cxn>
                <a:cxn ang="0">
                  <a:pos x="31" y="49"/>
                </a:cxn>
                <a:cxn ang="0">
                  <a:pos x="0" y="49"/>
                </a:cxn>
                <a:cxn ang="0">
                  <a:pos x="0" y="21"/>
                </a:cxn>
              </a:cxnLst>
              <a:rect l="0" t="0" r="r" b="b"/>
              <a:pathLst>
                <a:path w="62" h="49">
                  <a:moveTo>
                    <a:pt x="0" y="21"/>
                  </a:moveTo>
                  <a:lnTo>
                    <a:pt x="31" y="0"/>
                  </a:lnTo>
                  <a:lnTo>
                    <a:pt x="62" y="0"/>
                  </a:lnTo>
                  <a:lnTo>
                    <a:pt x="62" y="28"/>
                  </a:lnTo>
                  <a:lnTo>
                    <a:pt x="31" y="49"/>
                  </a:lnTo>
                  <a:lnTo>
                    <a:pt x="0" y="49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2940227" y="4187291"/>
              <a:ext cx="74530" cy="75720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16" y="0"/>
                </a:cxn>
                <a:cxn ang="0">
                  <a:pos x="47" y="0"/>
                </a:cxn>
                <a:cxn ang="0">
                  <a:pos x="47" y="28"/>
                </a:cxn>
                <a:cxn ang="0">
                  <a:pos x="31" y="43"/>
                </a:cxn>
                <a:cxn ang="0">
                  <a:pos x="0" y="43"/>
                </a:cxn>
                <a:cxn ang="0">
                  <a:pos x="0" y="14"/>
                </a:cxn>
              </a:cxnLst>
              <a:rect l="0" t="0" r="r" b="b"/>
              <a:pathLst>
                <a:path w="47" h="43">
                  <a:moveTo>
                    <a:pt x="0" y="14"/>
                  </a:moveTo>
                  <a:lnTo>
                    <a:pt x="16" y="0"/>
                  </a:lnTo>
                  <a:lnTo>
                    <a:pt x="47" y="0"/>
                  </a:lnTo>
                  <a:lnTo>
                    <a:pt x="47" y="28"/>
                  </a:lnTo>
                  <a:lnTo>
                    <a:pt x="31" y="43"/>
                  </a:lnTo>
                  <a:lnTo>
                    <a:pt x="0" y="43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2903755" y="4211944"/>
              <a:ext cx="85631" cy="88046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23" y="0"/>
                </a:cxn>
                <a:cxn ang="0">
                  <a:pos x="54" y="0"/>
                </a:cxn>
                <a:cxn ang="0">
                  <a:pos x="54" y="29"/>
                </a:cxn>
                <a:cxn ang="0">
                  <a:pos x="31" y="50"/>
                </a:cxn>
                <a:cxn ang="0">
                  <a:pos x="0" y="50"/>
                </a:cxn>
                <a:cxn ang="0">
                  <a:pos x="0" y="21"/>
                </a:cxn>
              </a:cxnLst>
              <a:rect l="0" t="0" r="r" b="b"/>
              <a:pathLst>
                <a:path w="54" h="50">
                  <a:moveTo>
                    <a:pt x="0" y="21"/>
                  </a:moveTo>
                  <a:lnTo>
                    <a:pt x="23" y="0"/>
                  </a:lnTo>
                  <a:lnTo>
                    <a:pt x="54" y="0"/>
                  </a:lnTo>
                  <a:lnTo>
                    <a:pt x="54" y="29"/>
                  </a:lnTo>
                  <a:lnTo>
                    <a:pt x="31" y="50"/>
                  </a:lnTo>
                  <a:lnTo>
                    <a:pt x="0" y="50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2891069" y="4248923"/>
              <a:ext cx="61844" cy="63393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8" y="0"/>
                </a:cxn>
                <a:cxn ang="0">
                  <a:pos x="39" y="0"/>
                </a:cxn>
                <a:cxn ang="0">
                  <a:pos x="39" y="29"/>
                </a:cxn>
                <a:cxn ang="0">
                  <a:pos x="31" y="36"/>
                </a:cxn>
                <a:cxn ang="0">
                  <a:pos x="0" y="36"/>
                </a:cxn>
                <a:cxn ang="0">
                  <a:pos x="0" y="8"/>
                </a:cxn>
              </a:cxnLst>
              <a:rect l="0" t="0" r="r" b="b"/>
              <a:pathLst>
                <a:path w="39" h="36">
                  <a:moveTo>
                    <a:pt x="0" y="8"/>
                  </a:moveTo>
                  <a:lnTo>
                    <a:pt x="8" y="0"/>
                  </a:lnTo>
                  <a:lnTo>
                    <a:pt x="39" y="0"/>
                  </a:lnTo>
                  <a:lnTo>
                    <a:pt x="39" y="29"/>
                  </a:lnTo>
                  <a:lnTo>
                    <a:pt x="31" y="36"/>
                  </a:lnTo>
                  <a:lnTo>
                    <a:pt x="0" y="36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2878383" y="4263010"/>
              <a:ext cx="61844" cy="86285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8" y="0"/>
                </a:cxn>
                <a:cxn ang="0">
                  <a:pos x="39" y="0"/>
                </a:cxn>
                <a:cxn ang="0">
                  <a:pos x="39" y="28"/>
                </a:cxn>
                <a:cxn ang="0">
                  <a:pos x="31" y="49"/>
                </a:cxn>
                <a:cxn ang="0">
                  <a:pos x="0" y="49"/>
                </a:cxn>
                <a:cxn ang="0">
                  <a:pos x="0" y="21"/>
                </a:cxn>
              </a:cxnLst>
              <a:rect l="0" t="0" r="r" b="b"/>
              <a:pathLst>
                <a:path w="39" h="49">
                  <a:moveTo>
                    <a:pt x="0" y="21"/>
                  </a:moveTo>
                  <a:lnTo>
                    <a:pt x="8" y="0"/>
                  </a:lnTo>
                  <a:lnTo>
                    <a:pt x="39" y="0"/>
                  </a:lnTo>
                  <a:lnTo>
                    <a:pt x="39" y="28"/>
                  </a:lnTo>
                  <a:lnTo>
                    <a:pt x="31" y="49"/>
                  </a:lnTo>
                  <a:lnTo>
                    <a:pt x="0" y="49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2878383" y="4299990"/>
              <a:ext cx="49158" cy="7395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2878383" y="4324643"/>
              <a:ext cx="61844" cy="7395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" y="0"/>
                </a:cxn>
                <a:cxn ang="0">
                  <a:pos x="39" y="14"/>
                </a:cxn>
                <a:cxn ang="0">
                  <a:pos x="39" y="42"/>
                </a:cxn>
                <a:cxn ang="0">
                  <a:pos x="8" y="42"/>
                </a:cxn>
                <a:cxn ang="0">
                  <a:pos x="0" y="28"/>
                </a:cxn>
                <a:cxn ang="0">
                  <a:pos x="0" y="0"/>
                </a:cxn>
              </a:cxnLst>
              <a:rect l="0" t="0" r="r" b="b"/>
              <a:pathLst>
                <a:path w="39" h="42">
                  <a:moveTo>
                    <a:pt x="0" y="0"/>
                  </a:moveTo>
                  <a:lnTo>
                    <a:pt x="31" y="0"/>
                  </a:lnTo>
                  <a:lnTo>
                    <a:pt x="39" y="14"/>
                  </a:lnTo>
                  <a:lnTo>
                    <a:pt x="39" y="42"/>
                  </a:lnTo>
                  <a:lnTo>
                    <a:pt x="8" y="42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2891069" y="4349296"/>
              <a:ext cx="61844" cy="616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" y="0"/>
                </a:cxn>
                <a:cxn ang="0">
                  <a:pos x="39" y="7"/>
                </a:cxn>
                <a:cxn ang="0">
                  <a:pos x="39" y="35"/>
                </a:cxn>
                <a:cxn ang="0">
                  <a:pos x="8" y="35"/>
                </a:cxn>
                <a:cxn ang="0">
                  <a:pos x="0" y="28"/>
                </a:cxn>
                <a:cxn ang="0">
                  <a:pos x="0" y="0"/>
                </a:cxn>
              </a:cxnLst>
              <a:rect l="0" t="0" r="r" b="b"/>
              <a:pathLst>
                <a:path w="39" h="35">
                  <a:moveTo>
                    <a:pt x="0" y="0"/>
                  </a:moveTo>
                  <a:lnTo>
                    <a:pt x="31" y="0"/>
                  </a:lnTo>
                  <a:lnTo>
                    <a:pt x="39" y="7"/>
                  </a:lnTo>
                  <a:lnTo>
                    <a:pt x="39" y="35"/>
                  </a:lnTo>
                  <a:lnTo>
                    <a:pt x="8" y="35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2903755" y="4361622"/>
              <a:ext cx="61844" cy="616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" y="0"/>
                </a:cxn>
                <a:cxn ang="0">
                  <a:pos x="39" y="7"/>
                </a:cxn>
                <a:cxn ang="0">
                  <a:pos x="39" y="35"/>
                </a:cxn>
                <a:cxn ang="0">
                  <a:pos x="7" y="35"/>
                </a:cxn>
                <a:cxn ang="0">
                  <a:pos x="0" y="28"/>
                </a:cxn>
                <a:cxn ang="0">
                  <a:pos x="0" y="0"/>
                </a:cxn>
              </a:cxnLst>
              <a:rect l="0" t="0" r="r" b="b"/>
              <a:pathLst>
                <a:path w="39" h="35">
                  <a:moveTo>
                    <a:pt x="0" y="0"/>
                  </a:moveTo>
                  <a:lnTo>
                    <a:pt x="31" y="0"/>
                  </a:lnTo>
                  <a:lnTo>
                    <a:pt x="39" y="7"/>
                  </a:lnTo>
                  <a:lnTo>
                    <a:pt x="39" y="35"/>
                  </a:lnTo>
                  <a:lnTo>
                    <a:pt x="7" y="35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2914855" y="4373949"/>
              <a:ext cx="87217" cy="7395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2" y="0"/>
                </a:cxn>
                <a:cxn ang="0">
                  <a:pos x="55" y="14"/>
                </a:cxn>
                <a:cxn ang="0">
                  <a:pos x="55" y="42"/>
                </a:cxn>
                <a:cxn ang="0">
                  <a:pos x="24" y="42"/>
                </a:cxn>
                <a:cxn ang="0">
                  <a:pos x="0" y="28"/>
                </a:cxn>
                <a:cxn ang="0">
                  <a:pos x="0" y="0"/>
                </a:cxn>
              </a:cxnLst>
              <a:rect l="0" t="0" r="r" b="b"/>
              <a:pathLst>
                <a:path w="55" h="42">
                  <a:moveTo>
                    <a:pt x="0" y="0"/>
                  </a:moveTo>
                  <a:lnTo>
                    <a:pt x="32" y="0"/>
                  </a:lnTo>
                  <a:lnTo>
                    <a:pt x="55" y="14"/>
                  </a:lnTo>
                  <a:lnTo>
                    <a:pt x="55" y="42"/>
                  </a:lnTo>
                  <a:lnTo>
                    <a:pt x="24" y="42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2952913" y="4398601"/>
              <a:ext cx="98317" cy="8628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" y="0"/>
                </a:cxn>
                <a:cxn ang="0">
                  <a:pos x="62" y="21"/>
                </a:cxn>
                <a:cxn ang="0">
                  <a:pos x="62" y="49"/>
                </a:cxn>
                <a:cxn ang="0">
                  <a:pos x="31" y="49"/>
                </a:cxn>
                <a:cxn ang="0">
                  <a:pos x="0" y="28"/>
                </a:cxn>
                <a:cxn ang="0">
                  <a:pos x="0" y="0"/>
                </a:cxn>
              </a:cxnLst>
              <a:rect l="0" t="0" r="r" b="b"/>
              <a:pathLst>
                <a:path w="62" h="49">
                  <a:moveTo>
                    <a:pt x="0" y="0"/>
                  </a:moveTo>
                  <a:lnTo>
                    <a:pt x="31" y="0"/>
                  </a:lnTo>
                  <a:lnTo>
                    <a:pt x="62" y="21"/>
                  </a:lnTo>
                  <a:lnTo>
                    <a:pt x="62" y="49"/>
                  </a:lnTo>
                  <a:lnTo>
                    <a:pt x="31" y="49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5" name="Freeform 21"/>
            <p:cNvSpPr>
              <a:spLocks/>
            </p:cNvSpPr>
            <p:nvPr/>
          </p:nvSpPr>
          <p:spPr bwMode="auto">
            <a:xfrm>
              <a:off x="3002072" y="4435581"/>
              <a:ext cx="74530" cy="7395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" y="0"/>
                </a:cxn>
                <a:cxn ang="0">
                  <a:pos x="47" y="14"/>
                </a:cxn>
                <a:cxn ang="0">
                  <a:pos x="47" y="42"/>
                </a:cxn>
                <a:cxn ang="0">
                  <a:pos x="16" y="42"/>
                </a:cxn>
                <a:cxn ang="0">
                  <a:pos x="0" y="28"/>
                </a:cxn>
                <a:cxn ang="0">
                  <a:pos x="0" y="0"/>
                </a:cxn>
              </a:cxnLst>
              <a:rect l="0" t="0" r="r" b="b"/>
              <a:pathLst>
                <a:path w="47" h="42">
                  <a:moveTo>
                    <a:pt x="0" y="0"/>
                  </a:moveTo>
                  <a:lnTo>
                    <a:pt x="31" y="0"/>
                  </a:lnTo>
                  <a:lnTo>
                    <a:pt x="47" y="14"/>
                  </a:lnTo>
                  <a:lnTo>
                    <a:pt x="47" y="42"/>
                  </a:lnTo>
                  <a:lnTo>
                    <a:pt x="16" y="42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6" name="Freeform 22"/>
            <p:cNvSpPr>
              <a:spLocks/>
            </p:cNvSpPr>
            <p:nvPr/>
          </p:nvSpPr>
          <p:spPr bwMode="auto">
            <a:xfrm>
              <a:off x="3027444" y="4460234"/>
              <a:ext cx="98317" cy="7395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" y="0"/>
                </a:cxn>
                <a:cxn ang="0">
                  <a:pos x="62" y="14"/>
                </a:cxn>
                <a:cxn ang="0">
                  <a:pos x="62" y="42"/>
                </a:cxn>
                <a:cxn ang="0">
                  <a:pos x="31" y="42"/>
                </a:cxn>
                <a:cxn ang="0">
                  <a:pos x="0" y="28"/>
                </a:cxn>
                <a:cxn ang="0">
                  <a:pos x="0" y="0"/>
                </a:cxn>
              </a:cxnLst>
              <a:rect l="0" t="0" r="r" b="b"/>
              <a:pathLst>
                <a:path w="62" h="42">
                  <a:moveTo>
                    <a:pt x="0" y="0"/>
                  </a:moveTo>
                  <a:lnTo>
                    <a:pt x="31" y="0"/>
                  </a:lnTo>
                  <a:lnTo>
                    <a:pt x="62" y="14"/>
                  </a:lnTo>
                  <a:lnTo>
                    <a:pt x="62" y="42"/>
                  </a:lnTo>
                  <a:lnTo>
                    <a:pt x="31" y="42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7" name="Freeform 23"/>
            <p:cNvSpPr>
              <a:spLocks/>
            </p:cNvSpPr>
            <p:nvPr/>
          </p:nvSpPr>
          <p:spPr bwMode="auto">
            <a:xfrm>
              <a:off x="3076602" y="4484887"/>
              <a:ext cx="85631" cy="7395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" y="0"/>
                </a:cxn>
                <a:cxn ang="0">
                  <a:pos x="54" y="14"/>
                </a:cxn>
                <a:cxn ang="0">
                  <a:pos x="54" y="42"/>
                </a:cxn>
                <a:cxn ang="0">
                  <a:pos x="23" y="42"/>
                </a:cxn>
                <a:cxn ang="0">
                  <a:pos x="0" y="28"/>
                </a:cxn>
                <a:cxn ang="0">
                  <a:pos x="0" y="0"/>
                </a:cxn>
              </a:cxnLst>
              <a:rect l="0" t="0" r="r" b="b"/>
              <a:pathLst>
                <a:path w="54" h="42">
                  <a:moveTo>
                    <a:pt x="0" y="0"/>
                  </a:moveTo>
                  <a:lnTo>
                    <a:pt x="31" y="0"/>
                  </a:lnTo>
                  <a:lnTo>
                    <a:pt x="54" y="14"/>
                  </a:lnTo>
                  <a:lnTo>
                    <a:pt x="54" y="42"/>
                  </a:lnTo>
                  <a:lnTo>
                    <a:pt x="23" y="42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8" name="Freeform 24"/>
            <p:cNvSpPr>
              <a:spLocks/>
            </p:cNvSpPr>
            <p:nvPr/>
          </p:nvSpPr>
          <p:spPr bwMode="auto">
            <a:xfrm>
              <a:off x="3113075" y="4509540"/>
              <a:ext cx="87217" cy="7395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" y="0"/>
                </a:cxn>
                <a:cxn ang="0">
                  <a:pos x="55" y="14"/>
                </a:cxn>
                <a:cxn ang="0">
                  <a:pos x="55" y="42"/>
                </a:cxn>
                <a:cxn ang="0">
                  <a:pos x="24" y="42"/>
                </a:cxn>
                <a:cxn ang="0">
                  <a:pos x="0" y="28"/>
                </a:cxn>
                <a:cxn ang="0">
                  <a:pos x="0" y="0"/>
                </a:cxn>
              </a:cxnLst>
              <a:rect l="0" t="0" r="r" b="b"/>
              <a:pathLst>
                <a:path w="55" h="42">
                  <a:moveTo>
                    <a:pt x="0" y="0"/>
                  </a:moveTo>
                  <a:lnTo>
                    <a:pt x="31" y="0"/>
                  </a:lnTo>
                  <a:lnTo>
                    <a:pt x="55" y="14"/>
                  </a:lnTo>
                  <a:lnTo>
                    <a:pt x="55" y="42"/>
                  </a:lnTo>
                  <a:lnTo>
                    <a:pt x="24" y="42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9" name="Freeform 25"/>
            <p:cNvSpPr>
              <a:spLocks/>
            </p:cNvSpPr>
            <p:nvPr/>
          </p:nvSpPr>
          <p:spPr bwMode="auto">
            <a:xfrm>
              <a:off x="3151133" y="4534193"/>
              <a:ext cx="85631" cy="616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" y="0"/>
                </a:cxn>
                <a:cxn ang="0">
                  <a:pos x="54" y="7"/>
                </a:cxn>
                <a:cxn ang="0">
                  <a:pos x="54" y="35"/>
                </a:cxn>
                <a:cxn ang="0">
                  <a:pos x="23" y="35"/>
                </a:cxn>
                <a:cxn ang="0">
                  <a:pos x="0" y="28"/>
                </a:cxn>
                <a:cxn ang="0">
                  <a:pos x="0" y="0"/>
                </a:cxn>
              </a:cxnLst>
              <a:rect l="0" t="0" r="r" b="b"/>
              <a:pathLst>
                <a:path w="54" h="35">
                  <a:moveTo>
                    <a:pt x="0" y="0"/>
                  </a:moveTo>
                  <a:lnTo>
                    <a:pt x="31" y="0"/>
                  </a:lnTo>
                  <a:lnTo>
                    <a:pt x="54" y="7"/>
                  </a:lnTo>
                  <a:lnTo>
                    <a:pt x="54" y="35"/>
                  </a:lnTo>
                  <a:lnTo>
                    <a:pt x="23" y="35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0" name="Freeform 26"/>
            <p:cNvSpPr>
              <a:spLocks/>
            </p:cNvSpPr>
            <p:nvPr/>
          </p:nvSpPr>
          <p:spPr bwMode="auto">
            <a:xfrm>
              <a:off x="3187605" y="4546519"/>
              <a:ext cx="74530" cy="616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" y="0"/>
                </a:cxn>
                <a:cxn ang="0">
                  <a:pos x="47" y="7"/>
                </a:cxn>
                <a:cxn ang="0">
                  <a:pos x="47" y="35"/>
                </a:cxn>
                <a:cxn ang="0">
                  <a:pos x="16" y="35"/>
                </a:cxn>
                <a:cxn ang="0">
                  <a:pos x="0" y="28"/>
                </a:cxn>
                <a:cxn ang="0">
                  <a:pos x="0" y="0"/>
                </a:cxn>
              </a:cxnLst>
              <a:rect l="0" t="0" r="r" b="b"/>
              <a:pathLst>
                <a:path w="47" h="35">
                  <a:moveTo>
                    <a:pt x="0" y="0"/>
                  </a:moveTo>
                  <a:lnTo>
                    <a:pt x="31" y="0"/>
                  </a:lnTo>
                  <a:lnTo>
                    <a:pt x="47" y="7"/>
                  </a:lnTo>
                  <a:lnTo>
                    <a:pt x="47" y="35"/>
                  </a:lnTo>
                  <a:lnTo>
                    <a:pt x="16" y="35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1" name="Rectangle 27"/>
            <p:cNvSpPr>
              <a:spLocks noChangeArrowheads="1"/>
            </p:cNvSpPr>
            <p:nvPr/>
          </p:nvSpPr>
          <p:spPr bwMode="auto">
            <a:xfrm>
              <a:off x="3212977" y="4558846"/>
              <a:ext cx="49158" cy="4930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2" name="Freeform 28"/>
            <p:cNvSpPr>
              <a:spLocks/>
            </p:cNvSpPr>
            <p:nvPr/>
          </p:nvSpPr>
          <p:spPr bwMode="auto">
            <a:xfrm>
              <a:off x="3212977" y="4558846"/>
              <a:ext cx="74530" cy="6339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" y="0"/>
                </a:cxn>
                <a:cxn ang="0">
                  <a:pos x="47" y="7"/>
                </a:cxn>
                <a:cxn ang="0">
                  <a:pos x="47" y="36"/>
                </a:cxn>
                <a:cxn ang="0">
                  <a:pos x="15" y="36"/>
                </a:cxn>
                <a:cxn ang="0">
                  <a:pos x="0" y="28"/>
                </a:cxn>
                <a:cxn ang="0">
                  <a:pos x="0" y="0"/>
                </a:cxn>
              </a:cxnLst>
              <a:rect l="0" t="0" r="r" b="b"/>
              <a:pathLst>
                <a:path w="47" h="36">
                  <a:moveTo>
                    <a:pt x="0" y="0"/>
                  </a:moveTo>
                  <a:lnTo>
                    <a:pt x="31" y="0"/>
                  </a:lnTo>
                  <a:lnTo>
                    <a:pt x="47" y="7"/>
                  </a:lnTo>
                  <a:lnTo>
                    <a:pt x="47" y="36"/>
                  </a:lnTo>
                  <a:lnTo>
                    <a:pt x="15" y="36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3" name="Freeform 29"/>
            <p:cNvSpPr>
              <a:spLocks/>
            </p:cNvSpPr>
            <p:nvPr/>
          </p:nvSpPr>
          <p:spPr bwMode="auto">
            <a:xfrm>
              <a:off x="3236763" y="4571172"/>
              <a:ext cx="99903" cy="757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2" y="0"/>
                </a:cxn>
                <a:cxn ang="0">
                  <a:pos x="63" y="14"/>
                </a:cxn>
                <a:cxn ang="0">
                  <a:pos x="63" y="43"/>
                </a:cxn>
                <a:cxn ang="0">
                  <a:pos x="32" y="43"/>
                </a:cxn>
                <a:cxn ang="0">
                  <a:pos x="0" y="29"/>
                </a:cxn>
                <a:cxn ang="0">
                  <a:pos x="0" y="0"/>
                </a:cxn>
              </a:cxnLst>
              <a:rect l="0" t="0" r="r" b="b"/>
              <a:pathLst>
                <a:path w="63" h="43">
                  <a:moveTo>
                    <a:pt x="0" y="0"/>
                  </a:moveTo>
                  <a:lnTo>
                    <a:pt x="32" y="0"/>
                  </a:lnTo>
                  <a:lnTo>
                    <a:pt x="63" y="14"/>
                  </a:lnTo>
                  <a:lnTo>
                    <a:pt x="63" y="43"/>
                  </a:lnTo>
                  <a:lnTo>
                    <a:pt x="32" y="43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4" name="Freeform 30"/>
            <p:cNvSpPr>
              <a:spLocks/>
            </p:cNvSpPr>
            <p:nvPr/>
          </p:nvSpPr>
          <p:spPr bwMode="auto">
            <a:xfrm>
              <a:off x="3287508" y="4595825"/>
              <a:ext cx="72945" cy="757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" y="0"/>
                </a:cxn>
                <a:cxn ang="0">
                  <a:pos x="46" y="15"/>
                </a:cxn>
                <a:cxn ang="0">
                  <a:pos x="46" y="43"/>
                </a:cxn>
                <a:cxn ang="0">
                  <a:pos x="15" y="43"/>
                </a:cxn>
                <a:cxn ang="0">
                  <a:pos x="0" y="29"/>
                </a:cxn>
                <a:cxn ang="0">
                  <a:pos x="0" y="0"/>
                </a:cxn>
              </a:cxnLst>
              <a:rect l="0" t="0" r="r" b="b"/>
              <a:pathLst>
                <a:path w="46" h="43">
                  <a:moveTo>
                    <a:pt x="0" y="0"/>
                  </a:moveTo>
                  <a:lnTo>
                    <a:pt x="31" y="0"/>
                  </a:lnTo>
                  <a:lnTo>
                    <a:pt x="46" y="15"/>
                  </a:lnTo>
                  <a:lnTo>
                    <a:pt x="46" y="43"/>
                  </a:lnTo>
                  <a:lnTo>
                    <a:pt x="15" y="43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5" name="Freeform 31"/>
            <p:cNvSpPr>
              <a:spLocks/>
            </p:cNvSpPr>
            <p:nvPr/>
          </p:nvSpPr>
          <p:spPr bwMode="auto">
            <a:xfrm>
              <a:off x="3311294" y="4622239"/>
              <a:ext cx="74530" cy="986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" y="0"/>
                </a:cxn>
                <a:cxn ang="0">
                  <a:pos x="47" y="28"/>
                </a:cxn>
                <a:cxn ang="0">
                  <a:pos x="47" y="56"/>
                </a:cxn>
                <a:cxn ang="0">
                  <a:pos x="16" y="56"/>
                </a:cxn>
                <a:cxn ang="0">
                  <a:pos x="0" y="28"/>
                </a:cxn>
                <a:cxn ang="0">
                  <a:pos x="0" y="0"/>
                </a:cxn>
              </a:cxnLst>
              <a:rect l="0" t="0" r="r" b="b"/>
              <a:pathLst>
                <a:path w="47" h="56">
                  <a:moveTo>
                    <a:pt x="0" y="0"/>
                  </a:moveTo>
                  <a:lnTo>
                    <a:pt x="31" y="0"/>
                  </a:lnTo>
                  <a:lnTo>
                    <a:pt x="47" y="28"/>
                  </a:lnTo>
                  <a:lnTo>
                    <a:pt x="47" y="56"/>
                  </a:lnTo>
                  <a:lnTo>
                    <a:pt x="16" y="56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6" name="Freeform 32"/>
            <p:cNvSpPr>
              <a:spLocks/>
            </p:cNvSpPr>
            <p:nvPr/>
          </p:nvSpPr>
          <p:spPr bwMode="auto">
            <a:xfrm>
              <a:off x="3336666" y="4671545"/>
              <a:ext cx="61844" cy="8628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" y="0"/>
                </a:cxn>
                <a:cxn ang="0">
                  <a:pos x="39" y="21"/>
                </a:cxn>
                <a:cxn ang="0">
                  <a:pos x="39" y="49"/>
                </a:cxn>
                <a:cxn ang="0">
                  <a:pos x="8" y="49"/>
                </a:cxn>
                <a:cxn ang="0">
                  <a:pos x="0" y="28"/>
                </a:cxn>
                <a:cxn ang="0">
                  <a:pos x="0" y="0"/>
                </a:cxn>
              </a:cxnLst>
              <a:rect l="0" t="0" r="r" b="b"/>
              <a:pathLst>
                <a:path w="39" h="49">
                  <a:moveTo>
                    <a:pt x="0" y="0"/>
                  </a:moveTo>
                  <a:lnTo>
                    <a:pt x="31" y="0"/>
                  </a:lnTo>
                  <a:lnTo>
                    <a:pt x="39" y="21"/>
                  </a:lnTo>
                  <a:lnTo>
                    <a:pt x="39" y="49"/>
                  </a:lnTo>
                  <a:lnTo>
                    <a:pt x="8" y="49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7" name="Rectangle 33"/>
            <p:cNvSpPr>
              <a:spLocks noChangeArrowheads="1"/>
            </p:cNvSpPr>
            <p:nvPr/>
          </p:nvSpPr>
          <p:spPr bwMode="auto">
            <a:xfrm>
              <a:off x="3349352" y="4708524"/>
              <a:ext cx="49158" cy="6163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8" name="Freeform 34"/>
            <p:cNvSpPr>
              <a:spLocks/>
            </p:cNvSpPr>
            <p:nvPr/>
          </p:nvSpPr>
          <p:spPr bwMode="auto">
            <a:xfrm>
              <a:off x="3349352" y="4720851"/>
              <a:ext cx="61844" cy="986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" y="0"/>
                </a:cxn>
                <a:cxn ang="0">
                  <a:pos x="39" y="28"/>
                </a:cxn>
                <a:cxn ang="0">
                  <a:pos x="39" y="56"/>
                </a:cxn>
                <a:cxn ang="0">
                  <a:pos x="7" y="56"/>
                </a:cxn>
                <a:cxn ang="0">
                  <a:pos x="0" y="28"/>
                </a:cxn>
                <a:cxn ang="0">
                  <a:pos x="0" y="0"/>
                </a:cxn>
              </a:cxnLst>
              <a:rect l="0" t="0" r="r" b="b"/>
              <a:pathLst>
                <a:path w="39" h="56">
                  <a:moveTo>
                    <a:pt x="0" y="0"/>
                  </a:moveTo>
                  <a:lnTo>
                    <a:pt x="31" y="0"/>
                  </a:lnTo>
                  <a:lnTo>
                    <a:pt x="39" y="28"/>
                  </a:lnTo>
                  <a:lnTo>
                    <a:pt x="39" y="56"/>
                  </a:lnTo>
                  <a:lnTo>
                    <a:pt x="7" y="56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9" name="Freeform 35"/>
            <p:cNvSpPr>
              <a:spLocks/>
            </p:cNvSpPr>
            <p:nvPr/>
          </p:nvSpPr>
          <p:spPr bwMode="auto">
            <a:xfrm>
              <a:off x="3349352" y="4770157"/>
              <a:ext cx="61844" cy="73959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7" y="0"/>
                </a:cxn>
                <a:cxn ang="0">
                  <a:pos x="39" y="0"/>
                </a:cxn>
                <a:cxn ang="0">
                  <a:pos x="39" y="28"/>
                </a:cxn>
                <a:cxn ang="0">
                  <a:pos x="31" y="42"/>
                </a:cxn>
                <a:cxn ang="0">
                  <a:pos x="0" y="42"/>
                </a:cxn>
                <a:cxn ang="0">
                  <a:pos x="0" y="14"/>
                </a:cxn>
              </a:cxnLst>
              <a:rect l="0" t="0" r="r" b="b"/>
              <a:pathLst>
                <a:path w="39" h="42">
                  <a:moveTo>
                    <a:pt x="0" y="14"/>
                  </a:moveTo>
                  <a:lnTo>
                    <a:pt x="7" y="0"/>
                  </a:lnTo>
                  <a:lnTo>
                    <a:pt x="39" y="0"/>
                  </a:lnTo>
                  <a:lnTo>
                    <a:pt x="39" y="28"/>
                  </a:lnTo>
                  <a:lnTo>
                    <a:pt x="31" y="42"/>
                  </a:lnTo>
                  <a:lnTo>
                    <a:pt x="0" y="42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0" name="Freeform 36"/>
            <p:cNvSpPr>
              <a:spLocks/>
            </p:cNvSpPr>
            <p:nvPr/>
          </p:nvSpPr>
          <p:spPr bwMode="auto">
            <a:xfrm>
              <a:off x="3336666" y="4794809"/>
              <a:ext cx="61844" cy="86285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8" y="0"/>
                </a:cxn>
                <a:cxn ang="0">
                  <a:pos x="39" y="0"/>
                </a:cxn>
                <a:cxn ang="0">
                  <a:pos x="39" y="28"/>
                </a:cxn>
                <a:cxn ang="0">
                  <a:pos x="31" y="49"/>
                </a:cxn>
                <a:cxn ang="0">
                  <a:pos x="0" y="49"/>
                </a:cxn>
                <a:cxn ang="0">
                  <a:pos x="0" y="21"/>
                </a:cxn>
              </a:cxnLst>
              <a:rect l="0" t="0" r="r" b="b"/>
              <a:pathLst>
                <a:path w="39" h="49">
                  <a:moveTo>
                    <a:pt x="0" y="21"/>
                  </a:moveTo>
                  <a:lnTo>
                    <a:pt x="8" y="0"/>
                  </a:lnTo>
                  <a:lnTo>
                    <a:pt x="39" y="0"/>
                  </a:lnTo>
                  <a:lnTo>
                    <a:pt x="39" y="28"/>
                  </a:lnTo>
                  <a:lnTo>
                    <a:pt x="31" y="49"/>
                  </a:lnTo>
                  <a:lnTo>
                    <a:pt x="0" y="49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1" name="Freeform 37"/>
            <p:cNvSpPr>
              <a:spLocks/>
            </p:cNvSpPr>
            <p:nvPr/>
          </p:nvSpPr>
          <p:spPr bwMode="auto">
            <a:xfrm>
              <a:off x="3323980" y="4831789"/>
              <a:ext cx="61844" cy="73959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8" y="0"/>
                </a:cxn>
                <a:cxn ang="0">
                  <a:pos x="39" y="0"/>
                </a:cxn>
                <a:cxn ang="0">
                  <a:pos x="39" y="28"/>
                </a:cxn>
                <a:cxn ang="0">
                  <a:pos x="31" y="42"/>
                </a:cxn>
                <a:cxn ang="0">
                  <a:pos x="0" y="42"/>
                </a:cxn>
                <a:cxn ang="0">
                  <a:pos x="0" y="14"/>
                </a:cxn>
              </a:cxnLst>
              <a:rect l="0" t="0" r="r" b="b"/>
              <a:pathLst>
                <a:path w="39" h="42">
                  <a:moveTo>
                    <a:pt x="0" y="14"/>
                  </a:moveTo>
                  <a:lnTo>
                    <a:pt x="8" y="0"/>
                  </a:lnTo>
                  <a:lnTo>
                    <a:pt x="39" y="0"/>
                  </a:lnTo>
                  <a:lnTo>
                    <a:pt x="39" y="28"/>
                  </a:lnTo>
                  <a:lnTo>
                    <a:pt x="31" y="42"/>
                  </a:lnTo>
                  <a:lnTo>
                    <a:pt x="0" y="42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2" name="Freeform 38"/>
            <p:cNvSpPr>
              <a:spLocks/>
            </p:cNvSpPr>
            <p:nvPr/>
          </p:nvSpPr>
          <p:spPr bwMode="auto">
            <a:xfrm>
              <a:off x="3298608" y="4856442"/>
              <a:ext cx="74530" cy="86285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16" y="0"/>
                </a:cxn>
                <a:cxn ang="0">
                  <a:pos x="47" y="0"/>
                </a:cxn>
                <a:cxn ang="0">
                  <a:pos x="47" y="28"/>
                </a:cxn>
                <a:cxn ang="0">
                  <a:pos x="32" y="49"/>
                </a:cxn>
                <a:cxn ang="0">
                  <a:pos x="0" y="49"/>
                </a:cxn>
                <a:cxn ang="0">
                  <a:pos x="0" y="21"/>
                </a:cxn>
              </a:cxnLst>
              <a:rect l="0" t="0" r="r" b="b"/>
              <a:pathLst>
                <a:path w="47" h="49">
                  <a:moveTo>
                    <a:pt x="0" y="21"/>
                  </a:moveTo>
                  <a:lnTo>
                    <a:pt x="16" y="0"/>
                  </a:lnTo>
                  <a:lnTo>
                    <a:pt x="47" y="0"/>
                  </a:lnTo>
                  <a:lnTo>
                    <a:pt x="47" y="28"/>
                  </a:lnTo>
                  <a:lnTo>
                    <a:pt x="32" y="49"/>
                  </a:lnTo>
                  <a:lnTo>
                    <a:pt x="0" y="49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3" name="Freeform 39"/>
            <p:cNvSpPr>
              <a:spLocks/>
            </p:cNvSpPr>
            <p:nvPr/>
          </p:nvSpPr>
          <p:spPr bwMode="auto">
            <a:xfrm>
              <a:off x="3262136" y="4893421"/>
              <a:ext cx="87217" cy="88046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23" y="0"/>
                </a:cxn>
                <a:cxn ang="0">
                  <a:pos x="55" y="0"/>
                </a:cxn>
                <a:cxn ang="0">
                  <a:pos x="55" y="28"/>
                </a:cxn>
                <a:cxn ang="0">
                  <a:pos x="31" y="50"/>
                </a:cxn>
                <a:cxn ang="0">
                  <a:pos x="0" y="50"/>
                </a:cxn>
                <a:cxn ang="0">
                  <a:pos x="0" y="21"/>
                </a:cxn>
              </a:cxnLst>
              <a:rect l="0" t="0" r="r" b="b"/>
              <a:pathLst>
                <a:path w="55" h="50">
                  <a:moveTo>
                    <a:pt x="0" y="21"/>
                  </a:moveTo>
                  <a:lnTo>
                    <a:pt x="23" y="0"/>
                  </a:lnTo>
                  <a:lnTo>
                    <a:pt x="55" y="0"/>
                  </a:lnTo>
                  <a:lnTo>
                    <a:pt x="55" y="28"/>
                  </a:lnTo>
                  <a:lnTo>
                    <a:pt x="31" y="50"/>
                  </a:lnTo>
                  <a:lnTo>
                    <a:pt x="0" y="50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4" name="Freeform 40"/>
            <p:cNvSpPr>
              <a:spLocks/>
            </p:cNvSpPr>
            <p:nvPr/>
          </p:nvSpPr>
          <p:spPr bwMode="auto">
            <a:xfrm>
              <a:off x="3212977" y="4930401"/>
              <a:ext cx="98317" cy="88046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31" y="0"/>
                </a:cxn>
                <a:cxn ang="0">
                  <a:pos x="62" y="0"/>
                </a:cxn>
                <a:cxn ang="0">
                  <a:pos x="62" y="29"/>
                </a:cxn>
                <a:cxn ang="0">
                  <a:pos x="31" y="50"/>
                </a:cxn>
                <a:cxn ang="0">
                  <a:pos x="0" y="50"/>
                </a:cxn>
                <a:cxn ang="0">
                  <a:pos x="0" y="21"/>
                </a:cxn>
              </a:cxnLst>
              <a:rect l="0" t="0" r="r" b="b"/>
              <a:pathLst>
                <a:path w="62" h="50">
                  <a:moveTo>
                    <a:pt x="0" y="21"/>
                  </a:moveTo>
                  <a:lnTo>
                    <a:pt x="31" y="0"/>
                  </a:lnTo>
                  <a:lnTo>
                    <a:pt x="62" y="0"/>
                  </a:lnTo>
                  <a:lnTo>
                    <a:pt x="62" y="29"/>
                  </a:lnTo>
                  <a:lnTo>
                    <a:pt x="31" y="50"/>
                  </a:lnTo>
                  <a:lnTo>
                    <a:pt x="0" y="50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5" name="Freeform 41"/>
            <p:cNvSpPr>
              <a:spLocks/>
            </p:cNvSpPr>
            <p:nvPr/>
          </p:nvSpPr>
          <p:spPr bwMode="auto">
            <a:xfrm>
              <a:off x="3200291" y="4967380"/>
              <a:ext cx="61844" cy="63393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8" y="0"/>
                </a:cxn>
                <a:cxn ang="0">
                  <a:pos x="39" y="0"/>
                </a:cxn>
                <a:cxn ang="0">
                  <a:pos x="39" y="29"/>
                </a:cxn>
                <a:cxn ang="0">
                  <a:pos x="31" y="36"/>
                </a:cxn>
                <a:cxn ang="0">
                  <a:pos x="0" y="36"/>
                </a:cxn>
                <a:cxn ang="0">
                  <a:pos x="0" y="8"/>
                </a:cxn>
              </a:cxnLst>
              <a:rect l="0" t="0" r="r" b="b"/>
              <a:pathLst>
                <a:path w="39" h="36">
                  <a:moveTo>
                    <a:pt x="0" y="8"/>
                  </a:moveTo>
                  <a:lnTo>
                    <a:pt x="8" y="0"/>
                  </a:lnTo>
                  <a:lnTo>
                    <a:pt x="39" y="0"/>
                  </a:lnTo>
                  <a:lnTo>
                    <a:pt x="39" y="29"/>
                  </a:lnTo>
                  <a:lnTo>
                    <a:pt x="31" y="36"/>
                  </a:lnTo>
                  <a:lnTo>
                    <a:pt x="0" y="36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6" name="Freeform 42"/>
            <p:cNvSpPr>
              <a:spLocks/>
            </p:cNvSpPr>
            <p:nvPr/>
          </p:nvSpPr>
          <p:spPr bwMode="auto">
            <a:xfrm>
              <a:off x="3187605" y="4981467"/>
              <a:ext cx="61844" cy="61632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8" y="0"/>
                </a:cxn>
                <a:cxn ang="0">
                  <a:pos x="39" y="0"/>
                </a:cxn>
                <a:cxn ang="0">
                  <a:pos x="39" y="28"/>
                </a:cxn>
                <a:cxn ang="0">
                  <a:pos x="31" y="35"/>
                </a:cxn>
                <a:cxn ang="0">
                  <a:pos x="0" y="35"/>
                </a:cxn>
                <a:cxn ang="0">
                  <a:pos x="0" y="7"/>
                </a:cxn>
              </a:cxnLst>
              <a:rect l="0" t="0" r="r" b="b"/>
              <a:pathLst>
                <a:path w="39" h="35">
                  <a:moveTo>
                    <a:pt x="0" y="7"/>
                  </a:moveTo>
                  <a:lnTo>
                    <a:pt x="8" y="0"/>
                  </a:lnTo>
                  <a:lnTo>
                    <a:pt x="39" y="0"/>
                  </a:lnTo>
                  <a:lnTo>
                    <a:pt x="39" y="28"/>
                  </a:lnTo>
                  <a:lnTo>
                    <a:pt x="31" y="35"/>
                  </a:lnTo>
                  <a:lnTo>
                    <a:pt x="0" y="35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7" name="Freeform 43"/>
            <p:cNvSpPr>
              <a:spLocks/>
            </p:cNvSpPr>
            <p:nvPr/>
          </p:nvSpPr>
          <p:spPr bwMode="auto">
            <a:xfrm>
              <a:off x="3174919" y="4993794"/>
              <a:ext cx="61844" cy="61632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8" y="0"/>
                </a:cxn>
                <a:cxn ang="0">
                  <a:pos x="39" y="0"/>
                </a:cxn>
                <a:cxn ang="0">
                  <a:pos x="39" y="28"/>
                </a:cxn>
                <a:cxn ang="0">
                  <a:pos x="32" y="35"/>
                </a:cxn>
                <a:cxn ang="0">
                  <a:pos x="0" y="35"/>
                </a:cxn>
                <a:cxn ang="0">
                  <a:pos x="0" y="7"/>
                </a:cxn>
              </a:cxnLst>
              <a:rect l="0" t="0" r="r" b="b"/>
              <a:pathLst>
                <a:path w="39" h="35">
                  <a:moveTo>
                    <a:pt x="0" y="7"/>
                  </a:moveTo>
                  <a:lnTo>
                    <a:pt x="8" y="0"/>
                  </a:lnTo>
                  <a:lnTo>
                    <a:pt x="39" y="0"/>
                  </a:lnTo>
                  <a:lnTo>
                    <a:pt x="39" y="28"/>
                  </a:lnTo>
                  <a:lnTo>
                    <a:pt x="32" y="35"/>
                  </a:lnTo>
                  <a:lnTo>
                    <a:pt x="0" y="35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8" name="Freeform 44"/>
            <p:cNvSpPr>
              <a:spLocks/>
            </p:cNvSpPr>
            <p:nvPr/>
          </p:nvSpPr>
          <p:spPr bwMode="auto">
            <a:xfrm>
              <a:off x="3162233" y="5006120"/>
              <a:ext cx="63430" cy="61632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8" y="0"/>
                </a:cxn>
                <a:cxn ang="0">
                  <a:pos x="40" y="0"/>
                </a:cxn>
                <a:cxn ang="0">
                  <a:pos x="40" y="28"/>
                </a:cxn>
                <a:cxn ang="0">
                  <a:pos x="32" y="35"/>
                </a:cxn>
                <a:cxn ang="0">
                  <a:pos x="0" y="35"/>
                </a:cxn>
                <a:cxn ang="0">
                  <a:pos x="0" y="7"/>
                </a:cxn>
              </a:cxnLst>
              <a:rect l="0" t="0" r="r" b="b"/>
              <a:pathLst>
                <a:path w="40" h="35">
                  <a:moveTo>
                    <a:pt x="0" y="7"/>
                  </a:moveTo>
                  <a:lnTo>
                    <a:pt x="8" y="0"/>
                  </a:lnTo>
                  <a:lnTo>
                    <a:pt x="40" y="0"/>
                  </a:lnTo>
                  <a:lnTo>
                    <a:pt x="40" y="28"/>
                  </a:lnTo>
                  <a:lnTo>
                    <a:pt x="32" y="35"/>
                  </a:lnTo>
                  <a:lnTo>
                    <a:pt x="0" y="35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9" name="Freeform 45"/>
            <p:cNvSpPr>
              <a:spLocks/>
            </p:cNvSpPr>
            <p:nvPr/>
          </p:nvSpPr>
          <p:spPr bwMode="auto">
            <a:xfrm>
              <a:off x="3151133" y="5018447"/>
              <a:ext cx="61844" cy="86285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7" y="0"/>
                </a:cxn>
                <a:cxn ang="0">
                  <a:pos x="39" y="0"/>
                </a:cxn>
                <a:cxn ang="0">
                  <a:pos x="39" y="28"/>
                </a:cxn>
                <a:cxn ang="0">
                  <a:pos x="31" y="49"/>
                </a:cxn>
                <a:cxn ang="0">
                  <a:pos x="0" y="49"/>
                </a:cxn>
                <a:cxn ang="0">
                  <a:pos x="0" y="21"/>
                </a:cxn>
              </a:cxnLst>
              <a:rect l="0" t="0" r="r" b="b"/>
              <a:pathLst>
                <a:path w="39" h="49">
                  <a:moveTo>
                    <a:pt x="0" y="21"/>
                  </a:moveTo>
                  <a:lnTo>
                    <a:pt x="7" y="0"/>
                  </a:lnTo>
                  <a:lnTo>
                    <a:pt x="39" y="0"/>
                  </a:lnTo>
                  <a:lnTo>
                    <a:pt x="39" y="28"/>
                  </a:lnTo>
                  <a:lnTo>
                    <a:pt x="31" y="49"/>
                  </a:lnTo>
                  <a:lnTo>
                    <a:pt x="0" y="49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0" name="Freeform 46"/>
            <p:cNvSpPr>
              <a:spLocks/>
            </p:cNvSpPr>
            <p:nvPr/>
          </p:nvSpPr>
          <p:spPr bwMode="auto">
            <a:xfrm>
              <a:off x="3151133" y="5055426"/>
              <a:ext cx="61844" cy="616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" y="0"/>
                </a:cxn>
                <a:cxn ang="0">
                  <a:pos x="39" y="7"/>
                </a:cxn>
                <a:cxn ang="0">
                  <a:pos x="39" y="35"/>
                </a:cxn>
                <a:cxn ang="0">
                  <a:pos x="7" y="35"/>
                </a:cxn>
                <a:cxn ang="0">
                  <a:pos x="0" y="28"/>
                </a:cxn>
                <a:cxn ang="0">
                  <a:pos x="0" y="0"/>
                </a:cxn>
              </a:cxnLst>
              <a:rect l="0" t="0" r="r" b="b"/>
              <a:pathLst>
                <a:path w="39" h="35">
                  <a:moveTo>
                    <a:pt x="0" y="0"/>
                  </a:moveTo>
                  <a:lnTo>
                    <a:pt x="31" y="0"/>
                  </a:lnTo>
                  <a:lnTo>
                    <a:pt x="39" y="7"/>
                  </a:lnTo>
                  <a:lnTo>
                    <a:pt x="39" y="35"/>
                  </a:lnTo>
                  <a:lnTo>
                    <a:pt x="7" y="35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1" name="Rectangle 47"/>
            <p:cNvSpPr>
              <a:spLocks noChangeArrowheads="1"/>
            </p:cNvSpPr>
            <p:nvPr/>
          </p:nvSpPr>
          <p:spPr bwMode="auto">
            <a:xfrm>
              <a:off x="3162233" y="5067753"/>
              <a:ext cx="50744" cy="6163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2" name="Freeform 48"/>
            <p:cNvSpPr>
              <a:spLocks/>
            </p:cNvSpPr>
            <p:nvPr/>
          </p:nvSpPr>
          <p:spPr bwMode="auto">
            <a:xfrm>
              <a:off x="3162233" y="5080079"/>
              <a:ext cx="63430" cy="616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2" y="0"/>
                </a:cxn>
                <a:cxn ang="0">
                  <a:pos x="40" y="7"/>
                </a:cxn>
                <a:cxn ang="0">
                  <a:pos x="40" y="35"/>
                </a:cxn>
                <a:cxn ang="0">
                  <a:pos x="8" y="35"/>
                </a:cxn>
                <a:cxn ang="0">
                  <a:pos x="0" y="28"/>
                </a:cxn>
                <a:cxn ang="0">
                  <a:pos x="0" y="0"/>
                </a:cxn>
              </a:cxnLst>
              <a:rect l="0" t="0" r="r" b="b"/>
              <a:pathLst>
                <a:path w="40" h="35">
                  <a:moveTo>
                    <a:pt x="0" y="0"/>
                  </a:moveTo>
                  <a:lnTo>
                    <a:pt x="32" y="0"/>
                  </a:lnTo>
                  <a:lnTo>
                    <a:pt x="40" y="7"/>
                  </a:lnTo>
                  <a:lnTo>
                    <a:pt x="40" y="35"/>
                  </a:lnTo>
                  <a:lnTo>
                    <a:pt x="8" y="35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3" name="Freeform 49"/>
            <p:cNvSpPr>
              <a:spLocks/>
            </p:cNvSpPr>
            <p:nvPr/>
          </p:nvSpPr>
          <p:spPr bwMode="auto">
            <a:xfrm>
              <a:off x="3174919" y="5092406"/>
              <a:ext cx="74530" cy="7395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2" y="0"/>
                </a:cxn>
                <a:cxn ang="0">
                  <a:pos x="47" y="14"/>
                </a:cxn>
                <a:cxn ang="0">
                  <a:pos x="47" y="42"/>
                </a:cxn>
                <a:cxn ang="0">
                  <a:pos x="16" y="42"/>
                </a:cxn>
                <a:cxn ang="0">
                  <a:pos x="0" y="28"/>
                </a:cxn>
                <a:cxn ang="0">
                  <a:pos x="0" y="0"/>
                </a:cxn>
              </a:cxnLst>
              <a:rect l="0" t="0" r="r" b="b"/>
              <a:pathLst>
                <a:path w="47" h="42">
                  <a:moveTo>
                    <a:pt x="0" y="0"/>
                  </a:moveTo>
                  <a:lnTo>
                    <a:pt x="32" y="0"/>
                  </a:lnTo>
                  <a:lnTo>
                    <a:pt x="47" y="14"/>
                  </a:lnTo>
                  <a:lnTo>
                    <a:pt x="47" y="42"/>
                  </a:lnTo>
                  <a:lnTo>
                    <a:pt x="16" y="42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4" name="Freeform 50"/>
            <p:cNvSpPr>
              <a:spLocks/>
            </p:cNvSpPr>
            <p:nvPr/>
          </p:nvSpPr>
          <p:spPr bwMode="auto">
            <a:xfrm>
              <a:off x="3200291" y="5117059"/>
              <a:ext cx="74530" cy="7395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" y="0"/>
                </a:cxn>
                <a:cxn ang="0">
                  <a:pos x="47" y="14"/>
                </a:cxn>
                <a:cxn ang="0">
                  <a:pos x="47" y="42"/>
                </a:cxn>
                <a:cxn ang="0">
                  <a:pos x="16" y="42"/>
                </a:cxn>
                <a:cxn ang="0">
                  <a:pos x="0" y="28"/>
                </a:cxn>
                <a:cxn ang="0">
                  <a:pos x="0" y="0"/>
                </a:cxn>
              </a:cxnLst>
              <a:rect l="0" t="0" r="r" b="b"/>
              <a:pathLst>
                <a:path w="47" h="42">
                  <a:moveTo>
                    <a:pt x="0" y="0"/>
                  </a:moveTo>
                  <a:lnTo>
                    <a:pt x="31" y="0"/>
                  </a:lnTo>
                  <a:lnTo>
                    <a:pt x="47" y="14"/>
                  </a:lnTo>
                  <a:lnTo>
                    <a:pt x="47" y="42"/>
                  </a:lnTo>
                  <a:lnTo>
                    <a:pt x="16" y="42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5" name="Freeform 51"/>
            <p:cNvSpPr>
              <a:spLocks/>
            </p:cNvSpPr>
            <p:nvPr/>
          </p:nvSpPr>
          <p:spPr bwMode="auto">
            <a:xfrm>
              <a:off x="3225663" y="5141712"/>
              <a:ext cx="98317" cy="7395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" y="0"/>
                </a:cxn>
                <a:cxn ang="0">
                  <a:pos x="62" y="14"/>
                </a:cxn>
                <a:cxn ang="0">
                  <a:pos x="62" y="42"/>
                </a:cxn>
                <a:cxn ang="0">
                  <a:pos x="31" y="42"/>
                </a:cxn>
                <a:cxn ang="0">
                  <a:pos x="0" y="28"/>
                </a:cxn>
                <a:cxn ang="0">
                  <a:pos x="0" y="0"/>
                </a:cxn>
              </a:cxnLst>
              <a:rect l="0" t="0" r="r" b="b"/>
              <a:pathLst>
                <a:path w="62" h="42">
                  <a:moveTo>
                    <a:pt x="0" y="0"/>
                  </a:moveTo>
                  <a:lnTo>
                    <a:pt x="31" y="0"/>
                  </a:lnTo>
                  <a:lnTo>
                    <a:pt x="62" y="14"/>
                  </a:lnTo>
                  <a:lnTo>
                    <a:pt x="62" y="42"/>
                  </a:lnTo>
                  <a:lnTo>
                    <a:pt x="31" y="42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6" name="Freeform 52"/>
            <p:cNvSpPr>
              <a:spLocks/>
            </p:cNvSpPr>
            <p:nvPr/>
          </p:nvSpPr>
          <p:spPr bwMode="auto">
            <a:xfrm>
              <a:off x="3274822" y="5166364"/>
              <a:ext cx="85631" cy="7395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" y="0"/>
                </a:cxn>
                <a:cxn ang="0">
                  <a:pos x="54" y="14"/>
                </a:cxn>
                <a:cxn ang="0">
                  <a:pos x="54" y="42"/>
                </a:cxn>
                <a:cxn ang="0">
                  <a:pos x="23" y="42"/>
                </a:cxn>
                <a:cxn ang="0">
                  <a:pos x="0" y="28"/>
                </a:cxn>
                <a:cxn ang="0">
                  <a:pos x="0" y="0"/>
                </a:cxn>
              </a:cxnLst>
              <a:rect l="0" t="0" r="r" b="b"/>
              <a:pathLst>
                <a:path w="54" h="42">
                  <a:moveTo>
                    <a:pt x="0" y="0"/>
                  </a:moveTo>
                  <a:lnTo>
                    <a:pt x="31" y="0"/>
                  </a:lnTo>
                  <a:lnTo>
                    <a:pt x="54" y="14"/>
                  </a:lnTo>
                  <a:lnTo>
                    <a:pt x="54" y="42"/>
                  </a:lnTo>
                  <a:lnTo>
                    <a:pt x="23" y="42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7" name="Freeform 53"/>
            <p:cNvSpPr>
              <a:spLocks/>
            </p:cNvSpPr>
            <p:nvPr/>
          </p:nvSpPr>
          <p:spPr bwMode="auto">
            <a:xfrm>
              <a:off x="3311294" y="5191017"/>
              <a:ext cx="74530" cy="616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" y="0"/>
                </a:cxn>
                <a:cxn ang="0">
                  <a:pos x="47" y="7"/>
                </a:cxn>
                <a:cxn ang="0">
                  <a:pos x="47" y="35"/>
                </a:cxn>
                <a:cxn ang="0">
                  <a:pos x="16" y="35"/>
                </a:cxn>
                <a:cxn ang="0">
                  <a:pos x="0" y="28"/>
                </a:cxn>
                <a:cxn ang="0">
                  <a:pos x="0" y="0"/>
                </a:cxn>
              </a:cxnLst>
              <a:rect l="0" t="0" r="r" b="b"/>
              <a:pathLst>
                <a:path w="47" h="35">
                  <a:moveTo>
                    <a:pt x="0" y="0"/>
                  </a:moveTo>
                  <a:lnTo>
                    <a:pt x="31" y="0"/>
                  </a:lnTo>
                  <a:lnTo>
                    <a:pt x="47" y="7"/>
                  </a:lnTo>
                  <a:lnTo>
                    <a:pt x="47" y="35"/>
                  </a:lnTo>
                  <a:lnTo>
                    <a:pt x="16" y="35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8" name="Freeform 54"/>
            <p:cNvSpPr>
              <a:spLocks/>
            </p:cNvSpPr>
            <p:nvPr/>
          </p:nvSpPr>
          <p:spPr bwMode="auto">
            <a:xfrm>
              <a:off x="3336666" y="5203344"/>
              <a:ext cx="111003" cy="7395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" y="0"/>
                </a:cxn>
                <a:cxn ang="0">
                  <a:pos x="70" y="14"/>
                </a:cxn>
                <a:cxn ang="0">
                  <a:pos x="70" y="42"/>
                </a:cxn>
                <a:cxn ang="0">
                  <a:pos x="39" y="42"/>
                </a:cxn>
                <a:cxn ang="0">
                  <a:pos x="0" y="28"/>
                </a:cxn>
                <a:cxn ang="0">
                  <a:pos x="0" y="0"/>
                </a:cxn>
              </a:cxnLst>
              <a:rect l="0" t="0" r="r" b="b"/>
              <a:pathLst>
                <a:path w="70" h="42">
                  <a:moveTo>
                    <a:pt x="0" y="0"/>
                  </a:moveTo>
                  <a:lnTo>
                    <a:pt x="31" y="0"/>
                  </a:lnTo>
                  <a:lnTo>
                    <a:pt x="70" y="14"/>
                  </a:lnTo>
                  <a:lnTo>
                    <a:pt x="70" y="42"/>
                  </a:lnTo>
                  <a:lnTo>
                    <a:pt x="39" y="42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9" name="Freeform 55"/>
            <p:cNvSpPr>
              <a:spLocks/>
            </p:cNvSpPr>
            <p:nvPr/>
          </p:nvSpPr>
          <p:spPr bwMode="auto">
            <a:xfrm>
              <a:off x="3398511" y="5227997"/>
              <a:ext cx="98317" cy="7395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" y="0"/>
                </a:cxn>
                <a:cxn ang="0">
                  <a:pos x="62" y="14"/>
                </a:cxn>
                <a:cxn ang="0">
                  <a:pos x="62" y="42"/>
                </a:cxn>
                <a:cxn ang="0">
                  <a:pos x="31" y="42"/>
                </a:cxn>
                <a:cxn ang="0">
                  <a:pos x="0" y="28"/>
                </a:cxn>
                <a:cxn ang="0">
                  <a:pos x="0" y="0"/>
                </a:cxn>
              </a:cxnLst>
              <a:rect l="0" t="0" r="r" b="b"/>
              <a:pathLst>
                <a:path w="62" h="42">
                  <a:moveTo>
                    <a:pt x="0" y="0"/>
                  </a:moveTo>
                  <a:lnTo>
                    <a:pt x="31" y="0"/>
                  </a:lnTo>
                  <a:lnTo>
                    <a:pt x="62" y="14"/>
                  </a:lnTo>
                  <a:lnTo>
                    <a:pt x="62" y="42"/>
                  </a:lnTo>
                  <a:lnTo>
                    <a:pt x="31" y="42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0" name="Freeform 56"/>
            <p:cNvSpPr>
              <a:spLocks/>
            </p:cNvSpPr>
            <p:nvPr/>
          </p:nvSpPr>
          <p:spPr bwMode="auto">
            <a:xfrm>
              <a:off x="3447669" y="5252650"/>
              <a:ext cx="123689" cy="7395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" y="0"/>
                </a:cxn>
                <a:cxn ang="0">
                  <a:pos x="78" y="14"/>
                </a:cxn>
                <a:cxn ang="0">
                  <a:pos x="78" y="42"/>
                </a:cxn>
                <a:cxn ang="0">
                  <a:pos x="47" y="42"/>
                </a:cxn>
                <a:cxn ang="0">
                  <a:pos x="0" y="28"/>
                </a:cxn>
                <a:cxn ang="0">
                  <a:pos x="0" y="0"/>
                </a:cxn>
              </a:cxnLst>
              <a:rect l="0" t="0" r="r" b="b"/>
              <a:pathLst>
                <a:path w="78" h="42">
                  <a:moveTo>
                    <a:pt x="0" y="0"/>
                  </a:moveTo>
                  <a:lnTo>
                    <a:pt x="31" y="0"/>
                  </a:lnTo>
                  <a:lnTo>
                    <a:pt x="78" y="14"/>
                  </a:lnTo>
                  <a:lnTo>
                    <a:pt x="78" y="42"/>
                  </a:lnTo>
                  <a:lnTo>
                    <a:pt x="47" y="42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1" name="Freeform 57"/>
            <p:cNvSpPr>
              <a:spLocks/>
            </p:cNvSpPr>
            <p:nvPr/>
          </p:nvSpPr>
          <p:spPr bwMode="auto">
            <a:xfrm>
              <a:off x="3522199" y="5277303"/>
              <a:ext cx="123689" cy="757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" y="0"/>
                </a:cxn>
                <a:cxn ang="0">
                  <a:pos x="78" y="14"/>
                </a:cxn>
                <a:cxn ang="0">
                  <a:pos x="78" y="43"/>
                </a:cxn>
                <a:cxn ang="0">
                  <a:pos x="47" y="43"/>
                </a:cxn>
                <a:cxn ang="0">
                  <a:pos x="0" y="28"/>
                </a:cxn>
                <a:cxn ang="0">
                  <a:pos x="0" y="0"/>
                </a:cxn>
              </a:cxnLst>
              <a:rect l="0" t="0" r="r" b="b"/>
              <a:pathLst>
                <a:path w="78" h="43">
                  <a:moveTo>
                    <a:pt x="0" y="0"/>
                  </a:moveTo>
                  <a:lnTo>
                    <a:pt x="31" y="0"/>
                  </a:lnTo>
                  <a:lnTo>
                    <a:pt x="78" y="14"/>
                  </a:lnTo>
                  <a:lnTo>
                    <a:pt x="78" y="43"/>
                  </a:lnTo>
                  <a:lnTo>
                    <a:pt x="47" y="43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2" name="Freeform 58"/>
            <p:cNvSpPr>
              <a:spLocks/>
            </p:cNvSpPr>
            <p:nvPr/>
          </p:nvSpPr>
          <p:spPr bwMode="auto">
            <a:xfrm>
              <a:off x="3596730" y="5301956"/>
              <a:ext cx="85631" cy="6339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" y="0"/>
                </a:cxn>
                <a:cxn ang="0">
                  <a:pos x="54" y="7"/>
                </a:cxn>
                <a:cxn ang="0">
                  <a:pos x="54" y="36"/>
                </a:cxn>
                <a:cxn ang="0">
                  <a:pos x="23" y="36"/>
                </a:cxn>
                <a:cxn ang="0">
                  <a:pos x="0" y="29"/>
                </a:cxn>
                <a:cxn ang="0">
                  <a:pos x="0" y="0"/>
                </a:cxn>
              </a:cxnLst>
              <a:rect l="0" t="0" r="r" b="b"/>
              <a:pathLst>
                <a:path w="54" h="36">
                  <a:moveTo>
                    <a:pt x="0" y="0"/>
                  </a:moveTo>
                  <a:lnTo>
                    <a:pt x="31" y="0"/>
                  </a:lnTo>
                  <a:lnTo>
                    <a:pt x="54" y="7"/>
                  </a:lnTo>
                  <a:lnTo>
                    <a:pt x="54" y="36"/>
                  </a:lnTo>
                  <a:lnTo>
                    <a:pt x="23" y="36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3" name="Freeform 59"/>
            <p:cNvSpPr>
              <a:spLocks/>
            </p:cNvSpPr>
            <p:nvPr/>
          </p:nvSpPr>
          <p:spPr bwMode="auto">
            <a:xfrm>
              <a:off x="3596730" y="5067753"/>
              <a:ext cx="865822" cy="470167"/>
            </a:xfrm>
            <a:custGeom>
              <a:avLst/>
              <a:gdLst/>
              <a:ahLst/>
              <a:cxnLst>
                <a:cxn ang="0">
                  <a:pos x="15" y="14"/>
                </a:cxn>
                <a:cxn ang="0">
                  <a:pos x="54" y="42"/>
                </a:cxn>
                <a:cxn ang="0">
                  <a:pos x="101" y="70"/>
                </a:cxn>
                <a:cxn ang="0">
                  <a:pos x="140" y="84"/>
                </a:cxn>
                <a:cxn ang="0">
                  <a:pos x="179" y="91"/>
                </a:cxn>
                <a:cxn ang="0">
                  <a:pos x="320" y="105"/>
                </a:cxn>
                <a:cxn ang="0">
                  <a:pos x="374" y="105"/>
                </a:cxn>
                <a:cxn ang="0">
                  <a:pos x="414" y="112"/>
                </a:cxn>
                <a:cxn ang="0">
                  <a:pos x="421" y="119"/>
                </a:cxn>
                <a:cxn ang="0">
                  <a:pos x="390" y="133"/>
                </a:cxn>
                <a:cxn ang="0">
                  <a:pos x="359" y="140"/>
                </a:cxn>
                <a:cxn ang="0">
                  <a:pos x="281" y="155"/>
                </a:cxn>
                <a:cxn ang="0">
                  <a:pos x="218" y="155"/>
                </a:cxn>
                <a:cxn ang="0">
                  <a:pos x="156" y="162"/>
                </a:cxn>
                <a:cxn ang="0">
                  <a:pos x="93" y="169"/>
                </a:cxn>
                <a:cxn ang="0">
                  <a:pos x="78" y="169"/>
                </a:cxn>
                <a:cxn ang="0">
                  <a:pos x="62" y="183"/>
                </a:cxn>
                <a:cxn ang="0">
                  <a:pos x="86" y="197"/>
                </a:cxn>
                <a:cxn ang="0">
                  <a:pos x="140" y="211"/>
                </a:cxn>
                <a:cxn ang="0">
                  <a:pos x="179" y="218"/>
                </a:cxn>
                <a:cxn ang="0">
                  <a:pos x="265" y="239"/>
                </a:cxn>
                <a:cxn ang="0">
                  <a:pos x="304" y="253"/>
                </a:cxn>
                <a:cxn ang="0">
                  <a:pos x="335" y="260"/>
                </a:cxn>
                <a:cxn ang="0">
                  <a:pos x="374" y="267"/>
                </a:cxn>
                <a:cxn ang="0">
                  <a:pos x="390" y="253"/>
                </a:cxn>
                <a:cxn ang="0">
                  <a:pos x="382" y="225"/>
                </a:cxn>
                <a:cxn ang="0">
                  <a:pos x="351" y="211"/>
                </a:cxn>
                <a:cxn ang="0">
                  <a:pos x="335" y="204"/>
                </a:cxn>
                <a:cxn ang="0">
                  <a:pos x="320" y="197"/>
                </a:cxn>
                <a:cxn ang="0">
                  <a:pos x="335" y="176"/>
                </a:cxn>
                <a:cxn ang="0">
                  <a:pos x="382" y="162"/>
                </a:cxn>
                <a:cxn ang="0">
                  <a:pos x="421" y="155"/>
                </a:cxn>
                <a:cxn ang="0">
                  <a:pos x="468" y="147"/>
                </a:cxn>
                <a:cxn ang="0">
                  <a:pos x="515" y="133"/>
                </a:cxn>
                <a:cxn ang="0">
                  <a:pos x="538" y="119"/>
                </a:cxn>
                <a:cxn ang="0">
                  <a:pos x="538" y="105"/>
                </a:cxn>
                <a:cxn ang="0">
                  <a:pos x="499" y="91"/>
                </a:cxn>
                <a:cxn ang="0">
                  <a:pos x="453" y="84"/>
                </a:cxn>
                <a:cxn ang="0">
                  <a:pos x="382" y="77"/>
                </a:cxn>
                <a:cxn ang="0">
                  <a:pos x="312" y="70"/>
                </a:cxn>
                <a:cxn ang="0">
                  <a:pos x="242" y="63"/>
                </a:cxn>
                <a:cxn ang="0">
                  <a:pos x="156" y="49"/>
                </a:cxn>
                <a:cxn ang="0">
                  <a:pos x="93" y="35"/>
                </a:cxn>
                <a:cxn ang="0">
                  <a:pos x="23" y="14"/>
                </a:cxn>
                <a:cxn ang="0">
                  <a:pos x="0" y="0"/>
                </a:cxn>
              </a:cxnLst>
              <a:rect l="0" t="0" r="r" b="b"/>
              <a:pathLst>
                <a:path w="546" h="267">
                  <a:moveTo>
                    <a:pt x="0" y="0"/>
                  </a:moveTo>
                  <a:lnTo>
                    <a:pt x="15" y="14"/>
                  </a:lnTo>
                  <a:lnTo>
                    <a:pt x="31" y="28"/>
                  </a:lnTo>
                  <a:lnTo>
                    <a:pt x="54" y="42"/>
                  </a:lnTo>
                  <a:lnTo>
                    <a:pt x="78" y="56"/>
                  </a:lnTo>
                  <a:lnTo>
                    <a:pt x="101" y="70"/>
                  </a:lnTo>
                  <a:lnTo>
                    <a:pt x="125" y="77"/>
                  </a:lnTo>
                  <a:lnTo>
                    <a:pt x="140" y="84"/>
                  </a:lnTo>
                  <a:lnTo>
                    <a:pt x="172" y="91"/>
                  </a:lnTo>
                  <a:lnTo>
                    <a:pt x="179" y="91"/>
                  </a:lnTo>
                  <a:lnTo>
                    <a:pt x="226" y="98"/>
                  </a:lnTo>
                  <a:lnTo>
                    <a:pt x="320" y="105"/>
                  </a:lnTo>
                  <a:lnTo>
                    <a:pt x="367" y="105"/>
                  </a:lnTo>
                  <a:lnTo>
                    <a:pt x="374" y="105"/>
                  </a:lnTo>
                  <a:lnTo>
                    <a:pt x="398" y="105"/>
                  </a:lnTo>
                  <a:lnTo>
                    <a:pt x="414" y="112"/>
                  </a:lnTo>
                  <a:lnTo>
                    <a:pt x="421" y="112"/>
                  </a:lnTo>
                  <a:lnTo>
                    <a:pt x="421" y="119"/>
                  </a:lnTo>
                  <a:lnTo>
                    <a:pt x="406" y="126"/>
                  </a:lnTo>
                  <a:lnTo>
                    <a:pt x="390" y="133"/>
                  </a:lnTo>
                  <a:lnTo>
                    <a:pt x="382" y="133"/>
                  </a:lnTo>
                  <a:lnTo>
                    <a:pt x="359" y="140"/>
                  </a:lnTo>
                  <a:lnTo>
                    <a:pt x="320" y="147"/>
                  </a:lnTo>
                  <a:lnTo>
                    <a:pt x="281" y="155"/>
                  </a:lnTo>
                  <a:lnTo>
                    <a:pt x="242" y="155"/>
                  </a:lnTo>
                  <a:lnTo>
                    <a:pt x="218" y="155"/>
                  </a:lnTo>
                  <a:lnTo>
                    <a:pt x="203" y="155"/>
                  </a:lnTo>
                  <a:lnTo>
                    <a:pt x="156" y="162"/>
                  </a:lnTo>
                  <a:lnTo>
                    <a:pt x="132" y="162"/>
                  </a:lnTo>
                  <a:lnTo>
                    <a:pt x="93" y="169"/>
                  </a:lnTo>
                  <a:lnTo>
                    <a:pt x="86" y="169"/>
                  </a:lnTo>
                  <a:lnTo>
                    <a:pt x="78" y="169"/>
                  </a:lnTo>
                  <a:lnTo>
                    <a:pt x="62" y="176"/>
                  </a:lnTo>
                  <a:lnTo>
                    <a:pt x="62" y="183"/>
                  </a:lnTo>
                  <a:lnTo>
                    <a:pt x="70" y="190"/>
                  </a:lnTo>
                  <a:lnTo>
                    <a:pt x="86" y="197"/>
                  </a:lnTo>
                  <a:lnTo>
                    <a:pt x="125" y="211"/>
                  </a:lnTo>
                  <a:lnTo>
                    <a:pt x="140" y="211"/>
                  </a:lnTo>
                  <a:lnTo>
                    <a:pt x="148" y="211"/>
                  </a:lnTo>
                  <a:lnTo>
                    <a:pt x="179" y="218"/>
                  </a:lnTo>
                  <a:lnTo>
                    <a:pt x="218" y="225"/>
                  </a:lnTo>
                  <a:lnTo>
                    <a:pt x="265" y="239"/>
                  </a:lnTo>
                  <a:lnTo>
                    <a:pt x="289" y="246"/>
                  </a:lnTo>
                  <a:lnTo>
                    <a:pt x="304" y="253"/>
                  </a:lnTo>
                  <a:lnTo>
                    <a:pt x="328" y="260"/>
                  </a:lnTo>
                  <a:lnTo>
                    <a:pt x="335" y="260"/>
                  </a:lnTo>
                  <a:lnTo>
                    <a:pt x="359" y="267"/>
                  </a:lnTo>
                  <a:lnTo>
                    <a:pt x="374" y="267"/>
                  </a:lnTo>
                  <a:lnTo>
                    <a:pt x="390" y="260"/>
                  </a:lnTo>
                  <a:lnTo>
                    <a:pt x="390" y="253"/>
                  </a:lnTo>
                  <a:lnTo>
                    <a:pt x="390" y="239"/>
                  </a:lnTo>
                  <a:lnTo>
                    <a:pt x="382" y="225"/>
                  </a:lnTo>
                  <a:lnTo>
                    <a:pt x="374" y="218"/>
                  </a:lnTo>
                  <a:lnTo>
                    <a:pt x="351" y="211"/>
                  </a:lnTo>
                  <a:lnTo>
                    <a:pt x="343" y="204"/>
                  </a:lnTo>
                  <a:lnTo>
                    <a:pt x="335" y="204"/>
                  </a:lnTo>
                  <a:lnTo>
                    <a:pt x="328" y="197"/>
                  </a:lnTo>
                  <a:lnTo>
                    <a:pt x="320" y="197"/>
                  </a:lnTo>
                  <a:lnTo>
                    <a:pt x="328" y="183"/>
                  </a:lnTo>
                  <a:lnTo>
                    <a:pt x="335" y="176"/>
                  </a:lnTo>
                  <a:lnTo>
                    <a:pt x="359" y="169"/>
                  </a:lnTo>
                  <a:lnTo>
                    <a:pt x="382" y="162"/>
                  </a:lnTo>
                  <a:lnTo>
                    <a:pt x="398" y="162"/>
                  </a:lnTo>
                  <a:lnTo>
                    <a:pt x="421" y="155"/>
                  </a:lnTo>
                  <a:lnTo>
                    <a:pt x="437" y="155"/>
                  </a:lnTo>
                  <a:lnTo>
                    <a:pt x="468" y="147"/>
                  </a:lnTo>
                  <a:lnTo>
                    <a:pt x="492" y="140"/>
                  </a:lnTo>
                  <a:lnTo>
                    <a:pt x="515" y="133"/>
                  </a:lnTo>
                  <a:lnTo>
                    <a:pt x="531" y="126"/>
                  </a:lnTo>
                  <a:lnTo>
                    <a:pt x="538" y="119"/>
                  </a:lnTo>
                  <a:lnTo>
                    <a:pt x="546" y="112"/>
                  </a:lnTo>
                  <a:lnTo>
                    <a:pt x="538" y="105"/>
                  </a:lnTo>
                  <a:lnTo>
                    <a:pt x="523" y="98"/>
                  </a:lnTo>
                  <a:lnTo>
                    <a:pt x="499" y="91"/>
                  </a:lnTo>
                  <a:lnTo>
                    <a:pt x="484" y="91"/>
                  </a:lnTo>
                  <a:lnTo>
                    <a:pt x="453" y="84"/>
                  </a:lnTo>
                  <a:lnTo>
                    <a:pt x="414" y="77"/>
                  </a:lnTo>
                  <a:lnTo>
                    <a:pt x="382" y="77"/>
                  </a:lnTo>
                  <a:lnTo>
                    <a:pt x="335" y="70"/>
                  </a:lnTo>
                  <a:lnTo>
                    <a:pt x="312" y="70"/>
                  </a:lnTo>
                  <a:lnTo>
                    <a:pt x="289" y="70"/>
                  </a:lnTo>
                  <a:lnTo>
                    <a:pt x="242" y="63"/>
                  </a:lnTo>
                  <a:lnTo>
                    <a:pt x="195" y="56"/>
                  </a:lnTo>
                  <a:lnTo>
                    <a:pt x="156" y="49"/>
                  </a:lnTo>
                  <a:lnTo>
                    <a:pt x="117" y="42"/>
                  </a:lnTo>
                  <a:lnTo>
                    <a:pt x="93" y="35"/>
                  </a:lnTo>
                  <a:lnTo>
                    <a:pt x="47" y="21"/>
                  </a:lnTo>
                  <a:lnTo>
                    <a:pt x="23" y="14"/>
                  </a:lnTo>
                  <a:lnTo>
                    <a:pt x="8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4" name="Line 60"/>
            <p:cNvSpPr>
              <a:spLocks noChangeShapeType="1"/>
            </p:cNvSpPr>
            <p:nvPr/>
          </p:nvSpPr>
          <p:spPr bwMode="auto">
            <a:xfrm flipH="1">
              <a:off x="3385824" y="4757830"/>
              <a:ext cx="11100" cy="10566"/>
            </a:xfrm>
            <a:prstGeom prst="line">
              <a:avLst/>
            </a:prstGeom>
            <a:grpFill/>
            <a:ln w="25400">
              <a:solidFill>
                <a:srgbClr val="0A0A0A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5" name="Line 61"/>
            <p:cNvSpPr>
              <a:spLocks noChangeShapeType="1"/>
            </p:cNvSpPr>
            <p:nvPr/>
          </p:nvSpPr>
          <p:spPr bwMode="auto">
            <a:xfrm flipH="1">
              <a:off x="3385824" y="4757830"/>
              <a:ext cx="34887" cy="35218"/>
            </a:xfrm>
            <a:prstGeom prst="line">
              <a:avLst/>
            </a:prstGeom>
            <a:grpFill/>
            <a:ln w="25400">
              <a:solidFill>
                <a:srgbClr val="0C0C0C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6" name="Line 62"/>
            <p:cNvSpPr>
              <a:spLocks noChangeShapeType="1"/>
            </p:cNvSpPr>
            <p:nvPr/>
          </p:nvSpPr>
          <p:spPr bwMode="auto">
            <a:xfrm flipH="1">
              <a:off x="3385824" y="4757830"/>
              <a:ext cx="34887" cy="35218"/>
            </a:xfrm>
            <a:prstGeom prst="line">
              <a:avLst/>
            </a:prstGeom>
            <a:grpFill/>
            <a:ln w="25400">
              <a:solidFill>
                <a:srgbClr val="0E0E0E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7" name="Line 63"/>
            <p:cNvSpPr>
              <a:spLocks noChangeShapeType="1"/>
            </p:cNvSpPr>
            <p:nvPr/>
          </p:nvSpPr>
          <p:spPr bwMode="auto">
            <a:xfrm flipH="1">
              <a:off x="3385824" y="4757830"/>
              <a:ext cx="60259" cy="59871"/>
            </a:xfrm>
            <a:prstGeom prst="line">
              <a:avLst/>
            </a:prstGeom>
            <a:grpFill/>
            <a:ln w="25400">
              <a:solidFill>
                <a:srgbClr val="10101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8" name="Line 64"/>
            <p:cNvSpPr>
              <a:spLocks noChangeShapeType="1"/>
            </p:cNvSpPr>
            <p:nvPr/>
          </p:nvSpPr>
          <p:spPr bwMode="auto">
            <a:xfrm flipH="1">
              <a:off x="3385824" y="4757830"/>
              <a:ext cx="84045" cy="84524"/>
            </a:xfrm>
            <a:prstGeom prst="line">
              <a:avLst/>
            </a:prstGeom>
            <a:grpFill/>
            <a:ln w="25400">
              <a:solidFill>
                <a:srgbClr val="12121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9" name="Line 65"/>
            <p:cNvSpPr>
              <a:spLocks noChangeShapeType="1"/>
            </p:cNvSpPr>
            <p:nvPr/>
          </p:nvSpPr>
          <p:spPr bwMode="auto">
            <a:xfrm flipH="1">
              <a:off x="3385824" y="4757830"/>
              <a:ext cx="109417" cy="109177"/>
            </a:xfrm>
            <a:prstGeom prst="line">
              <a:avLst/>
            </a:prstGeom>
            <a:grpFill/>
            <a:ln w="25400">
              <a:solidFill>
                <a:srgbClr val="141414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0" name="Line 66"/>
            <p:cNvSpPr>
              <a:spLocks noChangeShapeType="1"/>
            </p:cNvSpPr>
            <p:nvPr/>
          </p:nvSpPr>
          <p:spPr bwMode="auto">
            <a:xfrm flipH="1">
              <a:off x="3385824" y="4757830"/>
              <a:ext cx="109417" cy="109177"/>
            </a:xfrm>
            <a:prstGeom prst="line">
              <a:avLst/>
            </a:prstGeom>
            <a:grpFill/>
            <a:ln w="25400">
              <a:solidFill>
                <a:srgbClr val="161616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1" name="Line 67"/>
            <p:cNvSpPr>
              <a:spLocks noChangeShapeType="1"/>
            </p:cNvSpPr>
            <p:nvPr/>
          </p:nvSpPr>
          <p:spPr bwMode="auto">
            <a:xfrm flipH="1">
              <a:off x="3385824" y="4757830"/>
              <a:ext cx="133203" cy="133830"/>
            </a:xfrm>
            <a:prstGeom prst="line">
              <a:avLst/>
            </a:prstGeom>
            <a:grpFill/>
            <a:ln w="25400">
              <a:solidFill>
                <a:srgbClr val="181818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2" name="Line 68"/>
            <p:cNvSpPr>
              <a:spLocks noChangeShapeType="1"/>
            </p:cNvSpPr>
            <p:nvPr/>
          </p:nvSpPr>
          <p:spPr bwMode="auto">
            <a:xfrm flipH="1">
              <a:off x="3385824" y="4757830"/>
              <a:ext cx="156990" cy="158483"/>
            </a:xfrm>
            <a:prstGeom prst="line">
              <a:avLst/>
            </a:prstGeom>
            <a:grpFill/>
            <a:ln w="25400">
              <a:solidFill>
                <a:srgbClr val="1A1A1A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3" name="Line 69"/>
            <p:cNvSpPr>
              <a:spLocks noChangeShapeType="1"/>
            </p:cNvSpPr>
            <p:nvPr/>
          </p:nvSpPr>
          <p:spPr bwMode="auto">
            <a:xfrm flipH="1">
              <a:off x="3385824" y="4757830"/>
              <a:ext cx="156990" cy="158483"/>
            </a:xfrm>
            <a:prstGeom prst="line">
              <a:avLst/>
            </a:prstGeom>
            <a:grpFill/>
            <a:ln w="25400">
              <a:solidFill>
                <a:srgbClr val="1C1C1C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4" name="Line 70"/>
            <p:cNvSpPr>
              <a:spLocks noChangeShapeType="1"/>
            </p:cNvSpPr>
            <p:nvPr/>
          </p:nvSpPr>
          <p:spPr bwMode="auto">
            <a:xfrm flipH="1">
              <a:off x="3385824" y="4757830"/>
              <a:ext cx="182362" cy="183136"/>
            </a:xfrm>
            <a:prstGeom prst="line">
              <a:avLst/>
            </a:prstGeom>
            <a:grpFill/>
            <a:ln w="25400">
              <a:solidFill>
                <a:srgbClr val="1E1E1E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5" name="Line 71"/>
            <p:cNvSpPr>
              <a:spLocks noChangeShapeType="1"/>
            </p:cNvSpPr>
            <p:nvPr/>
          </p:nvSpPr>
          <p:spPr bwMode="auto">
            <a:xfrm flipH="1">
              <a:off x="3385824" y="4757830"/>
              <a:ext cx="209320" cy="211311"/>
            </a:xfrm>
            <a:prstGeom prst="line">
              <a:avLst/>
            </a:prstGeom>
            <a:grpFill/>
            <a:ln w="25400">
              <a:solidFill>
                <a:srgbClr val="20202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6" name="Line 72"/>
            <p:cNvSpPr>
              <a:spLocks noChangeShapeType="1"/>
            </p:cNvSpPr>
            <p:nvPr/>
          </p:nvSpPr>
          <p:spPr bwMode="auto">
            <a:xfrm flipH="1">
              <a:off x="3385824" y="4757830"/>
              <a:ext cx="231520" cy="232442"/>
            </a:xfrm>
            <a:prstGeom prst="line">
              <a:avLst/>
            </a:prstGeom>
            <a:grpFill/>
            <a:ln w="25400">
              <a:solidFill>
                <a:srgbClr val="22222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7" name="Line 73"/>
            <p:cNvSpPr>
              <a:spLocks noChangeShapeType="1"/>
            </p:cNvSpPr>
            <p:nvPr/>
          </p:nvSpPr>
          <p:spPr bwMode="auto">
            <a:xfrm flipH="1">
              <a:off x="3385824" y="4757830"/>
              <a:ext cx="231520" cy="232442"/>
            </a:xfrm>
            <a:prstGeom prst="line">
              <a:avLst/>
            </a:prstGeom>
            <a:grpFill/>
            <a:ln w="25400">
              <a:solidFill>
                <a:srgbClr val="242424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8" name="Line 74"/>
            <p:cNvSpPr>
              <a:spLocks noChangeShapeType="1"/>
            </p:cNvSpPr>
            <p:nvPr/>
          </p:nvSpPr>
          <p:spPr bwMode="auto">
            <a:xfrm flipH="1">
              <a:off x="3385824" y="4757830"/>
              <a:ext cx="256892" cy="258856"/>
            </a:xfrm>
            <a:prstGeom prst="line">
              <a:avLst/>
            </a:prstGeom>
            <a:grpFill/>
            <a:ln w="25400">
              <a:solidFill>
                <a:srgbClr val="262626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9" name="Line 75"/>
            <p:cNvSpPr>
              <a:spLocks noChangeShapeType="1"/>
            </p:cNvSpPr>
            <p:nvPr/>
          </p:nvSpPr>
          <p:spPr bwMode="auto">
            <a:xfrm flipH="1">
              <a:off x="3385824" y="4757830"/>
              <a:ext cx="282264" cy="285270"/>
            </a:xfrm>
            <a:prstGeom prst="line">
              <a:avLst/>
            </a:prstGeom>
            <a:grpFill/>
            <a:ln w="25400">
              <a:solidFill>
                <a:srgbClr val="282828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80" name="Line 76"/>
            <p:cNvSpPr>
              <a:spLocks noChangeShapeType="1"/>
            </p:cNvSpPr>
            <p:nvPr/>
          </p:nvSpPr>
          <p:spPr bwMode="auto">
            <a:xfrm flipH="1">
              <a:off x="3385824" y="4757830"/>
              <a:ext cx="282264" cy="285270"/>
            </a:xfrm>
            <a:prstGeom prst="line">
              <a:avLst/>
            </a:prstGeom>
            <a:grpFill/>
            <a:ln w="25400">
              <a:solidFill>
                <a:srgbClr val="2B2B2B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81" name="Line 77"/>
            <p:cNvSpPr>
              <a:spLocks noChangeShapeType="1"/>
            </p:cNvSpPr>
            <p:nvPr/>
          </p:nvSpPr>
          <p:spPr bwMode="auto">
            <a:xfrm flipH="1">
              <a:off x="3385824" y="4757830"/>
              <a:ext cx="306051" cy="308162"/>
            </a:xfrm>
            <a:prstGeom prst="line">
              <a:avLst/>
            </a:prstGeom>
            <a:grpFill/>
            <a:ln w="25400">
              <a:solidFill>
                <a:srgbClr val="2D2D2D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82" name="Line 78"/>
            <p:cNvSpPr>
              <a:spLocks noChangeShapeType="1"/>
            </p:cNvSpPr>
            <p:nvPr/>
          </p:nvSpPr>
          <p:spPr bwMode="auto">
            <a:xfrm flipH="1">
              <a:off x="3400096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2F2F2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83" name="Line 79"/>
            <p:cNvSpPr>
              <a:spLocks noChangeShapeType="1"/>
            </p:cNvSpPr>
            <p:nvPr/>
          </p:nvSpPr>
          <p:spPr bwMode="auto">
            <a:xfrm flipH="1">
              <a:off x="3411197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31313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84" name="Line 80"/>
            <p:cNvSpPr>
              <a:spLocks noChangeShapeType="1"/>
            </p:cNvSpPr>
            <p:nvPr/>
          </p:nvSpPr>
          <p:spPr bwMode="auto">
            <a:xfrm flipH="1">
              <a:off x="3422297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333333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85" name="Line 81"/>
            <p:cNvSpPr>
              <a:spLocks noChangeShapeType="1"/>
            </p:cNvSpPr>
            <p:nvPr/>
          </p:nvSpPr>
          <p:spPr bwMode="auto">
            <a:xfrm flipH="1">
              <a:off x="3447669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353535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86" name="Line 82"/>
            <p:cNvSpPr>
              <a:spLocks noChangeShapeType="1"/>
            </p:cNvSpPr>
            <p:nvPr/>
          </p:nvSpPr>
          <p:spPr bwMode="auto">
            <a:xfrm flipH="1">
              <a:off x="3473041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373737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87" name="Line 83"/>
            <p:cNvSpPr>
              <a:spLocks noChangeShapeType="1"/>
            </p:cNvSpPr>
            <p:nvPr/>
          </p:nvSpPr>
          <p:spPr bwMode="auto">
            <a:xfrm flipH="1">
              <a:off x="3473041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393939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88" name="Line 84"/>
            <p:cNvSpPr>
              <a:spLocks noChangeShapeType="1"/>
            </p:cNvSpPr>
            <p:nvPr/>
          </p:nvSpPr>
          <p:spPr bwMode="auto">
            <a:xfrm flipH="1">
              <a:off x="3498413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3B3B3B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89" name="Line 85"/>
            <p:cNvSpPr>
              <a:spLocks noChangeShapeType="1"/>
            </p:cNvSpPr>
            <p:nvPr/>
          </p:nvSpPr>
          <p:spPr bwMode="auto">
            <a:xfrm flipH="1">
              <a:off x="3522199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3D3D3D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90" name="Line 86"/>
            <p:cNvSpPr>
              <a:spLocks noChangeShapeType="1"/>
            </p:cNvSpPr>
            <p:nvPr/>
          </p:nvSpPr>
          <p:spPr bwMode="auto">
            <a:xfrm flipH="1">
              <a:off x="3533300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3F3F3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91" name="Line 87"/>
            <p:cNvSpPr>
              <a:spLocks noChangeShapeType="1"/>
            </p:cNvSpPr>
            <p:nvPr/>
          </p:nvSpPr>
          <p:spPr bwMode="auto">
            <a:xfrm flipH="1">
              <a:off x="3545986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41414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92" name="Line 88"/>
            <p:cNvSpPr>
              <a:spLocks noChangeShapeType="1"/>
            </p:cNvSpPr>
            <p:nvPr/>
          </p:nvSpPr>
          <p:spPr bwMode="auto">
            <a:xfrm flipH="1">
              <a:off x="3569772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434343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93" name="Line 89"/>
            <p:cNvSpPr>
              <a:spLocks noChangeShapeType="1"/>
            </p:cNvSpPr>
            <p:nvPr/>
          </p:nvSpPr>
          <p:spPr bwMode="auto">
            <a:xfrm flipH="1">
              <a:off x="3595144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454545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94" name="Line 90"/>
            <p:cNvSpPr>
              <a:spLocks noChangeShapeType="1"/>
            </p:cNvSpPr>
            <p:nvPr/>
          </p:nvSpPr>
          <p:spPr bwMode="auto">
            <a:xfrm flipH="1">
              <a:off x="3595144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474747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95" name="Line 91"/>
            <p:cNvSpPr>
              <a:spLocks noChangeShapeType="1"/>
            </p:cNvSpPr>
            <p:nvPr/>
          </p:nvSpPr>
          <p:spPr bwMode="auto">
            <a:xfrm flipH="1">
              <a:off x="3620516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494949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96" name="Line 92"/>
            <p:cNvSpPr>
              <a:spLocks noChangeShapeType="1"/>
            </p:cNvSpPr>
            <p:nvPr/>
          </p:nvSpPr>
          <p:spPr bwMode="auto">
            <a:xfrm flipH="1">
              <a:off x="3645888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4B4B4B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97" name="Line 93"/>
            <p:cNvSpPr>
              <a:spLocks noChangeShapeType="1"/>
            </p:cNvSpPr>
            <p:nvPr/>
          </p:nvSpPr>
          <p:spPr bwMode="auto">
            <a:xfrm flipH="1">
              <a:off x="3656989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4D4D4D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98" name="Line 94"/>
            <p:cNvSpPr>
              <a:spLocks noChangeShapeType="1"/>
            </p:cNvSpPr>
            <p:nvPr/>
          </p:nvSpPr>
          <p:spPr bwMode="auto">
            <a:xfrm flipH="1">
              <a:off x="3699804" y="4745504"/>
              <a:ext cx="317151" cy="322249"/>
            </a:xfrm>
            <a:prstGeom prst="line">
              <a:avLst/>
            </a:prstGeom>
            <a:grpFill/>
            <a:ln w="25400">
              <a:solidFill>
                <a:srgbClr val="4F4F4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99" name="Line 95"/>
            <p:cNvSpPr>
              <a:spLocks noChangeShapeType="1"/>
            </p:cNvSpPr>
            <p:nvPr/>
          </p:nvSpPr>
          <p:spPr bwMode="auto">
            <a:xfrm flipH="1">
              <a:off x="3693461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51515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00" name="Line 96"/>
            <p:cNvSpPr>
              <a:spLocks noChangeShapeType="1"/>
            </p:cNvSpPr>
            <p:nvPr/>
          </p:nvSpPr>
          <p:spPr bwMode="auto">
            <a:xfrm flipH="1">
              <a:off x="3706147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535353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01" name="Line 97"/>
            <p:cNvSpPr>
              <a:spLocks noChangeShapeType="1"/>
            </p:cNvSpPr>
            <p:nvPr/>
          </p:nvSpPr>
          <p:spPr bwMode="auto">
            <a:xfrm flipH="1">
              <a:off x="3718833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565656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02" name="Line 98"/>
            <p:cNvSpPr>
              <a:spLocks noChangeShapeType="1"/>
            </p:cNvSpPr>
            <p:nvPr/>
          </p:nvSpPr>
          <p:spPr bwMode="auto">
            <a:xfrm flipH="1">
              <a:off x="3744205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585858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03" name="Line 99"/>
            <p:cNvSpPr>
              <a:spLocks noChangeShapeType="1"/>
            </p:cNvSpPr>
            <p:nvPr/>
          </p:nvSpPr>
          <p:spPr bwMode="auto">
            <a:xfrm flipH="1">
              <a:off x="3767991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5A5A5A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04" name="Line 100"/>
            <p:cNvSpPr>
              <a:spLocks noChangeShapeType="1"/>
            </p:cNvSpPr>
            <p:nvPr/>
          </p:nvSpPr>
          <p:spPr bwMode="auto">
            <a:xfrm flipH="1">
              <a:off x="3780677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5C5C5C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05" name="Line 101"/>
            <p:cNvSpPr>
              <a:spLocks noChangeShapeType="1"/>
            </p:cNvSpPr>
            <p:nvPr/>
          </p:nvSpPr>
          <p:spPr bwMode="auto">
            <a:xfrm flipH="1">
              <a:off x="3793364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5E5E5E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06" name="Line 102"/>
            <p:cNvSpPr>
              <a:spLocks noChangeShapeType="1"/>
            </p:cNvSpPr>
            <p:nvPr/>
          </p:nvSpPr>
          <p:spPr bwMode="auto">
            <a:xfrm flipH="1">
              <a:off x="3818736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60606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07" name="Line 103"/>
            <p:cNvSpPr>
              <a:spLocks noChangeShapeType="1"/>
            </p:cNvSpPr>
            <p:nvPr/>
          </p:nvSpPr>
          <p:spPr bwMode="auto">
            <a:xfrm flipH="1">
              <a:off x="3831422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62626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08" name="Line 104"/>
            <p:cNvSpPr>
              <a:spLocks noChangeShapeType="1"/>
            </p:cNvSpPr>
            <p:nvPr/>
          </p:nvSpPr>
          <p:spPr bwMode="auto">
            <a:xfrm flipH="1">
              <a:off x="3842522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646464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09" name="Line 105"/>
            <p:cNvSpPr>
              <a:spLocks noChangeShapeType="1"/>
            </p:cNvSpPr>
            <p:nvPr/>
          </p:nvSpPr>
          <p:spPr bwMode="auto">
            <a:xfrm flipH="1">
              <a:off x="3866308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666666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10" name="Line 106"/>
            <p:cNvSpPr>
              <a:spLocks noChangeShapeType="1"/>
            </p:cNvSpPr>
            <p:nvPr/>
          </p:nvSpPr>
          <p:spPr bwMode="auto">
            <a:xfrm flipH="1">
              <a:off x="3891680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686868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11" name="Line 107"/>
            <p:cNvSpPr>
              <a:spLocks noChangeShapeType="1"/>
            </p:cNvSpPr>
            <p:nvPr/>
          </p:nvSpPr>
          <p:spPr bwMode="auto">
            <a:xfrm flipH="1">
              <a:off x="3904366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6A6A6A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12" name="Line 108"/>
            <p:cNvSpPr>
              <a:spLocks noChangeShapeType="1"/>
            </p:cNvSpPr>
            <p:nvPr/>
          </p:nvSpPr>
          <p:spPr bwMode="auto">
            <a:xfrm flipH="1">
              <a:off x="3917052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6C6C6C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13" name="Line 109"/>
            <p:cNvSpPr>
              <a:spLocks noChangeShapeType="1"/>
            </p:cNvSpPr>
            <p:nvPr/>
          </p:nvSpPr>
          <p:spPr bwMode="auto">
            <a:xfrm flipH="1">
              <a:off x="3940839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6E6E6E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14" name="Line 110"/>
            <p:cNvSpPr>
              <a:spLocks noChangeShapeType="1"/>
            </p:cNvSpPr>
            <p:nvPr/>
          </p:nvSpPr>
          <p:spPr bwMode="auto">
            <a:xfrm flipH="1">
              <a:off x="3953525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70707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15" name="Line 111"/>
            <p:cNvSpPr>
              <a:spLocks noChangeShapeType="1"/>
            </p:cNvSpPr>
            <p:nvPr/>
          </p:nvSpPr>
          <p:spPr bwMode="auto">
            <a:xfrm flipH="1">
              <a:off x="3966211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72727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16" name="Line 112"/>
            <p:cNvSpPr>
              <a:spLocks noChangeShapeType="1"/>
            </p:cNvSpPr>
            <p:nvPr/>
          </p:nvSpPr>
          <p:spPr bwMode="auto">
            <a:xfrm flipH="1">
              <a:off x="3989997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747474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17" name="Line 113"/>
            <p:cNvSpPr>
              <a:spLocks noChangeShapeType="1"/>
            </p:cNvSpPr>
            <p:nvPr/>
          </p:nvSpPr>
          <p:spPr bwMode="auto">
            <a:xfrm flipH="1">
              <a:off x="4002683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767676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18" name="Line 114"/>
            <p:cNvSpPr>
              <a:spLocks noChangeShapeType="1"/>
            </p:cNvSpPr>
            <p:nvPr/>
          </p:nvSpPr>
          <p:spPr bwMode="auto">
            <a:xfrm flipH="1">
              <a:off x="4028055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787878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19" name="Line 115"/>
            <p:cNvSpPr>
              <a:spLocks noChangeShapeType="1"/>
            </p:cNvSpPr>
            <p:nvPr/>
          </p:nvSpPr>
          <p:spPr bwMode="auto">
            <a:xfrm flipH="1">
              <a:off x="4040741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7A7A7A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20" name="Line 116"/>
            <p:cNvSpPr>
              <a:spLocks noChangeShapeType="1"/>
            </p:cNvSpPr>
            <p:nvPr/>
          </p:nvSpPr>
          <p:spPr bwMode="auto">
            <a:xfrm flipH="1">
              <a:off x="4062942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7C7C7C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21" name="Line 117"/>
            <p:cNvSpPr>
              <a:spLocks noChangeShapeType="1"/>
            </p:cNvSpPr>
            <p:nvPr/>
          </p:nvSpPr>
          <p:spPr bwMode="auto">
            <a:xfrm flipH="1">
              <a:off x="4075628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7E7E7E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22" name="Line 118"/>
            <p:cNvSpPr>
              <a:spLocks noChangeShapeType="1"/>
            </p:cNvSpPr>
            <p:nvPr/>
          </p:nvSpPr>
          <p:spPr bwMode="auto">
            <a:xfrm flipH="1">
              <a:off x="4088314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81818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23" name="Line 119"/>
            <p:cNvSpPr>
              <a:spLocks noChangeShapeType="1"/>
            </p:cNvSpPr>
            <p:nvPr/>
          </p:nvSpPr>
          <p:spPr bwMode="auto">
            <a:xfrm flipH="1">
              <a:off x="4113686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838383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24" name="Line 120"/>
            <p:cNvSpPr>
              <a:spLocks noChangeShapeType="1"/>
            </p:cNvSpPr>
            <p:nvPr/>
          </p:nvSpPr>
          <p:spPr bwMode="auto">
            <a:xfrm flipH="1">
              <a:off x="4126372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858585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25" name="Line 121"/>
            <p:cNvSpPr>
              <a:spLocks noChangeShapeType="1"/>
            </p:cNvSpPr>
            <p:nvPr/>
          </p:nvSpPr>
          <p:spPr bwMode="auto">
            <a:xfrm flipH="1">
              <a:off x="4151744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878787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26" name="Line 122"/>
            <p:cNvSpPr>
              <a:spLocks noChangeShapeType="1"/>
            </p:cNvSpPr>
            <p:nvPr/>
          </p:nvSpPr>
          <p:spPr bwMode="auto">
            <a:xfrm flipH="1">
              <a:off x="4162844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898989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27" name="Line 123"/>
            <p:cNvSpPr>
              <a:spLocks noChangeShapeType="1"/>
            </p:cNvSpPr>
            <p:nvPr/>
          </p:nvSpPr>
          <p:spPr bwMode="auto">
            <a:xfrm flipH="1">
              <a:off x="4186631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8B8B8B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28" name="Line 124"/>
            <p:cNvSpPr>
              <a:spLocks noChangeShapeType="1"/>
            </p:cNvSpPr>
            <p:nvPr/>
          </p:nvSpPr>
          <p:spPr bwMode="auto">
            <a:xfrm flipH="1">
              <a:off x="4199317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8D8D8D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29" name="Line 125"/>
            <p:cNvSpPr>
              <a:spLocks noChangeShapeType="1"/>
            </p:cNvSpPr>
            <p:nvPr/>
          </p:nvSpPr>
          <p:spPr bwMode="auto">
            <a:xfrm flipH="1">
              <a:off x="4210417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8F8F8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30" name="Line 126"/>
            <p:cNvSpPr>
              <a:spLocks noChangeShapeType="1"/>
            </p:cNvSpPr>
            <p:nvPr/>
          </p:nvSpPr>
          <p:spPr bwMode="auto">
            <a:xfrm flipH="1">
              <a:off x="4235789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91919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31" name="Line 127"/>
            <p:cNvSpPr>
              <a:spLocks noChangeShapeType="1"/>
            </p:cNvSpPr>
            <p:nvPr/>
          </p:nvSpPr>
          <p:spPr bwMode="auto">
            <a:xfrm flipH="1">
              <a:off x="4248475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939393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32" name="Line 128"/>
            <p:cNvSpPr>
              <a:spLocks noChangeShapeType="1"/>
            </p:cNvSpPr>
            <p:nvPr/>
          </p:nvSpPr>
          <p:spPr bwMode="auto">
            <a:xfrm flipH="1">
              <a:off x="4273847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959595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33" name="Line 129"/>
            <p:cNvSpPr>
              <a:spLocks noChangeShapeType="1"/>
            </p:cNvSpPr>
            <p:nvPr/>
          </p:nvSpPr>
          <p:spPr bwMode="auto">
            <a:xfrm flipH="1">
              <a:off x="4286533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979797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34" name="Line 130"/>
            <p:cNvSpPr>
              <a:spLocks noChangeShapeType="1"/>
            </p:cNvSpPr>
            <p:nvPr/>
          </p:nvSpPr>
          <p:spPr bwMode="auto">
            <a:xfrm flipH="1">
              <a:off x="4296048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999999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35" name="Line 131"/>
            <p:cNvSpPr>
              <a:spLocks noChangeShapeType="1"/>
            </p:cNvSpPr>
            <p:nvPr/>
          </p:nvSpPr>
          <p:spPr bwMode="auto">
            <a:xfrm flipH="1">
              <a:off x="4321420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9B9B9B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36" name="Line 132"/>
            <p:cNvSpPr>
              <a:spLocks noChangeShapeType="1"/>
            </p:cNvSpPr>
            <p:nvPr/>
          </p:nvSpPr>
          <p:spPr bwMode="auto">
            <a:xfrm flipH="1">
              <a:off x="4334106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9D9D9D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37" name="Line 133"/>
            <p:cNvSpPr>
              <a:spLocks noChangeShapeType="1"/>
            </p:cNvSpPr>
            <p:nvPr/>
          </p:nvSpPr>
          <p:spPr bwMode="auto">
            <a:xfrm flipH="1">
              <a:off x="4359478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9F9F9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38" name="Line 134"/>
            <p:cNvSpPr>
              <a:spLocks noChangeShapeType="1"/>
            </p:cNvSpPr>
            <p:nvPr/>
          </p:nvSpPr>
          <p:spPr bwMode="auto">
            <a:xfrm flipH="1">
              <a:off x="4372164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A1A1A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39" name="Line 135"/>
            <p:cNvSpPr>
              <a:spLocks noChangeShapeType="1"/>
            </p:cNvSpPr>
            <p:nvPr/>
          </p:nvSpPr>
          <p:spPr bwMode="auto">
            <a:xfrm flipH="1">
              <a:off x="4395950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A3A3A3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40" name="Line 136"/>
            <p:cNvSpPr>
              <a:spLocks noChangeShapeType="1"/>
            </p:cNvSpPr>
            <p:nvPr/>
          </p:nvSpPr>
          <p:spPr bwMode="auto">
            <a:xfrm flipH="1">
              <a:off x="4408637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A5A5A5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41" name="Line 137"/>
            <p:cNvSpPr>
              <a:spLocks noChangeShapeType="1"/>
            </p:cNvSpPr>
            <p:nvPr/>
          </p:nvSpPr>
          <p:spPr bwMode="auto">
            <a:xfrm flipH="1">
              <a:off x="4419737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A7A7A7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42" name="Line 138"/>
            <p:cNvSpPr>
              <a:spLocks noChangeShapeType="1"/>
            </p:cNvSpPr>
            <p:nvPr/>
          </p:nvSpPr>
          <p:spPr bwMode="auto">
            <a:xfrm flipH="1">
              <a:off x="4445109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A9A9A9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43" name="Line 139"/>
            <p:cNvSpPr>
              <a:spLocks noChangeShapeType="1"/>
            </p:cNvSpPr>
            <p:nvPr/>
          </p:nvSpPr>
          <p:spPr bwMode="auto">
            <a:xfrm flipH="1">
              <a:off x="4456209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ACACAC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44" name="Line 140"/>
            <p:cNvSpPr>
              <a:spLocks noChangeShapeType="1"/>
            </p:cNvSpPr>
            <p:nvPr/>
          </p:nvSpPr>
          <p:spPr bwMode="auto">
            <a:xfrm flipH="1">
              <a:off x="4483167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AEAEAE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45" name="Line 141"/>
            <p:cNvSpPr>
              <a:spLocks noChangeShapeType="1"/>
            </p:cNvSpPr>
            <p:nvPr/>
          </p:nvSpPr>
          <p:spPr bwMode="auto">
            <a:xfrm flipH="1">
              <a:off x="4494267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B0B0B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46" name="Line 142"/>
            <p:cNvSpPr>
              <a:spLocks noChangeShapeType="1"/>
            </p:cNvSpPr>
            <p:nvPr/>
          </p:nvSpPr>
          <p:spPr bwMode="auto">
            <a:xfrm flipH="1">
              <a:off x="4519639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B2B2B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47" name="Line 143"/>
            <p:cNvSpPr>
              <a:spLocks noChangeShapeType="1"/>
            </p:cNvSpPr>
            <p:nvPr/>
          </p:nvSpPr>
          <p:spPr bwMode="auto">
            <a:xfrm flipH="1">
              <a:off x="4532325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B4B4B4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48" name="Line 144"/>
            <p:cNvSpPr>
              <a:spLocks noChangeShapeType="1"/>
            </p:cNvSpPr>
            <p:nvPr/>
          </p:nvSpPr>
          <p:spPr bwMode="auto">
            <a:xfrm flipH="1">
              <a:off x="4545011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B6B6B6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49" name="Line 145"/>
            <p:cNvSpPr>
              <a:spLocks noChangeShapeType="1"/>
            </p:cNvSpPr>
            <p:nvPr/>
          </p:nvSpPr>
          <p:spPr bwMode="auto">
            <a:xfrm flipH="1">
              <a:off x="4568798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B8B8B8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50" name="Line 146"/>
            <p:cNvSpPr>
              <a:spLocks noChangeShapeType="1"/>
            </p:cNvSpPr>
            <p:nvPr/>
          </p:nvSpPr>
          <p:spPr bwMode="auto">
            <a:xfrm flipH="1">
              <a:off x="4581484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BABABA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51" name="Line 147"/>
            <p:cNvSpPr>
              <a:spLocks noChangeShapeType="1"/>
            </p:cNvSpPr>
            <p:nvPr/>
          </p:nvSpPr>
          <p:spPr bwMode="auto">
            <a:xfrm flipH="1">
              <a:off x="4594170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BCBCBC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52" name="Line 148"/>
            <p:cNvSpPr>
              <a:spLocks noChangeShapeType="1"/>
            </p:cNvSpPr>
            <p:nvPr/>
          </p:nvSpPr>
          <p:spPr bwMode="auto">
            <a:xfrm flipH="1">
              <a:off x="4617956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BEBEBE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53" name="Line 149"/>
            <p:cNvSpPr>
              <a:spLocks noChangeShapeType="1"/>
            </p:cNvSpPr>
            <p:nvPr/>
          </p:nvSpPr>
          <p:spPr bwMode="auto">
            <a:xfrm flipH="1">
              <a:off x="4641743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C0C0C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54" name="Line 150"/>
            <p:cNvSpPr>
              <a:spLocks noChangeShapeType="1"/>
            </p:cNvSpPr>
            <p:nvPr/>
          </p:nvSpPr>
          <p:spPr bwMode="auto">
            <a:xfrm flipH="1">
              <a:off x="4654429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C2C2C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55" name="Line 151"/>
            <p:cNvSpPr>
              <a:spLocks noChangeShapeType="1"/>
            </p:cNvSpPr>
            <p:nvPr/>
          </p:nvSpPr>
          <p:spPr bwMode="auto">
            <a:xfrm flipH="1">
              <a:off x="4667115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C4C4C4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56" name="Line 152"/>
            <p:cNvSpPr>
              <a:spLocks noChangeShapeType="1"/>
            </p:cNvSpPr>
            <p:nvPr/>
          </p:nvSpPr>
          <p:spPr bwMode="auto">
            <a:xfrm flipH="1">
              <a:off x="4692487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C6C6C6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57" name="Line 153"/>
            <p:cNvSpPr>
              <a:spLocks noChangeShapeType="1"/>
            </p:cNvSpPr>
            <p:nvPr/>
          </p:nvSpPr>
          <p:spPr bwMode="auto">
            <a:xfrm flipH="1">
              <a:off x="4703587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C8C8C8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58" name="Line 154"/>
            <p:cNvSpPr>
              <a:spLocks noChangeShapeType="1"/>
            </p:cNvSpPr>
            <p:nvPr/>
          </p:nvSpPr>
          <p:spPr bwMode="auto">
            <a:xfrm flipH="1">
              <a:off x="4716273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CACACA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59" name="Line 155"/>
            <p:cNvSpPr>
              <a:spLocks noChangeShapeType="1"/>
            </p:cNvSpPr>
            <p:nvPr/>
          </p:nvSpPr>
          <p:spPr bwMode="auto">
            <a:xfrm flipH="1">
              <a:off x="4741645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CCCCCC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60" name="Line 156"/>
            <p:cNvSpPr>
              <a:spLocks noChangeShapeType="1"/>
            </p:cNvSpPr>
            <p:nvPr/>
          </p:nvSpPr>
          <p:spPr bwMode="auto">
            <a:xfrm flipH="1">
              <a:off x="4765431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CECECE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61" name="Line 157"/>
            <p:cNvSpPr>
              <a:spLocks noChangeShapeType="1"/>
            </p:cNvSpPr>
            <p:nvPr/>
          </p:nvSpPr>
          <p:spPr bwMode="auto">
            <a:xfrm flipH="1">
              <a:off x="4778117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D0D0D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62" name="Line 158"/>
            <p:cNvSpPr>
              <a:spLocks noChangeShapeType="1"/>
            </p:cNvSpPr>
            <p:nvPr/>
          </p:nvSpPr>
          <p:spPr bwMode="auto">
            <a:xfrm flipH="1">
              <a:off x="4790803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D2D2D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63" name="Line 159"/>
            <p:cNvSpPr>
              <a:spLocks noChangeShapeType="1"/>
            </p:cNvSpPr>
            <p:nvPr/>
          </p:nvSpPr>
          <p:spPr bwMode="auto">
            <a:xfrm flipH="1">
              <a:off x="4814590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D4D4D4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64" name="Line 160"/>
            <p:cNvSpPr>
              <a:spLocks noChangeShapeType="1"/>
            </p:cNvSpPr>
            <p:nvPr/>
          </p:nvSpPr>
          <p:spPr bwMode="auto">
            <a:xfrm flipH="1">
              <a:off x="4827276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D7D7D7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65" name="Line 161"/>
            <p:cNvSpPr>
              <a:spLocks noChangeShapeType="1"/>
            </p:cNvSpPr>
            <p:nvPr/>
          </p:nvSpPr>
          <p:spPr bwMode="auto">
            <a:xfrm flipH="1">
              <a:off x="4838376" y="4757830"/>
              <a:ext cx="317151" cy="322249"/>
            </a:xfrm>
            <a:prstGeom prst="line">
              <a:avLst/>
            </a:prstGeom>
            <a:grpFill/>
            <a:ln w="25400">
              <a:solidFill>
                <a:srgbClr val="D9D9D9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66" name="Line 162"/>
            <p:cNvSpPr>
              <a:spLocks noChangeShapeType="1"/>
            </p:cNvSpPr>
            <p:nvPr/>
          </p:nvSpPr>
          <p:spPr bwMode="auto">
            <a:xfrm flipH="1">
              <a:off x="4863748" y="4784244"/>
              <a:ext cx="291779" cy="295835"/>
            </a:xfrm>
            <a:prstGeom prst="line">
              <a:avLst/>
            </a:prstGeom>
            <a:grpFill/>
            <a:ln w="25400">
              <a:solidFill>
                <a:srgbClr val="DBDBDB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67" name="Line 163"/>
            <p:cNvSpPr>
              <a:spLocks noChangeShapeType="1"/>
            </p:cNvSpPr>
            <p:nvPr/>
          </p:nvSpPr>
          <p:spPr bwMode="auto">
            <a:xfrm flipH="1">
              <a:off x="4885949" y="4807136"/>
              <a:ext cx="269578" cy="272943"/>
            </a:xfrm>
            <a:prstGeom prst="line">
              <a:avLst/>
            </a:prstGeom>
            <a:grpFill/>
            <a:ln w="2540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68" name="Line 164"/>
            <p:cNvSpPr>
              <a:spLocks noChangeShapeType="1"/>
            </p:cNvSpPr>
            <p:nvPr/>
          </p:nvSpPr>
          <p:spPr bwMode="auto">
            <a:xfrm flipH="1">
              <a:off x="4885949" y="4807136"/>
              <a:ext cx="269578" cy="272943"/>
            </a:xfrm>
            <a:prstGeom prst="line">
              <a:avLst/>
            </a:prstGeom>
            <a:grpFill/>
            <a:ln w="25400">
              <a:solidFill>
                <a:srgbClr val="DFDFD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69" name="Line 165"/>
            <p:cNvSpPr>
              <a:spLocks noChangeShapeType="1"/>
            </p:cNvSpPr>
            <p:nvPr/>
          </p:nvSpPr>
          <p:spPr bwMode="auto">
            <a:xfrm flipH="1">
              <a:off x="4912907" y="4833550"/>
              <a:ext cx="242621" cy="246529"/>
            </a:xfrm>
            <a:prstGeom prst="line">
              <a:avLst/>
            </a:prstGeom>
            <a:grpFill/>
            <a:ln w="25400">
              <a:solidFill>
                <a:srgbClr val="E1E1E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70" name="Line 166"/>
            <p:cNvSpPr>
              <a:spLocks noChangeShapeType="1"/>
            </p:cNvSpPr>
            <p:nvPr/>
          </p:nvSpPr>
          <p:spPr bwMode="auto">
            <a:xfrm flipH="1">
              <a:off x="4936693" y="4858203"/>
              <a:ext cx="218834" cy="221876"/>
            </a:xfrm>
            <a:prstGeom prst="line">
              <a:avLst/>
            </a:prstGeom>
            <a:grpFill/>
            <a:ln w="25400">
              <a:solidFill>
                <a:srgbClr val="E3E3E3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71" name="Line 167"/>
            <p:cNvSpPr>
              <a:spLocks noChangeShapeType="1"/>
            </p:cNvSpPr>
            <p:nvPr/>
          </p:nvSpPr>
          <p:spPr bwMode="auto">
            <a:xfrm flipH="1">
              <a:off x="4949379" y="4870529"/>
              <a:ext cx="206148" cy="209550"/>
            </a:xfrm>
            <a:prstGeom prst="line">
              <a:avLst/>
            </a:prstGeom>
            <a:grpFill/>
            <a:ln w="25400">
              <a:solidFill>
                <a:srgbClr val="E5E5E5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72" name="Line 168"/>
            <p:cNvSpPr>
              <a:spLocks noChangeShapeType="1"/>
            </p:cNvSpPr>
            <p:nvPr/>
          </p:nvSpPr>
          <p:spPr bwMode="auto">
            <a:xfrm flipH="1">
              <a:off x="4962065" y="4882856"/>
              <a:ext cx="193462" cy="197224"/>
            </a:xfrm>
            <a:prstGeom prst="line">
              <a:avLst/>
            </a:prstGeom>
            <a:grpFill/>
            <a:ln w="25400">
              <a:solidFill>
                <a:srgbClr val="E7E7E7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73" name="Line 169"/>
            <p:cNvSpPr>
              <a:spLocks noChangeShapeType="1"/>
            </p:cNvSpPr>
            <p:nvPr/>
          </p:nvSpPr>
          <p:spPr bwMode="auto">
            <a:xfrm flipH="1">
              <a:off x="4985851" y="4907509"/>
              <a:ext cx="169676" cy="172571"/>
            </a:xfrm>
            <a:prstGeom prst="line">
              <a:avLst/>
            </a:prstGeom>
            <a:grpFill/>
            <a:ln w="25400">
              <a:solidFill>
                <a:srgbClr val="E9E9E9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74" name="Line 170"/>
            <p:cNvSpPr>
              <a:spLocks noChangeShapeType="1"/>
            </p:cNvSpPr>
            <p:nvPr/>
          </p:nvSpPr>
          <p:spPr bwMode="auto">
            <a:xfrm flipH="1">
              <a:off x="5009638" y="4932162"/>
              <a:ext cx="145889" cy="147918"/>
            </a:xfrm>
            <a:prstGeom prst="line">
              <a:avLst/>
            </a:prstGeom>
            <a:grpFill/>
            <a:ln w="25400">
              <a:solidFill>
                <a:srgbClr val="EBEBEB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75" name="Line 171"/>
            <p:cNvSpPr>
              <a:spLocks noChangeShapeType="1"/>
            </p:cNvSpPr>
            <p:nvPr/>
          </p:nvSpPr>
          <p:spPr bwMode="auto">
            <a:xfrm flipH="1">
              <a:off x="5009638" y="4932162"/>
              <a:ext cx="145889" cy="147918"/>
            </a:xfrm>
            <a:prstGeom prst="line">
              <a:avLst/>
            </a:prstGeom>
            <a:grpFill/>
            <a:ln w="25400">
              <a:solidFill>
                <a:srgbClr val="EDEDED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76" name="Line 172"/>
            <p:cNvSpPr>
              <a:spLocks noChangeShapeType="1"/>
            </p:cNvSpPr>
            <p:nvPr/>
          </p:nvSpPr>
          <p:spPr bwMode="auto">
            <a:xfrm flipH="1">
              <a:off x="5035010" y="4956814"/>
              <a:ext cx="120517" cy="123265"/>
            </a:xfrm>
            <a:prstGeom prst="line">
              <a:avLst/>
            </a:prstGeom>
            <a:grpFill/>
            <a:ln w="25400">
              <a:solidFill>
                <a:srgbClr val="EFEFE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77" name="Line 173"/>
            <p:cNvSpPr>
              <a:spLocks noChangeShapeType="1"/>
            </p:cNvSpPr>
            <p:nvPr/>
          </p:nvSpPr>
          <p:spPr bwMode="auto">
            <a:xfrm flipH="1">
              <a:off x="5058796" y="4981467"/>
              <a:ext cx="96731" cy="98612"/>
            </a:xfrm>
            <a:prstGeom prst="line">
              <a:avLst/>
            </a:prstGeom>
            <a:grpFill/>
            <a:ln w="25400">
              <a:solidFill>
                <a:srgbClr val="F1F1F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78" name="Line 174"/>
            <p:cNvSpPr>
              <a:spLocks noChangeShapeType="1"/>
            </p:cNvSpPr>
            <p:nvPr/>
          </p:nvSpPr>
          <p:spPr bwMode="auto">
            <a:xfrm flipH="1">
              <a:off x="5071482" y="4993794"/>
              <a:ext cx="84045" cy="86285"/>
            </a:xfrm>
            <a:prstGeom prst="line">
              <a:avLst/>
            </a:prstGeom>
            <a:grpFill/>
            <a:ln w="25400">
              <a:solidFill>
                <a:srgbClr val="F3F3F3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79" name="Line 175"/>
            <p:cNvSpPr>
              <a:spLocks noChangeShapeType="1"/>
            </p:cNvSpPr>
            <p:nvPr/>
          </p:nvSpPr>
          <p:spPr bwMode="auto">
            <a:xfrm flipH="1">
              <a:off x="5082582" y="5006120"/>
              <a:ext cx="72945" cy="73959"/>
            </a:xfrm>
            <a:prstGeom prst="line">
              <a:avLst/>
            </a:prstGeom>
            <a:grpFill/>
            <a:ln w="25400">
              <a:solidFill>
                <a:srgbClr val="F5F5F5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80" name="Line 176"/>
            <p:cNvSpPr>
              <a:spLocks noChangeShapeType="1"/>
            </p:cNvSpPr>
            <p:nvPr/>
          </p:nvSpPr>
          <p:spPr bwMode="auto">
            <a:xfrm flipH="1">
              <a:off x="5109540" y="5032534"/>
              <a:ext cx="45987" cy="47545"/>
            </a:xfrm>
            <a:prstGeom prst="line">
              <a:avLst/>
            </a:prstGeom>
            <a:grpFill/>
            <a:ln w="25400">
              <a:solidFill>
                <a:srgbClr val="F7F7F7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81" name="Line 177"/>
            <p:cNvSpPr>
              <a:spLocks noChangeShapeType="1"/>
            </p:cNvSpPr>
            <p:nvPr/>
          </p:nvSpPr>
          <p:spPr bwMode="auto">
            <a:xfrm flipH="1">
              <a:off x="5131741" y="5055426"/>
              <a:ext cx="23786" cy="24653"/>
            </a:xfrm>
            <a:prstGeom prst="line">
              <a:avLst/>
            </a:prstGeom>
            <a:grpFill/>
            <a:ln w="25400">
              <a:solidFill>
                <a:srgbClr val="F9F9F9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82" name="Line 178"/>
            <p:cNvSpPr>
              <a:spLocks noChangeShapeType="1"/>
            </p:cNvSpPr>
            <p:nvPr/>
          </p:nvSpPr>
          <p:spPr bwMode="auto">
            <a:xfrm flipH="1">
              <a:off x="5131741" y="5055426"/>
              <a:ext cx="23786" cy="24653"/>
            </a:xfrm>
            <a:prstGeom prst="line">
              <a:avLst/>
            </a:prstGeom>
            <a:grpFill/>
            <a:ln w="25400">
              <a:solidFill>
                <a:srgbClr val="FBFBFB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83" name="Rectangle 179"/>
            <p:cNvSpPr>
              <a:spLocks noChangeArrowheads="1"/>
            </p:cNvSpPr>
            <p:nvPr/>
          </p:nvSpPr>
          <p:spPr bwMode="auto">
            <a:xfrm>
              <a:off x="3392167" y="4764874"/>
              <a:ext cx="1757017" cy="308162"/>
            </a:xfrm>
            <a:prstGeom prst="rect">
              <a:avLst/>
            </a:prstGeom>
            <a:grpFill/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84" name="Line 180"/>
            <p:cNvSpPr>
              <a:spLocks noChangeShapeType="1"/>
            </p:cNvSpPr>
            <p:nvPr/>
          </p:nvSpPr>
          <p:spPr bwMode="auto">
            <a:xfrm>
              <a:off x="3596730" y="5067753"/>
              <a:ext cx="23786" cy="22892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85" name="Line 181"/>
            <p:cNvSpPr>
              <a:spLocks noChangeShapeType="1"/>
            </p:cNvSpPr>
            <p:nvPr/>
          </p:nvSpPr>
          <p:spPr bwMode="auto">
            <a:xfrm>
              <a:off x="3622102" y="5092406"/>
              <a:ext cx="23786" cy="22892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86" name="Line 182"/>
            <p:cNvSpPr>
              <a:spLocks noChangeShapeType="1"/>
            </p:cNvSpPr>
            <p:nvPr/>
          </p:nvSpPr>
          <p:spPr bwMode="auto">
            <a:xfrm>
              <a:off x="3647474" y="5117059"/>
              <a:ext cx="34887" cy="22892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87" name="Line 183"/>
            <p:cNvSpPr>
              <a:spLocks noChangeShapeType="1"/>
            </p:cNvSpPr>
            <p:nvPr/>
          </p:nvSpPr>
          <p:spPr bwMode="auto">
            <a:xfrm>
              <a:off x="3683946" y="5141712"/>
              <a:ext cx="36472" cy="22892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88" name="Line 184"/>
            <p:cNvSpPr>
              <a:spLocks noChangeShapeType="1"/>
            </p:cNvSpPr>
            <p:nvPr/>
          </p:nvSpPr>
          <p:spPr bwMode="auto">
            <a:xfrm>
              <a:off x="3720419" y="5166364"/>
              <a:ext cx="36472" cy="22892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89" name="Line 185"/>
            <p:cNvSpPr>
              <a:spLocks noChangeShapeType="1"/>
            </p:cNvSpPr>
            <p:nvPr/>
          </p:nvSpPr>
          <p:spPr bwMode="auto">
            <a:xfrm>
              <a:off x="3761648" y="5191017"/>
              <a:ext cx="33301" cy="10566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90" name="Line 186"/>
            <p:cNvSpPr>
              <a:spLocks noChangeShapeType="1"/>
            </p:cNvSpPr>
            <p:nvPr/>
          </p:nvSpPr>
          <p:spPr bwMode="auto">
            <a:xfrm>
              <a:off x="3794949" y="5203344"/>
              <a:ext cx="23786" cy="10566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91" name="Line 187"/>
            <p:cNvSpPr>
              <a:spLocks noChangeShapeType="1"/>
            </p:cNvSpPr>
            <p:nvPr/>
          </p:nvSpPr>
          <p:spPr bwMode="auto">
            <a:xfrm>
              <a:off x="3825079" y="5215670"/>
              <a:ext cx="44401" cy="10566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92" name="Line 188"/>
            <p:cNvSpPr>
              <a:spLocks noChangeShapeType="1"/>
            </p:cNvSpPr>
            <p:nvPr/>
          </p:nvSpPr>
          <p:spPr bwMode="auto">
            <a:xfrm>
              <a:off x="3869480" y="5227997"/>
              <a:ext cx="11100" cy="1761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93" name="Line 189"/>
            <p:cNvSpPr>
              <a:spLocks noChangeShapeType="1"/>
            </p:cNvSpPr>
            <p:nvPr/>
          </p:nvSpPr>
          <p:spPr bwMode="auto">
            <a:xfrm>
              <a:off x="3880580" y="5227997"/>
              <a:ext cx="74530" cy="12326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94" name="Line 190"/>
            <p:cNvSpPr>
              <a:spLocks noChangeShapeType="1"/>
            </p:cNvSpPr>
            <p:nvPr/>
          </p:nvSpPr>
          <p:spPr bwMode="auto">
            <a:xfrm>
              <a:off x="3955111" y="5240323"/>
              <a:ext cx="149061" cy="12326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95" name="Line 191"/>
            <p:cNvSpPr>
              <a:spLocks noChangeShapeType="1"/>
            </p:cNvSpPr>
            <p:nvPr/>
          </p:nvSpPr>
          <p:spPr bwMode="auto">
            <a:xfrm>
              <a:off x="4104172" y="5252650"/>
              <a:ext cx="74530" cy="1761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96" name="Line 192"/>
            <p:cNvSpPr>
              <a:spLocks noChangeShapeType="1"/>
            </p:cNvSpPr>
            <p:nvPr/>
          </p:nvSpPr>
          <p:spPr bwMode="auto">
            <a:xfrm>
              <a:off x="4178702" y="5252650"/>
              <a:ext cx="11100" cy="1761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97" name="Line 193"/>
            <p:cNvSpPr>
              <a:spLocks noChangeShapeType="1"/>
            </p:cNvSpPr>
            <p:nvPr/>
          </p:nvSpPr>
          <p:spPr bwMode="auto">
            <a:xfrm>
              <a:off x="4189802" y="5252650"/>
              <a:ext cx="38058" cy="1761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98" name="Line 194"/>
            <p:cNvSpPr>
              <a:spLocks noChangeShapeType="1"/>
            </p:cNvSpPr>
            <p:nvPr/>
          </p:nvSpPr>
          <p:spPr bwMode="auto">
            <a:xfrm>
              <a:off x="4227860" y="5252650"/>
              <a:ext cx="25372" cy="12326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99" name="Line 195"/>
            <p:cNvSpPr>
              <a:spLocks noChangeShapeType="1"/>
            </p:cNvSpPr>
            <p:nvPr/>
          </p:nvSpPr>
          <p:spPr bwMode="auto">
            <a:xfrm>
              <a:off x="4253233" y="5264976"/>
              <a:ext cx="1586" cy="1761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00" name="Line 196"/>
            <p:cNvSpPr>
              <a:spLocks noChangeShapeType="1"/>
            </p:cNvSpPr>
            <p:nvPr/>
          </p:nvSpPr>
          <p:spPr bwMode="auto">
            <a:xfrm>
              <a:off x="4253233" y="5264976"/>
              <a:ext cx="11100" cy="1761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01" name="Line 197"/>
            <p:cNvSpPr>
              <a:spLocks noChangeShapeType="1"/>
            </p:cNvSpPr>
            <p:nvPr/>
          </p:nvSpPr>
          <p:spPr bwMode="auto">
            <a:xfrm>
              <a:off x="4264333" y="5264976"/>
              <a:ext cx="1586" cy="12326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02" name="Line 198"/>
            <p:cNvSpPr>
              <a:spLocks noChangeShapeType="1"/>
            </p:cNvSpPr>
            <p:nvPr/>
          </p:nvSpPr>
          <p:spPr bwMode="auto">
            <a:xfrm flipH="1">
              <a:off x="4240546" y="5277303"/>
              <a:ext cx="23786" cy="10566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03" name="Line 199"/>
            <p:cNvSpPr>
              <a:spLocks noChangeShapeType="1"/>
            </p:cNvSpPr>
            <p:nvPr/>
          </p:nvSpPr>
          <p:spPr bwMode="auto">
            <a:xfrm flipH="1">
              <a:off x="4215174" y="5289629"/>
              <a:ext cx="22201" cy="10566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04" name="Line 200"/>
            <p:cNvSpPr>
              <a:spLocks noChangeShapeType="1"/>
            </p:cNvSpPr>
            <p:nvPr/>
          </p:nvSpPr>
          <p:spPr bwMode="auto">
            <a:xfrm flipH="1">
              <a:off x="4202488" y="5301956"/>
              <a:ext cx="12686" cy="1761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05" name="Line 201"/>
            <p:cNvSpPr>
              <a:spLocks noChangeShapeType="1"/>
            </p:cNvSpPr>
            <p:nvPr/>
          </p:nvSpPr>
          <p:spPr bwMode="auto">
            <a:xfrm flipH="1">
              <a:off x="4166016" y="5301956"/>
              <a:ext cx="36472" cy="10566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06" name="Line 202"/>
            <p:cNvSpPr>
              <a:spLocks noChangeShapeType="1"/>
            </p:cNvSpPr>
            <p:nvPr/>
          </p:nvSpPr>
          <p:spPr bwMode="auto">
            <a:xfrm flipH="1">
              <a:off x="4104172" y="5314282"/>
              <a:ext cx="61844" cy="12326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07" name="Line 203"/>
            <p:cNvSpPr>
              <a:spLocks noChangeShapeType="1"/>
            </p:cNvSpPr>
            <p:nvPr/>
          </p:nvSpPr>
          <p:spPr bwMode="auto">
            <a:xfrm flipH="1">
              <a:off x="4042327" y="5326609"/>
              <a:ext cx="61844" cy="12326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08" name="Line 204"/>
            <p:cNvSpPr>
              <a:spLocks noChangeShapeType="1"/>
            </p:cNvSpPr>
            <p:nvPr/>
          </p:nvSpPr>
          <p:spPr bwMode="auto">
            <a:xfrm flipH="1">
              <a:off x="3980483" y="5340696"/>
              <a:ext cx="61844" cy="1761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09" name="Line 205"/>
            <p:cNvSpPr>
              <a:spLocks noChangeShapeType="1"/>
            </p:cNvSpPr>
            <p:nvPr/>
          </p:nvSpPr>
          <p:spPr bwMode="auto">
            <a:xfrm flipH="1">
              <a:off x="3942425" y="5340696"/>
              <a:ext cx="38058" cy="1761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10" name="Line 206"/>
            <p:cNvSpPr>
              <a:spLocks noChangeShapeType="1"/>
            </p:cNvSpPr>
            <p:nvPr/>
          </p:nvSpPr>
          <p:spPr bwMode="auto">
            <a:xfrm flipH="1">
              <a:off x="3918638" y="5340696"/>
              <a:ext cx="23786" cy="1761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11" name="Line 207"/>
            <p:cNvSpPr>
              <a:spLocks noChangeShapeType="1"/>
            </p:cNvSpPr>
            <p:nvPr/>
          </p:nvSpPr>
          <p:spPr bwMode="auto">
            <a:xfrm flipH="1">
              <a:off x="3844108" y="5340696"/>
              <a:ext cx="65016" cy="10566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12" name="Line 208"/>
            <p:cNvSpPr>
              <a:spLocks noChangeShapeType="1"/>
            </p:cNvSpPr>
            <p:nvPr/>
          </p:nvSpPr>
          <p:spPr bwMode="auto">
            <a:xfrm flipH="1">
              <a:off x="3806050" y="5353022"/>
              <a:ext cx="38058" cy="1761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13" name="Line 209"/>
            <p:cNvSpPr>
              <a:spLocks noChangeShapeType="1"/>
            </p:cNvSpPr>
            <p:nvPr/>
          </p:nvSpPr>
          <p:spPr bwMode="auto">
            <a:xfrm flipH="1">
              <a:off x="3744205" y="5353022"/>
              <a:ext cx="61844" cy="10566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14" name="Line 210"/>
            <p:cNvSpPr>
              <a:spLocks noChangeShapeType="1"/>
            </p:cNvSpPr>
            <p:nvPr/>
          </p:nvSpPr>
          <p:spPr bwMode="auto">
            <a:xfrm flipH="1">
              <a:off x="3733105" y="5365349"/>
              <a:ext cx="11100" cy="1761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15" name="Line 211"/>
            <p:cNvSpPr>
              <a:spLocks noChangeShapeType="1"/>
            </p:cNvSpPr>
            <p:nvPr/>
          </p:nvSpPr>
          <p:spPr bwMode="auto">
            <a:xfrm flipH="1">
              <a:off x="3720419" y="5365349"/>
              <a:ext cx="12686" cy="1761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16" name="Line 212"/>
            <p:cNvSpPr>
              <a:spLocks noChangeShapeType="1"/>
            </p:cNvSpPr>
            <p:nvPr/>
          </p:nvSpPr>
          <p:spPr bwMode="auto">
            <a:xfrm flipH="1">
              <a:off x="3695047" y="5365349"/>
              <a:ext cx="22201" cy="10566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17" name="Line 213"/>
            <p:cNvSpPr>
              <a:spLocks noChangeShapeType="1"/>
            </p:cNvSpPr>
            <p:nvPr/>
          </p:nvSpPr>
          <p:spPr bwMode="auto">
            <a:xfrm>
              <a:off x="3695047" y="5377675"/>
              <a:ext cx="1586" cy="1761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18" name="Line 214"/>
            <p:cNvSpPr>
              <a:spLocks noChangeShapeType="1"/>
            </p:cNvSpPr>
            <p:nvPr/>
          </p:nvSpPr>
          <p:spPr bwMode="auto">
            <a:xfrm>
              <a:off x="3695047" y="5377675"/>
              <a:ext cx="1586" cy="12326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19" name="Line 215"/>
            <p:cNvSpPr>
              <a:spLocks noChangeShapeType="1"/>
            </p:cNvSpPr>
            <p:nvPr/>
          </p:nvSpPr>
          <p:spPr bwMode="auto">
            <a:xfrm>
              <a:off x="3695047" y="5390002"/>
              <a:ext cx="12686" cy="12326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20" name="Line 216"/>
            <p:cNvSpPr>
              <a:spLocks noChangeShapeType="1"/>
            </p:cNvSpPr>
            <p:nvPr/>
          </p:nvSpPr>
          <p:spPr bwMode="auto">
            <a:xfrm>
              <a:off x="3707733" y="5402328"/>
              <a:ext cx="25372" cy="12326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21" name="Line 217"/>
            <p:cNvSpPr>
              <a:spLocks noChangeShapeType="1"/>
            </p:cNvSpPr>
            <p:nvPr/>
          </p:nvSpPr>
          <p:spPr bwMode="auto">
            <a:xfrm>
              <a:off x="3733105" y="5414655"/>
              <a:ext cx="61844" cy="24653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22" name="Line 218"/>
            <p:cNvSpPr>
              <a:spLocks noChangeShapeType="1"/>
            </p:cNvSpPr>
            <p:nvPr/>
          </p:nvSpPr>
          <p:spPr bwMode="auto">
            <a:xfrm>
              <a:off x="3794949" y="5439308"/>
              <a:ext cx="23786" cy="1761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23" name="Line 219"/>
            <p:cNvSpPr>
              <a:spLocks noChangeShapeType="1"/>
            </p:cNvSpPr>
            <p:nvPr/>
          </p:nvSpPr>
          <p:spPr bwMode="auto">
            <a:xfrm>
              <a:off x="3818736" y="5439308"/>
              <a:ext cx="12686" cy="1761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24" name="Line 220"/>
            <p:cNvSpPr>
              <a:spLocks noChangeShapeType="1"/>
            </p:cNvSpPr>
            <p:nvPr/>
          </p:nvSpPr>
          <p:spPr bwMode="auto">
            <a:xfrm>
              <a:off x="3837765" y="5439308"/>
              <a:ext cx="42815" cy="10566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25" name="Line 221"/>
            <p:cNvSpPr>
              <a:spLocks noChangeShapeType="1"/>
            </p:cNvSpPr>
            <p:nvPr/>
          </p:nvSpPr>
          <p:spPr bwMode="auto">
            <a:xfrm>
              <a:off x="3880580" y="5451634"/>
              <a:ext cx="61844" cy="12326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26" name="Line 222"/>
            <p:cNvSpPr>
              <a:spLocks noChangeShapeType="1"/>
            </p:cNvSpPr>
            <p:nvPr/>
          </p:nvSpPr>
          <p:spPr bwMode="auto">
            <a:xfrm>
              <a:off x="3947182" y="5463961"/>
              <a:ext cx="69773" cy="22892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27" name="Line 223"/>
            <p:cNvSpPr>
              <a:spLocks noChangeShapeType="1"/>
            </p:cNvSpPr>
            <p:nvPr/>
          </p:nvSpPr>
          <p:spPr bwMode="auto">
            <a:xfrm>
              <a:off x="4021712" y="5488614"/>
              <a:ext cx="33301" cy="10566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28" name="Line 224"/>
            <p:cNvSpPr>
              <a:spLocks noChangeShapeType="1"/>
            </p:cNvSpPr>
            <p:nvPr/>
          </p:nvSpPr>
          <p:spPr bwMode="auto">
            <a:xfrm>
              <a:off x="4055013" y="5500940"/>
              <a:ext cx="23786" cy="10566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29" name="Line 225"/>
            <p:cNvSpPr>
              <a:spLocks noChangeShapeType="1"/>
            </p:cNvSpPr>
            <p:nvPr/>
          </p:nvSpPr>
          <p:spPr bwMode="auto">
            <a:xfrm>
              <a:off x="4083557" y="5513267"/>
              <a:ext cx="33301" cy="10566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30" name="Line 226"/>
            <p:cNvSpPr>
              <a:spLocks noChangeShapeType="1"/>
            </p:cNvSpPr>
            <p:nvPr/>
          </p:nvSpPr>
          <p:spPr bwMode="auto">
            <a:xfrm>
              <a:off x="4116858" y="5525593"/>
              <a:ext cx="11100" cy="1761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31" name="Line 227"/>
            <p:cNvSpPr>
              <a:spLocks noChangeShapeType="1"/>
            </p:cNvSpPr>
            <p:nvPr/>
          </p:nvSpPr>
          <p:spPr bwMode="auto">
            <a:xfrm>
              <a:off x="4132715" y="5525593"/>
              <a:ext cx="33301" cy="10566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32" name="Line 228"/>
            <p:cNvSpPr>
              <a:spLocks noChangeShapeType="1"/>
            </p:cNvSpPr>
            <p:nvPr/>
          </p:nvSpPr>
          <p:spPr bwMode="auto">
            <a:xfrm>
              <a:off x="4166016" y="5537919"/>
              <a:ext cx="23786" cy="1761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33" name="Line 229"/>
            <p:cNvSpPr>
              <a:spLocks noChangeShapeType="1"/>
            </p:cNvSpPr>
            <p:nvPr/>
          </p:nvSpPr>
          <p:spPr bwMode="auto">
            <a:xfrm>
              <a:off x="4189802" y="5537919"/>
              <a:ext cx="1586" cy="1761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34" name="Line 230"/>
            <p:cNvSpPr>
              <a:spLocks noChangeShapeType="1"/>
            </p:cNvSpPr>
            <p:nvPr/>
          </p:nvSpPr>
          <p:spPr bwMode="auto">
            <a:xfrm flipV="1">
              <a:off x="4192974" y="5527354"/>
              <a:ext cx="22201" cy="10566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35" name="Line 231"/>
            <p:cNvSpPr>
              <a:spLocks noChangeShapeType="1"/>
            </p:cNvSpPr>
            <p:nvPr/>
          </p:nvSpPr>
          <p:spPr bwMode="auto">
            <a:xfrm>
              <a:off x="4215174" y="5525593"/>
              <a:ext cx="1586" cy="1761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36" name="Line 232"/>
            <p:cNvSpPr>
              <a:spLocks noChangeShapeType="1"/>
            </p:cNvSpPr>
            <p:nvPr/>
          </p:nvSpPr>
          <p:spPr bwMode="auto">
            <a:xfrm flipV="1">
              <a:off x="4215174" y="5513267"/>
              <a:ext cx="1586" cy="12326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37" name="Line 233"/>
            <p:cNvSpPr>
              <a:spLocks noChangeShapeType="1"/>
            </p:cNvSpPr>
            <p:nvPr/>
          </p:nvSpPr>
          <p:spPr bwMode="auto">
            <a:xfrm>
              <a:off x="4215174" y="5513267"/>
              <a:ext cx="1586" cy="1761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38" name="Line 234"/>
            <p:cNvSpPr>
              <a:spLocks noChangeShapeType="1"/>
            </p:cNvSpPr>
            <p:nvPr/>
          </p:nvSpPr>
          <p:spPr bwMode="auto">
            <a:xfrm flipV="1">
              <a:off x="4215174" y="5488614"/>
              <a:ext cx="1586" cy="24653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39" name="Line 235"/>
            <p:cNvSpPr>
              <a:spLocks noChangeShapeType="1"/>
            </p:cNvSpPr>
            <p:nvPr/>
          </p:nvSpPr>
          <p:spPr bwMode="auto">
            <a:xfrm>
              <a:off x="4215174" y="5488614"/>
              <a:ext cx="1586" cy="1761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40" name="Line 236"/>
            <p:cNvSpPr>
              <a:spLocks noChangeShapeType="1"/>
            </p:cNvSpPr>
            <p:nvPr/>
          </p:nvSpPr>
          <p:spPr bwMode="auto">
            <a:xfrm flipH="1" flipV="1">
              <a:off x="4202488" y="5463961"/>
              <a:ext cx="12686" cy="24653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41" name="Line 237"/>
            <p:cNvSpPr>
              <a:spLocks noChangeShapeType="1"/>
            </p:cNvSpPr>
            <p:nvPr/>
          </p:nvSpPr>
          <p:spPr bwMode="auto">
            <a:xfrm>
              <a:off x="4202488" y="5463961"/>
              <a:ext cx="1586" cy="1761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42" name="Line 238"/>
            <p:cNvSpPr>
              <a:spLocks noChangeShapeType="1"/>
            </p:cNvSpPr>
            <p:nvPr/>
          </p:nvSpPr>
          <p:spPr bwMode="auto">
            <a:xfrm flipH="1" flipV="1">
              <a:off x="4189802" y="5451634"/>
              <a:ext cx="12686" cy="12326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43" name="Line 239"/>
            <p:cNvSpPr>
              <a:spLocks noChangeShapeType="1"/>
            </p:cNvSpPr>
            <p:nvPr/>
          </p:nvSpPr>
          <p:spPr bwMode="auto">
            <a:xfrm flipH="1" flipV="1">
              <a:off x="4153330" y="5441069"/>
              <a:ext cx="36472" cy="10566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44" name="Line 240"/>
            <p:cNvSpPr>
              <a:spLocks noChangeShapeType="1"/>
            </p:cNvSpPr>
            <p:nvPr/>
          </p:nvSpPr>
          <p:spPr bwMode="auto">
            <a:xfrm flipH="1" flipV="1">
              <a:off x="4140644" y="5426981"/>
              <a:ext cx="12686" cy="12326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45" name="Line 241"/>
            <p:cNvSpPr>
              <a:spLocks noChangeShapeType="1"/>
            </p:cNvSpPr>
            <p:nvPr/>
          </p:nvSpPr>
          <p:spPr bwMode="auto">
            <a:xfrm flipH="1">
              <a:off x="4127958" y="5426981"/>
              <a:ext cx="12686" cy="1761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46" name="Line 242"/>
            <p:cNvSpPr>
              <a:spLocks noChangeShapeType="1"/>
            </p:cNvSpPr>
            <p:nvPr/>
          </p:nvSpPr>
          <p:spPr bwMode="auto">
            <a:xfrm>
              <a:off x="4127958" y="5426981"/>
              <a:ext cx="1586" cy="1761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47" name="Line 243"/>
            <p:cNvSpPr>
              <a:spLocks noChangeShapeType="1"/>
            </p:cNvSpPr>
            <p:nvPr/>
          </p:nvSpPr>
          <p:spPr bwMode="auto">
            <a:xfrm flipH="1" flipV="1">
              <a:off x="4116858" y="5416416"/>
              <a:ext cx="11100" cy="10566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48" name="Line 244"/>
            <p:cNvSpPr>
              <a:spLocks noChangeShapeType="1"/>
            </p:cNvSpPr>
            <p:nvPr/>
          </p:nvSpPr>
          <p:spPr bwMode="auto">
            <a:xfrm flipH="1">
              <a:off x="4104172" y="5414655"/>
              <a:ext cx="12686" cy="1761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49" name="Line 245"/>
            <p:cNvSpPr>
              <a:spLocks noChangeShapeType="1"/>
            </p:cNvSpPr>
            <p:nvPr/>
          </p:nvSpPr>
          <p:spPr bwMode="auto">
            <a:xfrm flipV="1">
              <a:off x="4104172" y="5390002"/>
              <a:ext cx="12686" cy="24653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50" name="Line 246"/>
            <p:cNvSpPr>
              <a:spLocks noChangeShapeType="1"/>
            </p:cNvSpPr>
            <p:nvPr/>
          </p:nvSpPr>
          <p:spPr bwMode="auto">
            <a:xfrm flipV="1">
              <a:off x="4116858" y="5379436"/>
              <a:ext cx="11100" cy="10566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51" name="Line 247"/>
            <p:cNvSpPr>
              <a:spLocks noChangeShapeType="1"/>
            </p:cNvSpPr>
            <p:nvPr/>
          </p:nvSpPr>
          <p:spPr bwMode="auto">
            <a:xfrm flipV="1">
              <a:off x="4132715" y="5367110"/>
              <a:ext cx="33301" cy="10566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52" name="Line 248"/>
            <p:cNvSpPr>
              <a:spLocks noChangeShapeType="1"/>
            </p:cNvSpPr>
            <p:nvPr/>
          </p:nvSpPr>
          <p:spPr bwMode="auto">
            <a:xfrm flipV="1">
              <a:off x="4166016" y="5354783"/>
              <a:ext cx="36472" cy="10566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53" name="Line 249"/>
            <p:cNvSpPr>
              <a:spLocks noChangeShapeType="1"/>
            </p:cNvSpPr>
            <p:nvPr/>
          </p:nvSpPr>
          <p:spPr bwMode="auto">
            <a:xfrm>
              <a:off x="4202488" y="5353022"/>
              <a:ext cx="25372" cy="1761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54" name="Line 250"/>
            <p:cNvSpPr>
              <a:spLocks noChangeShapeType="1"/>
            </p:cNvSpPr>
            <p:nvPr/>
          </p:nvSpPr>
          <p:spPr bwMode="auto">
            <a:xfrm flipV="1">
              <a:off x="4227860" y="5340696"/>
              <a:ext cx="36472" cy="12326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55" name="Line 251"/>
            <p:cNvSpPr>
              <a:spLocks noChangeShapeType="1"/>
            </p:cNvSpPr>
            <p:nvPr/>
          </p:nvSpPr>
          <p:spPr bwMode="auto">
            <a:xfrm>
              <a:off x="4264333" y="5340696"/>
              <a:ext cx="25372" cy="1761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56" name="Line 252"/>
            <p:cNvSpPr>
              <a:spLocks noChangeShapeType="1"/>
            </p:cNvSpPr>
            <p:nvPr/>
          </p:nvSpPr>
          <p:spPr bwMode="auto">
            <a:xfrm flipV="1">
              <a:off x="4289705" y="5328369"/>
              <a:ext cx="49158" cy="12326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57" name="Line 253"/>
            <p:cNvSpPr>
              <a:spLocks noChangeShapeType="1"/>
            </p:cNvSpPr>
            <p:nvPr/>
          </p:nvSpPr>
          <p:spPr bwMode="auto">
            <a:xfrm flipV="1">
              <a:off x="4343621" y="5316043"/>
              <a:ext cx="33301" cy="10566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58" name="Line 254"/>
            <p:cNvSpPr>
              <a:spLocks noChangeShapeType="1"/>
            </p:cNvSpPr>
            <p:nvPr/>
          </p:nvSpPr>
          <p:spPr bwMode="auto">
            <a:xfrm flipV="1">
              <a:off x="4376921" y="5303717"/>
              <a:ext cx="36472" cy="10566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59" name="Line 255"/>
            <p:cNvSpPr>
              <a:spLocks noChangeShapeType="1"/>
            </p:cNvSpPr>
            <p:nvPr/>
          </p:nvSpPr>
          <p:spPr bwMode="auto">
            <a:xfrm flipV="1">
              <a:off x="4413394" y="5289629"/>
              <a:ext cx="25372" cy="12326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60" name="Line 256"/>
            <p:cNvSpPr>
              <a:spLocks noChangeShapeType="1"/>
            </p:cNvSpPr>
            <p:nvPr/>
          </p:nvSpPr>
          <p:spPr bwMode="auto">
            <a:xfrm flipV="1">
              <a:off x="4438766" y="5279064"/>
              <a:ext cx="11100" cy="10566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61" name="Line 257"/>
            <p:cNvSpPr>
              <a:spLocks noChangeShapeType="1"/>
            </p:cNvSpPr>
            <p:nvPr/>
          </p:nvSpPr>
          <p:spPr bwMode="auto">
            <a:xfrm flipV="1">
              <a:off x="4451452" y="5266737"/>
              <a:ext cx="11100" cy="10566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62" name="Line 258"/>
            <p:cNvSpPr>
              <a:spLocks noChangeShapeType="1"/>
            </p:cNvSpPr>
            <p:nvPr/>
          </p:nvSpPr>
          <p:spPr bwMode="auto">
            <a:xfrm>
              <a:off x="4462552" y="5264976"/>
              <a:ext cx="1586" cy="1761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63" name="Line 259"/>
            <p:cNvSpPr>
              <a:spLocks noChangeShapeType="1"/>
            </p:cNvSpPr>
            <p:nvPr/>
          </p:nvSpPr>
          <p:spPr bwMode="auto">
            <a:xfrm flipH="1" flipV="1">
              <a:off x="4449866" y="5252650"/>
              <a:ext cx="12686" cy="12326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64" name="Line 260"/>
            <p:cNvSpPr>
              <a:spLocks noChangeShapeType="1"/>
            </p:cNvSpPr>
            <p:nvPr/>
          </p:nvSpPr>
          <p:spPr bwMode="auto">
            <a:xfrm>
              <a:off x="4449866" y="5252650"/>
              <a:ext cx="1586" cy="1761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65" name="Line 261"/>
            <p:cNvSpPr>
              <a:spLocks noChangeShapeType="1"/>
            </p:cNvSpPr>
            <p:nvPr/>
          </p:nvSpPr>
          <p:spPr bwMode="auto">
            <a:xfrm flipH="1" flipV="1">
              <a:off x="4426080" y="5242084"/>
              <a:ext cx="23786" cy="10566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66" name="Line 262"/>
            <p:cNvSpPr>
              <a:spLocks noChangeShapeType="1"/>
            </p:cNvSpPr>
            <p:nvPr/>
          </p:nvSpPr>
          <p:spPr bwMode="auto">
            <a:xfrm flipH="1" flipV="1">
              <a:off x="4388022" y="5229758"/>
              <a:ext cx="33301" cy="10566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67" name="Line 263"/>
            <p:cNvSpPr>
              <a:spLocks noChangeShapeType="1"/>
            </p:cNvSpPr>
            <p:nvPr/>
          </p:nvSpPr>
          <p:spPr bwMode="auto">
            <a:xfrm flipH="1">
              <a:off x="4364235" y="5227997"/>
              <a:ext cx="23786" cy="1761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68" name="Line 264"/>
            <p:cNvSpPr>
              <a:spLocks noChangeShapeType="1"/>
            </p:cNvSpPr>
            <p:nvPr/>
          </p:nvSpPr>
          <p:spPr bwMode="auto">
            <a:xfrm flipH="1" flipV="1">
              <a:off x="4315077" y="5217431"/>
              <a:ext cx="42815" cy="10566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69" name="Line 265"/>
            <p:cNvSpPr>
              <a:spLocks noChangeShapeType="1"/>
            </p:cNvSpPr>
            <p:nvPr/>
          </p:nvSpPr>
          <p:spPr bwMode="auto">
            <a:xfrm flipH="1" flipV="1">
              <a:off x="4253233" y="5205105"/>
              <a:ext cx="53916" cy="10566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70" name="Line 266"/>
            <p:cNvSpPr>
              <a:spLocks noChangeShapeType="1"/>
            </p:cNvSpPr>
            <p:nvPr/>
          </p:nvSpPr>
          <p:spPr bwMode="auto">
            <a:xfrm flipH="1">
              <a:off x="4202488" y="5203344"/>
              <a:ext cx="50744" cy="1761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71" name="Line 267"/>
            <p:cNvSpPr>
              <a:spLocks noChangeShapeType="1"/>
            </p:cNvSpPr>
            <p:nvPr/>
          </p:nvSpPr>
          <p:spPr bwMode="auto">
            <a:xfrm flipH="1" flipV="1">
              <a:off x="4127958" y="5191017"/>
              <a:ext cx="74530" cy="12326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72" name="Line 268"/>
            <p:cNvSpPr>
              <a:spLocks noChangeShapeType="1"/>
            </p:cNvSpPr>
            <p:nvPr/>
          </p:nvSpPr>
          <p:spPr bwMode="auto">
            <a:xfrm flipH="1">
              <a:off x="4091485" y="5191017"/>
              <a:ext cx="36472" cy="1761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73" name="Line 269"/>
            <p:cNvSpPr>
              <a:spLocks noChangeShapeType="1"/>
            </p:cNvSpPr>
            <p:nvPr/>
          </p:nvSpPr>
          <p:spPr bwMode="auto">
            <a:xfrm flipH="1">
              <a:off x="4055013" y="5191017"/>
              <a:ext cx="36472" cy="1761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74" name="Line 270"/>
            <p:cNvSpPr>
              <a:spLocks noChangeShapeType="1"/>
            </p:cNvSpPr>
            <p:nvPr/>
          </p:nvSpPr>
          <p:spPr bwMode="auto">
            <a:xfrm flipH="1" flipV="1">
              <a:off x="3980483" y="5180452"/>
              <a:ext cx="65016" cy="10566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75" name="Line 271"/>
            <p:cNvSpPr>
              <a:spLocks noChangeShapeType="1"/>
            </p:cNvSpPr>
            <p:nvPr/>
          </p:nvSpPr>
          <p:spPr bwMode="auto">
            <a:xfrm flipH="1" flipV="1">
              <a:off x="3905952" y="5166364"/>
              <a:ext cx="74530" cy="12326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76" name="Line 272"/>
            <p:cNvSpPr>
              <a:spLocks noChangeShapeType="1"/>
            </p:cNvSpPr>
            <p:nvPr/>
          </p:nvSpPr>
          <p:spPr bwMode="auto">
            <a:xfrm flipH="1" flipV="1">
              <a:off x="3844108" y="5154038"/>
              <a:ext cx="61844" cy="12326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77" name="Line 273"/>
            <p:cNvSpPr>
              <a:spLocks noChangeShapeType="1"/>
            </p:cNvSpPr>
            <p:nvPr/>
          </p:nvSpPr>
          <p:spPr bwMode="auto">
            <a:xfrm flipH="1" flipV="1">
              <a:off x="3782263" y="5141712"/>
              <a:ext cx="61844" cy="12326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78" name="Line 274"/>
            <p:cNvSpPr>
              <a:spLocks noChangeShapeType="1"/>
            </p:cNvSpPr>
            <p:nvPr/>
          </p:nvSpPr>
          <p:spPr bwMode="auto">
            <a:xfrm flipH="1" flipV="1">
              <a:off x="3744205" y="5131146"/>
              <a:ext cx="33301" cy="10566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79" name="Line 275"/>
            <p:cNvSpPr>
              <a:spLocks noChangeShapeType="1"/>
            </p:cNvSpPr>
            <p:nvPr/>
          </p:nvSpPr>
          <p:spPr bwMode="auto">
            <a:xfrm flipH="1" flipV="1">
              <a:off x="3671260" y="5106493"/>
              <a:ext cx="72945" cy="22892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80" name="Line 276"/>
            <p:cNvSpPr>
              <a:spLocks noChangeShapeType="1"/>
            </p:cNvSpPr>
            <p:nvPr/>
          </p:nvSpPr>
          <p:spPr bwMode="auto">
            <a:xfrm flipH="1" flipV="1">
              <a:off x="3633202" y="5094167"/>
              <a:ext cx="33301" cy="10566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81" name="Line 277"/>
            <p:cNvSpPr>
              <a:spLocks noChangeShapeType="1"/>
            </p:cNvSpPr>
            <p:nvPr/>
          </p:nvSpPr>
          <p:spPr bwMode="auto">
            <a:xfrm flipH="1" flipV="1">
              <a:off x="3609416" y="5081840"/>
              <a:ext cx="23786" cy="10566"/>
            </a:xfrm>
            <a:prstGeom prst="line">
              <a:avLst/>
            </a:prstGeom>
            <a:grpFill/>
            <a:ln w="12700">
              <a:solidFill>
                <a:srgbClr val="664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82" name="Rectangle 278"/>
            <p:cNvSpPr>
              <a:spLocks noChangeArrowheads="1"/>
            </p:cNvSpPr>
            <p:nvPr/>
          </p:nvSpPr>
          <p:spPr bwMode="auto">
            <a:xfrm>
              <a:off x="1083307" y="6157765"/>
              <a:ext cx="1456510" cy="31848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latin typeface="Arial" charset="0"/>
                </a:rPr>
                <a:t>Registers</a:t>
              </a:r>
              <a:endParaRPr lang="en-US" sz="1600" b="1" dirty="0">
                <a:latin typeface="Century Gothic" charset="0"/>
              </a:endParaRPr>
            </a:p>
          </p:txBody>
        </p:sp>
        <p:sp>
          <p:nvSpPr>
            <p:cNvPr id="283" name="Rectangle 279"/>
            <p:cNvSpPr>
              <a:spLocks noChangeArrowheads="1"/>
            </p:cNvSpPr>
            <p:nvPr/>
          </p:nvSpPr>
          <p:spPr bwMode="auto">
            <a:xfrm>
              <a:off x="1083308" y="5810863"/>
              <a:ext cx="1981039" cy="31848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latin typeface="Arial" charset="0"/>
                </a:rPr>
                <a:t>On Chip Cache</a:t>
              </a:r>
              <a:endParaRPr lang="en-US" sz="1600" b="1" dirty="0">
                <a:latin typeface="Century Gothic" charset="0"/>
              </a:endParaRPr>
            </a:p>
          </p:txBody>
        </p:sp>
        <p:sp>
          <p:nvSpPr>
            <p:cNvPr id="284" name="Rectangle 280"/>
            <p:cNvSpPr>
              <a:spLocks noChangeArrowheads="1"/>
            </p:cNvSpPr>
            <p:nvPr/>
          </p:nvSpPr>
          <p:spPr bwMode="auto">
            <a:xfrm>
              <a:off x="1070622" y="5513267"/>
              <a:ext cx="2058310" cy="63697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latin typeface="Arial" charset="0"/>
                </a:rPr>
                <a:t>On Board  Cache</a:t>
              </a:r>
              <a:endParaRPr lang="en-US" sz="1600" b="1">
                <a:latin typeface="Century Gothic" charset="0"/>
              </a:endParaRPr>
            </a:p>
          </p:txBody>
        </p:sp>
        <p:sp>
          <p:nvSpPr>
            <p:cNvPr id="285" name="Rectangle 281"/>
            <p:cNvSpPr>
              <a:spLocks noChangeArrowheads="1"/>
            </p:cNvSpPr>
            <p:nvPr/>
          </p:nvSpPr>
          <p:spPr bwMode="auto">
            <a:xfrm>
              <a:off x="1070622" y="4905748"/>
              <a:ext cx="1858972" cy="32316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latin typeface="Arial" charset="0"/>
                </a:rPr>
                <a:t>Main Memory </a:t>
              </a:r>
              <a:endParaRPr lang="en-US" sz="1600" b="1" dirty="0">
                <a:latin typeface="Century Gothic" charset="0"/>
              </a:endParaRPr>
            </a:p>
          </p:txBody>
        </p:sp>
        <p:sp>
          <p:nvSpPr>
            <p:cNvPr id="286" name="Rectangle 282"/>
            <p:cNvSpPr>
              <a:spLocks noChangeArrowheads="1"/>
            </p:cNvSpPr>
            <p:nvPr/>
          </p:nvSpPr>
          <p:spPr bwMode="auto">
            <a:xfrm>
              <a:off x="1132466" y="3183564"/>
              <a:ext cx="700570" cy="31848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latin typeface="Arial" charset="0"/>
                </a:rPr>
                <a:t>Disk</a:t>
              </a:r>
              <a:endParaRPr lang="en-US" sz="1600" b="1" dirty="0">
                <a:latin typeface="Century Gothic" charset="0"/>
              </a:endParaRPr>
            </a:p>
          </p:txBody>
        </p:sp>
        <p:sp>
          <p:nvSpPr>
            <p:cNvPr id="287" name="Rectangle 283"/>
            <p:cNvSpPr>
              <a:spLocks noChangeArrowheads="1"/>
            </p:cNvSpPr>
            <p:nvPr/>
          </p:nvSpPr>
          <p:spPr bwMode="auto">
            <a:xfrm>
              <a:off x="575866" y="6157765"/>
              <a:ext cx="147475" cy="32401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latin typeface="Arial" charset="0"/>
                </a:rPr>
                <a:t>1</a:t>
              </a:r>
              <a:endParaRPr lang="en-US" sz="1600" b="1" dirty="0">
                <a:latin typeface="Century Gothic" charset="0"/>
              </a:endParaRPr>
            </a:p>
          </p:txBody>
        </p:sp>
        <p:sp>
          <p:nvSpPr>
            <p:cNvPr id="288" name="Rectangle 284"/>
            <p:cNvSpPr>
              <a:spLocks noChangeArrowheads="1"/>
            </p:cNvSpPr>
            <p:nvPr/>
          </p:nvSpPr>
          <p:spPr bwMode="auto">
            <a:xfrm>
              <a:off x="575866" y="5810863"/>
              <a:ext cx="301460" cy="32401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latin typeface="Arial" charset="0"/>
                </a:rPr>
                <a:t>2</a:t>
              </a:r>
              <a:endParaRPr lang="en-US" sz="1600" b="1" dirty="0">
                <a:latin typeface="Century Gothic" charset="0"/>
              </a:endParaRPr>
            </a:p>
          </p:txBody>
        </p:sp>
        <p:sp>
          <p:nvSpPr>
            <p:cNvPr id="289" name="Rectangle 285"/>
            <p:cNvSpPr>
              <a:spLocks noChangeArrowheads="1"/>
            </p:cNvSpPr>
            <p:nvPr/>
          </p:nvSpPr>
          <p:spPr bwMode="auto">
            <a:xfrm>
              <a:off x="426805" y="5488614"/>
              <a:ext cx="490527" cy="31848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latin typeface="Arial" charset="0"/>
                </a:rPr>
                <a:t>10</a:t>
              </a:r>
              <a:endParaRPr lang="en-US" sz="1600" b="1" dirty="0">
                <a:latin typeface="Century Gothic" charset="0"/>
              </a:endParaRPr>
            </a:p>
          </p:txBody>
        </p:sp>
        <p:sp>
          <p:nvSpPr>
            <p:cNvPr id="290" name="Rectangle 286"/>
            <p:cNvSpPr>
              <a:spLocks noChangeArrowheads="1"/>
            </p:cNvSpPr>
            <p:nvPr/>
          </p:nvSpPr>
          <p:spPr bwMode="auto">
            <a:xfrm>
              <a:off x="279328" y="4905748"/>
              <a:ext cx="704680" cy="31848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latin typeface="Arial" charset="0"/>
                </a:rPr>
                <a:t>100</a:t>
              </a:r>
              <a:endParaRPr lang="en-US" sz="1600" b="1" dirty="0">
                <a:latin typeface="Century Gothic" charset="0"/>
              </a:endParaRPr>
            </a:p>
          </p:txBody>
        </p:sp>
        <p:sp>
          <p:nvSpPr>
            <p:cNvPr id="291" name="Rectangle 287"/>
            <p:cNvSpPr>
              <a:spLocks noChangeArrowheads="1"/>
            </p:cNvSpPr>
            <p:nvPr/>
          </p:nvSpPr>
          <p:spPr bwMode="auto">
            <a:xfrm>
              <a:off x="1107094" y="1945634"/>
              <a:ext cx="1658700" cy="32401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latin typeface="Arial" charset="0"/>
                </a:rPr>
                <a:t>Tape /Optical </a:t>
              </a:r>
              <a:endParaRPr lang="en-US" sz="1600" b="1" dirty="0">
                <a:latin typeface="Century Gothic" charset="0"/>
              </a:endParaRPr>
            </a:p>
          </p:txBody>
        </p:sp>
        <p:sp>
          <p:nvSpPr>
            <p:cNvPr id="292" name="Rectangle 288"/>
            <p:cNvSpPr>
              <a:spLocks noChangeArrowheads="1"/>
            </p:cNvSpPr>
            <p:nvPr/>
          </p:nvSpPr>
          <p:spPr bwMode="auto">
            <a:xfrm>
              <a:off x="1107094" y="2255557"/>
              <a:ext cx="784949" cy="63697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latin typeface="Arial" charset="0"/>
                </a:rPr>
                <a:t> Robot</a:t>
              </a:r>
              <a:endParaRPr lang="en-US" sz="1600" b="1" dirty="0">
                <a:latin typeface="Century Gothic" charset="0"/>
              </a:endParaRPr>
            </a:p>
          </p:txBody>
        </p:sp>
        <p:sp>
          <p:nvSpPr>
            <p:cNvPr id="293" name="Rectangle 289"/>
            <p:cNvSpPr>
              <a:spLocks noChangeArrowheads="1"/>
            </p:cNvSpPr>
            <p:nvPr/>
          </p:nvSpPr>
          <p:spPr bwMode="auto">
            <a:xfrm>
              <a:off x="266644" y="1945634"/>
              <a:ext cx="389535" cy="31848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latin typeface="Arial" charset="0"/>
                </a:rPr>
                <a:t>10</a:t>
              </a:r>
              <a:endParaRPr lang="en-US" sz="1600" b="1" dirty="0">
                <a:latin typeface="Century Gothic" charset="0"/>
              </a:endParaRPr>
            </a:p>
          </p:txBody>
        </p:sp>
        <p:sp>
          <p:nvSpPr>
            <p:cNvPr id="294" name="Rectangle 290"/>
            <p:cNvSpPr>
              <a:spLocks noChangeArrowheads="1"/>
            </p:cNvSpPr>
            <p:nvPr/>
          </p:nvSpPr>
          <p:spPr bwMode="auto">
            <a:xfrm>
              <a:off x="599653" y="1808282"/>
              <a:ext cx="147475" cy="32401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latin typeface="Arial" charset="0"/>
                </a:rPr>
                <a:t>9</a:t>
              </a:r>
              <a:endParaRPr lang="en-US" sz="1600" b="1">
                <a:latin typeface="Century Gothic" charset="0"/>
              </a:endParaRPr>
            </a:p>
          </p:txBody>
        </p:sp>
        <p:sp>
          <p:nvSpPr>
            <p:cNvPr id="295" name="Rectangle 291"/>
            <p:cNvSpPr>
              <a:spLocks noChangeArrowheads="1"/>
            </p:cNvSpPr>
            <p:nvPr/>
          </p:nvSpPr>
          <p:spPr bwMode="auto">
            <a:xfrm>
              <a:off x="291415" y="3220543"/>
              <a:ext cx="364764" cy="31848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latin typeface="Arial" charset="0"/>
                </a:rPr>
                <a:t>10</a:t>
              </a:r>
              <a:endParaRPr lang="en-US" sz="1600" b="1">
                <a:latin typeface="Century Gothic" charset="0"/>
              </a:endParaRPr>
            </a:p>
          </p:txBody>
        </p:sp>
        <p:sp>
          <p:nvSpPr>
            <p:cNvPr id="296" name="Rectangle 292"/>
            <p:cNvSpPr>
              <a:spLocks noChangeArrowheads="1"/>
            </p:cNvSpPr>
            <p:nvPr/>
          </p:nvSpPr>
          <p:spPr bwMode="auto">
            <a:xfrm>
              <a:off x="656179" y="3080571"/>
              <a:ext cx="147475" cy="32401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latin typeface="Arial" charset="0"/>
                </a:rPr>
                <a:t>6</a:t>
              </a:r>
              <a:endParaRPr lang="en-US" sz="1600" b="1" dirty="0">
                <a:latin typeface="Century Gothic" charset="0"/>
              </a:endParaRPr>
            </a:p>
          </p:txBody>
        </p:sp>
        <p:sp>
          <p:nvSpPr>
            <p:cNvPr id="297" name="Rectangle 293"/>
            <p:cNvSpPr>
              <a:spLocks noChangeArrowheads="1"/>
            </p:cNvSpPr>
            <p:nvPr/>
          </p:nvSpPr>
          <p:spPr bwMode="auto">
            <a:xfrm>
              <a:off x="3623688" y="4745504"/>
              <a:ext cx="1663242" cy="31848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Shanghai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8" name="Freeform 294"/>
            <p:cNvSpPr>
              <a:spLocks/>
            </p:cNvSpPr>
            <p:nvPr/>
          </p:nvSpPr>
          <p:spPr bwMode="auto">
            <a:xfrm>
              <a:off x="3243107" y="5506223"/>
              <a:ext cx="3342772" cy="3222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32" y="7"/>
                </a:cxn>
                <a:cxn ang="0">
                  <a:pos x="2108" y="183"/>
                </a:cxn>
                <a:cxn ang="0">
                  <a:pos x="578" y="183"/>
                </a:cxn>
                <a:cxn ang="0">
                  <a:pos x="0" y="0"/>
                </a:cxn>
              </a:cxnLst>
              <a:rect l="0" t="0" r="r" b="b"/>
              <a:pathLst>
                <a:path w="2108" h="183">
                  <a:moveTo>
                    <a:pt x="0" y="0"/>
                  </a:moveTo>
                  <a:lnTo>
                    <a:pt x="1632" y="7"/>
                  </a:lnTo>
                  <a:lnTo>
                    <a:pt x="2108" y="183"/>
                  </a:lnTo>
                  <a:lnTo>
                    <a:pt x="578" y="18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99" name="Rectangle 295"/>
            <p:cNvSpPr>
              <a:spLocks noChangeArrowheads="1"/>
            </p:cNvSpPr>
            <p:nvPr/>
          </p:nvSpPr>
          <p:spPr bwMode="auto">
            <a:xfrm>
              <a:off x="4017730" y="5512833"/>
              <a:ext cx="2020433" cy="31848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Arial" charset="0"/>
                </a:rPr>
                <a:t>This Campus</a:t>
              </a:r>
              <a:endParaRPr lang="en-US" sz="1600" b="1" dirty="0">
                <a:solidFill>
                  <a:srgbClr val="000000"/>
                </a:solidFill>
                <a:latin typeface="Century Gothic" charset="0"/>
              </a:endParaRPr>
            </a:p>
          </p:txBody>
        </p:sp>
        <p:sp>
          <p:nvSpPr>
            <p:cNvPr id="300" name="Line 296"/>
            <p:cNvSpPr>
              <a:spLocks noChangeShapeType="1"/>
            </p:cNvSpPr>
            <p:nvPr/>
          </p:nvSpPr>
          <p:spPr bwMode="auto">
            <a:xfrm>
              <a:off x="4487924" y="6071480"/>
              <a:ext cx="470969" cy="1761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01" name="Freeform 297"/>
            <p:cNvSpPr>
              <a:spLocks/>
            </p:cNvSpPr>
            <p:nvPr/>
          </p:nvSpPr>
          <p:spPr bwMode="auto">
            <a:xfrm>
              <a:off x="4127958" y="6020413"/>
              <a:ext cx="1102100" cy="13735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39" y="0"/>
                </a:cxn>
                <a:cxn ang="0">
                  <a:pos x="695" y="78"/>
                </a:cxn>
                <a:cxn ang="0">
                  <a:pos x="188" y="78"/>
                </a:cxn>
                <a:cxn ang="0">
                  <a:pos x="0" y="0"/>
                </a:cxn>
              </a:cxnLst>
              <a:rect l="0" t="0" r="r" b="b"/>
              <a:pathLst>
                <a:path w="695" h="78">
                  <a:moveTo>
                    <a:pt x="0" y="0"/>
                  </a:moveTo>
                  <a:lnTo>
                    <a:pt x="539" y="0"/>
                  </a:lnTo>
                  <a:lnTo>
                    <a:pt x="695" y="78"/>
                  </a:lnTo>
                  <a:lnTo>
                    <a:pt x="188" y="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02" name="Rectangle 298"/>
            <p:cNvSpPr>
              <a:spLocks noChangeArrowheads="1"/>
            </p:cNvSpPr>
            <p:nvPr/>
          </p:nvSpPr>
          <p:spPr bwMode="auto">
            <a:xfrm>
              <a:off x="4080385" y="5844320"/>
              <a:ext cx="1287633" cy="63697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latin typeface="Arial" charset="0"/>
                </a:rPr>
                <a:t>This Room</a:t>
              </a:r>
              <a:endParaRPr lang="en-US" sz="1600" b="1" dirty="0">
                <a:latin typeface="Century Gothic" charset="0"/>
              </a:endParaRPr>
            </a:p>
          </p:txBody>
        </p:sp>
        <p:sp>
          <p:nvSpPr>
            <p:cNvPr id="303" name="Rectangle 299"/>
            <p:cNvSpPr>
              <a:spLocks noChangeArrowheads="1"/>
            </p:cNvSpPr>
            <p:nvPr/>
          </p:nvSpPr>
          <p:spPr bwMode="auto">
            <a:xfrm>
              <a:off x="5280802" y="6157765"/>
              <a:ext cx="1065627" cy="63697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latin typeface="Arial" charset="0"/>
                </a:rPr>
                <a:t>My Head</a:t>
              </a:r>
              <a:endParaRPr lang="en-US" sz="1600" b="1" dirty="0">
                <a:latin typeface="Century Gothic" charset="0"/>
              </a:endParaRPr>
            </a:p>
          </p:txBody>
        </p:sp>
        <p:sp>
          <p:nvSpPr>
            <p:cNvPr id="304" name="Oval 300"/>
            <p:cNvSpPr>
              <a:spLocks noChangeArrowheads="1"/>
            </p:cNvSpPr>
            <p:nvPr/>
          </p:nvSpPr>
          <p:spPr bwMode="auto">
            <a:xfrm>
              <a:off x="4989023" y="6164809"/>
              <a:ext cx="234692" cy="14615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05" name="Line 301"/>
            <p:cNvSpPr>
              <a:spLocks noChangeShapeType="1"/>
            </p:cNvSpPr>
            <p:nvPr/>
          </p:nvSpPr>
          <p:spPr bwMode="auto">
            <a:xfrm>
              <a:off x="5106369" y="6318009"/>
              <a:ext cx="1586" cy="174332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06" name="Line 302"/>
            <p:cNvSpPr>
              <a:spLocks noChangeShapeType="1"/>
            </p:cNvSpPr>
            <p:nvPr/>
          </p:nvSpPr>
          <p:spPr bwMode="auto">
            <a:xfrm flipH="1">
              <a:off x="5057210" y="6492340"/>
              <a:ext cx="49158" cy="49306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07" name="Line 303"/>
            <p:cNvSpPr>
              <a:spLocks noChangeShapeType="1"/>
            </p:cNvSpPr>
            <p:nvPr/>
          </p:nvSpPr>
          <p:spPr bwMode="auto">
            <a:xfrm>
              <a:off x="5095268" y="6492340"/>
              <a:ext cx="72945" cy="72198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08" name="Line 304"/>
            <p:cNvSpPr>
              <a:spLocks noChangeShapeType="1"/>
            </p:cNvSpPr>
            <p:nvPr/>
          </p:nvSpPr>
          <p:spPr bwMode="auto">
            <a:xfrm flipH="1">
              <a:off x="5008052" y="6529320"/>
              <a:ext cx="49158" cy="49306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09" name="Line 305"/>
            <p:cNvSpPr>
              <a:spLocks noChangeShapeType="1"/>
            </p:cNvSpPr>
            <p:nvPr/>
          </p:nvSpPr>
          <p:spPr bwMode="auto">
            <a:xfrm>
              <a:off x="5093683" y="6354988"/>
              <a:ext cx="50744" cy="36979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10" name="Line 306"/>
            <p:cNvSpPr>
              <a:spLocks noChangeShapeType="1"/>
            </p:cNvSpPr>
            <p:nvPr/>
          </p:nvSpPr>
          <p:spPr bwMode="auto">
            <a:xfrm flipH="1">
              <a:off x="5044524" y="6354988"/>
              <a:ext cx="49158" cy="36979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11" name="Rectangle 307"/>
            <p:cNvSpPr>
              <a:spLocks noChangeArrowheads="1"/>
            </p:cNvSpPr>
            <p:nvPr/>
          </p:nvSpPr>
          <p:spPr bwMode="auto">
            <a:xfrm>
              <a:off x="6592221" y="5488614"/>
              <a:ext cx="1015085" cy="31848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latin typeface="Arial" charset="0"/>
                </a:rPr>
                <a:t>10 min</a:t>
              </a:r>
              <a:endParaRPr lang="en-US" sz="1600" b="1" dirty="0">
                <a:latin typeface="Century Gothic" charset="0"/>
              </a:endParaRPr>
            </a:p>
          </p:txBody>
        </p:sp>
        <p:sp>
          <p:nvSpPr>
            <p:cNvPr id="312" name="Rectangle 308"/>
            <p:cNvSpPr>
              <a:spLocks noChangeArrowheads="1"/>
            </p:cNvSpPr>
            <p:nvPr/>
          </p:nvSpPr>
          <p:spPr bwMode="auto">
            <a:xfrm>
              <a:off x="6679438" y="4706763"/>
              <a:ext cx="681875" cy="32401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latin typeface="Arial" charset="0"/>
                </a:rPr>
                <a:t>1.5 </a:t>
              </a:r>
              <a:r>
                <a:rPr lang="en-US" sz="2000" dirty="0" err="1">
                  <a:latin typeface="Arial" charset="0"/>
                </a:rPr>
                <a:t>hr</a:t>
              </a:r>
              <a:endParaRPr lang="en-US" sz="1600" b="1" dirty="0">
                <a:latin typeface="Century Gothic" charset="0"/>
              </a:endParaRPr>
            </a:p>
          </p:txBody>
        </p:sp>
        <p:sp>
          <p:nvSpPr>
            <p:cNvPr id="313" name="Rectangle 309"/>
            <p:cNvSpPr>
              <a:spLocks noChangeArrowheads="1"/>
            </p:cNvSpPr>
            <p:nvPr/>
          </p:nvSpPr>
          <p:spPr bwMode="auto">
            <a:xfrm>
              <a:off x="6505005" y="3195890"/>
              <a:ext cx="918152" cy="32401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latin typeface="Arial" charset="0"/>
                </a:rPr>
                <a:t>2 Years</a:t>
              </a:r>
              <a:endParaRPr lang="en-US" sz="1600" b="1" dirty="0">
                <a:latin typeface="Century Gothic" charset="0"/>
              </a:endParaRPr>
            </a:p>
          </p:txBody>
        </p:sp>
        <p:sp>
          <p:nvSpPr>
            <p:cNvPr id="314" name="Rectangle 310"/>
            <p:cNvSpPr>
              <a:spLocks noChangeArrowheads="1"/>
            </p:cNvSpPr>
            <p:nvPr/>
          </p:nvSpPr>
          <p:spPr bwMode="auto">
            <a:xfrm>
              <a:off x="6777754" y="6157765"/>
              <a:ext cx="816215" cy="31848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latin typeface="Arial" charset="0"/>
                </a:rPr>
                <a:t>1 min</a:t>
              </a:r>
              <a:endParaRPr lang="en-US" sz="1600" b="1" dirty="0">
                <a:latin typeface="Century Gothic" charset="0"/>
              </a:endParaRPr>
            </a:p>
          </p:txBody>
        </p:sp>
        <p:sp>
          <p:nvSpPr>
            <p:cNvPr id="315" name="Line 311"/>
            <p:cNvSpPr>
              <a:spLocks noChangeShapeType="1"/>
            </p:cNvSpPr>
            <p:nvPr/>
          </p:nvSpPr>
          <p:spPr bwMode="auto">
            <a:xfrm>
              <a:off x="3385824" y="4757830"/>
              <a:ext cx="1586" cy="1761"/>
            </a:xfrm>
            <a:prstGeom prst="line">
              <a:avLst/>
            </a:prstGeom>
            <a:grpFill/>
            <a:ln w="12700">
              <a:solidFill>
                <a:srgbClr val="DD0806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16" name="Line 312"/>
            <p:cNvSpPr>
              <a:spLocks noChangeShapeType="1"/>
            </p:cNvSpPr>
            <p:nvPr/>
          </p:nvSpPr>
          <p:spPr bwMode="auto">
            <a:xfrm>
              <a:off x="3385824" y="4757830"/>
              <a:ext cx="1758602" cy="1761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17" name="Line 313"/>
            <p:cNvSpPr>
              <a:spLocks noChangeShapeType="1"/>
            </p:cNvSpPr>
            <p:nvPr/>
          </p:nvSpPr>
          <p:spPr bwMode="auto">
            <a:xfrm flipV="1">
              <a:off x="5144427" y="4671545"/>
              <a:ext cx="234692" cy="86285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18" name="Line 314"/>
            <p:cNvSpPr>
              <a:spLocks noChangeShapeType="1"/>
            </p:cNvSpPr>
            <p:nvPr/>
          </p:nvSpPr>
          <p:spPr bwMode="auto">
            <a:xfrm flipH="1">
              <a:off x="3658574" y="4671545"/>
              <a:ext cx="1720544" cy="1761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19" name="Line 315"/>
            <p:cNvSpPr>
              <a:spLocks noChangeShapeType="1"/>
            </p:cNvSpPr>
            <p:nvPr/>
          </p:nvSpPr>
          <p:spPr bwMode="auto">
            <a:xfrm flipH="1">
              <a:off x="3385824" y="4671545"/>
              <a:ext cx="267993" cy="84524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20" name="Freeform 316"/>
            <p:cNvSpPr>
              <a:spLocks/>
            </p:cNvSpPr>
            <p:nvPr/>
          </p:nvSpPr>
          <p:spPr bwMode="auto">
            <a:xfrm>
              <a:off x="4264333" y="4299990"/>
              <a:ext cx="38058" cy="184897"/>
            </a:xfrm>
            <a:custGeom>
              <a:avLst/>
              <a:gdLst/>
              <a:ahLst/>
              <a:cxnLst>
                <a:cxn ang="0">
                  <a:pos x="0" y="105"/>
                </a:cxn>
                <a:cxn ang="0">
                  <a:pos x="16" y="0"/>
                </a:cxn>
                <a:cxn ang="0">
                  <a:pos x="24" y="105"/>
                </a:cxn>
                <a:cxn ang="0">
                  <a:pos x="0" y="105"/>
                </a:cxn>
              </a:cxnLst>
              <a:rect l="0" t="0" r="r" b="b"/>
              <a:pathLst>
                <a:path w="24" h="105">
                  <a:moveTo>
                    <a:pt x="0" y="105"/>
                  </a:moveTo>
                  <a:lnTo>
                    <a:pt x="16" y="0"/>
                  </a:lnTo>
                  <a:lnTo>
                    <a:pt x="24" y="105"/>
                  </a:lnTo>
                  <a:lnTo>
                    <a:pt x="0" y="10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21" name="Line 317"/>
            <p:cNvSpPr>
              <a:spLocks noChangeShapeType="1"/>
            </p:cNvSpPr>
            <p:nvPr/>
          </p:nvSpPr>
          <p:spPr bwMode="auto">
            <a:xfrm flipV="1">
              <a:off x="4264333" y="4299990"/>
              <a:ext cx="23786" cy="184897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22" name="Line 318"/>
            <p:cNvSpPr>
              <a:spLocks noChangeShapeType="1"/>
            </p:cNvSpPr>
            <p:nvPr/>
          </p:nvSpPr>
          <p:spPr bwMode="auto">
            <a:xfrm>
              <a:off x="4289705" y="4299990"/>
              <a:ext cx="12686" cy="184897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23" name="Rectangle 319"/>
            <p:cNvSpPr>
              <a:spLocks noChangeArrowheads="1"/>
            </p:cNvSpPr>
            <p:nvPr/>
          </p:nvSpPr>
          <p:spPr bwMode="auto">
            <a:xfrm>
              <a:off x="3756891" y="3134258"/>
              <a:ext cx="881045" cy="31848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latin typeface="Arial" charset="0"/>
                </a:rPr>
                <a:t>Pluto</a:t>
              </a:r>
              <a:endParaRPr lang="en-US" sz="1600" b="1" dirty="0">
                <a:latin typeface="Century Gothic" charset="0"/>
              </a:endParaRPr>
            </a:p>
          </p:txBody>
        </p:sp>
        <p:sp>
          <p:nvSpPr>
            <p:cNvPr id="324" name="Line 320"/>
            <p:cNvSpPr>
              <a:spLocks noChangeShapeType="1"/>
            </p:cNvSpPr>
            <p:nvPr/>
          </p:nvSpPr>
          <p:spPr bwMode="auto">
            <a:xfrm>
              <a:off x="5379119" y="4671545"/>
              <a:ext cx="1586" cy="258856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25" name="Line 321"/>
            <p:cNvSpPr>
              <a:spLocks noChangeShapeType="1"/>
            </p:cNvSpPr>
            <p:nvPr/>
          </p:nvSpPr>
          <p:spPr bwMode="auto">
            <a:xfrm flipH="1">
              <a:off x="5131741" y="4930401"/>
              <a:ext cx="247378" cy="135591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26" name="Rectangle 322"/>
            <p:cNvSpPr>
              <a:spLocks noChangeArrowheads="1"/>
            </p:cNvSpPr>
            <p:nvPr/>
          </p:nvSpPr>
          <p:spPr bwMode="auto">
            <a:xfrm>
              <a:off x="5961091" y="1957960"/>
              <a:ext cx="1436694" cy="32401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latin typeface="Arial" charset="0"/>
                </a:rPr>
                <a:t>2,000 Years</a:t>
              </a:r>
              <a:endParaRPr lang="en-US" sz="1600" b="1">
                <a:latin typeface="Century Gothic" charset="0"/>
              </a:endParaRPr>
            </a:p>
          </p:txBody>
        </p:sp>
        <p:sp>
          <p:nvSpPr>
            <p:cNvPr id="327" name="Freeform 323"/>
            <p:cNvSpPr>
              <a:spLocks/>
            </p:cNvSpPr>
            <p:nvPr/>
          </p:nvSpPr>
          <p:spPr bwMode="auto">
            <a:xfrm>
              <a:off x="3707733" y="1648038"/>
              <a:ext cx="1225789" cy="7061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" y="0"/>
                </a:cxn>
                <a:cxn ang="0">
                  <a:pos x="31" y="0"/>
                </a:cxn>
                <a:cxn ang="0">
                  <a:pos x="47" y="7"/>
                </a:cxn>
                <a:cxn ang="0">
                  <a:pos x="62" y="7"/>
                </a:cxn>
                <a:cxn ang="0">
                  <a:pos x="94" y="21"/>
                </a:cxn>
                <a:cxn ang="0">
                  <a:pos x="117" y="28"/>
                </a:cxn>
                <a:cxn ang="0">
                  <a:pos x="133" y="35"/>
                </a:cxn>
                <a:cxn ang="0">
                  <a:pos x="164" y="49"/>
                </a:cxn>
                <a:cxn ang="0">
                  <a:pos x="226" y="78"/>
                </a:cxn>
                <a:cxn ang="0">
                  <a:pos x="289" y="106"/>
                </a:cxn>
                <a:cxn ang="0">
                  <a:pos x="367" y="141"/>
                </a:cxn>
                <a:cxn ang="0">
                  <a:pos x="406" y="162"/>
                </a:cxn>
                <a:cxn ang="0">
                  <a:pos x="445" y="183"/>
                </a:cxn>
                <a:cxn ang="0">
                  <a:pos x="523" y="225"/>
                </a:cxn>
                <a:cxn ang="0">
                  <a:pos x="586" y="261"/>
                </a:cxn>
                <a:cxn ang="0">
                  <a:pos x="656" y="303"/>
                </a:cxn>
                <a:cxn ang="0">
                  <a:pos x="679" y="317"/>
                </a:cxn>
                <a:cxn ang="0">
                  <a:pos x="687" y="324"/>
                </a:cxn>
                <a:cxn ang="0">
                  <a:pos x="710" y="338"/>
                </a:cxn>
                <a:cxn ang="0">
                  <a:pos x="726" y="352"/>
                </a:cxn>
                <a:cxn ang="0">
                  <a:pos x="750" y="366"/>
                </a:cxn>
                <a:cxn ang="0">
                  <a:pos x="757" y="373"/>
                </a:cxn>
                <a:cxn ang="0">
                  <a:pos x="765" y="380"/>
                </a:cxn>
                <a:cxn ang="0">
                  <a:pos x="773" y="394"/>
                </a:cxn>
                <a:cxn ang="0">
                  <a:pos x="773" y="401"/>
                </a:cxn>
                <a:cxn ang="0">
                  <a:pos x="750" y="401"/>
                </a:cxn>
                <a:cxn ang="0">
                  <a:pos x="742" y="401"/>
                </a:cxn>
                <a:cxn ang="0">
                  <a:pos x="726" y="394"/>
                </a:cxn>
                <a:cxn ang="0">
                  <a:pos x="710" y="394"/>
                </a:cxn>
                <a:cxn ang="0">
                  <a:pos x="679" y="380"/>
                </a:cxn>
                <a:cxn ang="0">
                  <a:pos x="656" y="373"/>
                </a:cxn>
                <a:cxn ang="0">
                  <a:pos x="640" y="366"/>
                </a:cxn>
                <a:cxn ang="0">
                  <a:pos x="609" y="352"/>
                </a:cxn>
                <a:cxn ang="0">
                  <a:pos x="547" y="324"/>
                </a:cxn>
                <a:cxn ang="0">
                  <a:pos x="484" y="296"/>
                </a:cxn>
                <a:cxn ang="0">
                  <a:pos x="406" y="261"/>
                </a:cxn>
                <a:cxn ang="0">
                  <a:pos x="367" y="239"/>
                </a:cxn>
                <a:cxn ang="0">
                  <a:pos x="328" y="218"/>
                </a:cxn>
                <a:cxn ang="0">
                  <a:pos x="250" y="176"/>
                </a:cxn>
                <a:cxn ang="0">
                  <a:pos x="187" y="141"/>
                </a:cxn>
                <a:cxn ang="0">
                  <a:pos x="125" y="106"/>
                </a:cxn>
                <a:cxn ang="0">
                  <a:pos x="94" y="85"/>
                </a:cxn>
                <a:cxn ang="0">
                  <a:pos x="86" y="78"/>
                </a:cxn>
                <a:cxn ang="0">
                  <a:pos x="62" y="64"/>
                </a:cxn>
                <a:cxn ang="0">
                  <a:pos x="47" y="49"/>
                </a:cxn>
                <a:cxn ang="0">
                  <a:pos x="23" y="35"/>
                </a:cxn>
                <a:cxn ang="0">
                  <a:pos x="16" y="28"/>
                </a:cxn>
                <a:cxn ang="0">
                  <a:pos x="8" y="21"/>
                </a:cxn>
                <a:cxn ang="0">
                  <a:pos x="0" y="7"/>
                </a:cxn>
                <a:cxn ang="0">
                  <a:pos x="0" y="0"/>
                </a:cxn>
              </a:cxnLst>
              <a:rect l="0" t="0" r="r" b="b"/>
              <a:pathLst>
                <a:path w="773" h="401">
                  <a:moveTo>
                    <a:pt x="0" y="0"/>
                  </a:moveTo>
                  <a:lnTo>
                    <a:pt x="23" y="0"/>
                  </a:lnTo>
                  <a:lnTo>
                    <a:pt x="31" y="0"/>
                  </a:lnTo>
                  <a:lnTo>
                    <a:pt x="47" y="7"/>
                  </a:lnTo>
                  <a:lnTo>
                    <a:pt x="62" y="7"/>
                  </a:lnTo>
                  <a:lnTo>
                    <a:pt x="94" y="21"/>
                  </a:lnTo>
                  <a:lnTo>
                    <a:pt x="117" y="28"/>
                  </a:lnTo>
                  <a:lnTo>
                    <a:pt x="133" y="35"/>
                  </a:lnTo>
                  <a:lnTo>
                    <a:pt x="164" y="49"/>
                  </a:lnTo>
                  <a:lnTo>
                    <a:pt x="226" y="78"/>
                  </a:lnTo>
                  <a:lnTo>
                    <a:pt x="289" y="106"/>
                  </a:lnTo>
                  <a:lnTo>
                    <a:pt x="367" y="141"/>
                  </a:lnTo>
                  <a:lnTo>
                    <a:pt x="406" y="162"/>
                  </a:lnTo>
                  <a:lnTo>
                    <a:pt x="445" y="183"/>
                  </a:lnTo>
                  <a:lnTo>
                    <a:pt x="523" y="225"/>
                  </a:lnTo>
                  <a:lnTo>
                    <a:pt x="586" y="261"/>
                  </a:lnTo>
                  <a:lnTo>
                    <a:pt x="656" y="303"/>
                  </a:lnTo>
                  <a:lnTo>
                    <a:pt x="679" y="317"/>
                  </a:lnTo>
                  <a:lnTo>
                    <a:pt x="687" y="324"/>
                  </a:lnTo>
                  <a:lnTo>
                    <a:pt x="710" y="338"/>
                  </a:lnTo>
                  <a:lnTo>
                    <a:pt x="726" y="352"/>
                  </a:lnTo>
                  <a:lnTo>
                    <a:pt x="750" y="366"/>
                  </a:lnTo>
                  <a:lnTo>
                    <a:pt x="757" y="373"/>
                  </a:lnTo>
                  <a:lnTo>
                    <a:pt x="765" y="380"/>
                  </a:lnTo>
                  <a:lnTo>
                    <a:pt x="773" y="394"/>
                  </a:lnTo>
                  <a:lnTo>
                    <a:pt x="773" y="401"/>
                  </a:lnTo>
                  <a:lnTo>
                    <a:pt x="750" y="401"/>
                  </a:lnTo>
                  <a:lnTo>
                    <a:pt x="742" y="401"/>
                  </a:lnTo>
                  <a:lnTo>
                    <a:pt x="726" y="394"/>
                  </a:lnTo>
                  <a:lnTo>
                    <a:pt x="710" y="394"/>
                  </a:lnTo>
                  <a:lnTo>
                    <a:pt x="679" y="380"/>
                  </a:lnTo>
                  <a:lnTo>
                    <a:pt x="656" y="373"/>
                  </a:lnTo>
                  <a:lnTo>
                    <a:pt x="640" y="366"/>
                  </a:lnTo>
                  <a:lnTo>
                    <a:pt x="609" y="352"/>
                  </a:lnTo>
                  <a:lnTo>
                    <a:pt x="547" y="324"/>
                  </a:lnTo>
                  <a:lnTo>
                    <a:pt x="484" y="296"/>
                  </a:lnTo>
                  <a:lnTo>
                    <a:pt x="406" y="261"/>
                  </a:lnTo>
                  <a:lnTo>
                    <a:pt x="367" y="239"/>
                  </a:lnTo>
                  <a:lnTo>
                    <a:pt x="328" y="218"/>
                  </a:lnTo>
                  <a:lnTo>
                    <a:pt x="250" y="176"/>
                  </a:lnTo>
                  <a:lnTo>
                    <a:pt x="187" y="141"/>
                  </a:lnTo>
                  <a:lnTo>
                    <a:pt x="125" y="106"/>
                  </a:lnTo>
                  <a:lnTo>
                    <a:pt x="94" y="85"/>
                  </a:lnTo>
                  <a:lnTo>
                    <a:pt x="86" y="78"/>
                  </a:lnTo>
                  <a:lnTo>
                    <a:pt x="62" y="64"/>
                  </a:lnTo>
                  <a:lnTo>
                    <a:pt x="47" y="49"/>
                  </a:lnTo>
                  <a:lnTo>
                    <a:pt x="23" y="35"/>
                  </a:lnTo>
                  <a:lnTo>
                    <a:pt x="16" y="28"/>
                  </a:lnTo>
                  <a:lnTo>
                    <a:pt x="8" y="2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28" name="Freeform 324"/>
            <p:cNvSpPr>
              <a:spLocks/>
            </p:cNvSpPr>
            <p:nvPr/>
          </p:nvSpPr>
          <p:spPr bwMode="auto">
            <a:xfrm>
              <a:off x="4215174" y="1884002"/>
              <a:ext cx="247378" cy="248290"/>
            </a:xfrm>
            <a:custGeom>
              <a:avLst/>
              <a:gdLst/>
              <a:ahLst/>
              <a:cxnLst>
                <a:cxn ang="0">
                  <a:pos x="8" y="35"/>
                </a:cxn>
                <a:cxn ang="0">
                  <a:pos x="16" y="28"/>
                </a:cxn>
                <a:cxn ang="0">
                  <a:pos x="24" y="14"/>
                </a:cxn>
                <a:cxn ang="0">
                  <a:pos x="39" y="7"/>
                </a:cxn>
                <a:cxn ang="0">
                  <a:pos x="47" y="0"/>
                </a:cxn>
                <a:cxn ang="0">
                  <a:pos x="55" y="0"/>
                </a:cxn>
                <a:cxn ang="0">
                  <a:pos x="63" y="0"/>
                </a:cxn>
                <a:cxn ang="0">
                  <a:pos x="78" y="0"/>
                </a:cxn>
                <a:cxn ang="0">
                  <a:pos x="94" y="0"/>
                </a:cxn>
                <a:cxn ang="0">
                  <a:pos x="109" y="7"/>
                </a:cxn>
                <a:cxn ang="0">
                  <a:pos x="117" y="14"/>
                </a:cxn>
                <a:cxn ang="0">
                  <a:pos x="125" y="21"/>
                </a:cxn>
                <a:cxn ang="0">
                  <a:pos x="141" y="28"/>
                </a:cxn>
                <a:cxn ang="0">
                  <a:pos x="148" y="42"/>
                </a:cxn>
                <a:cxn ang="0">
                  <a:pos x="156" y="49"/>
                </a:cxn>
                <a:cxn ang="0">
                  <a:pos x="156" y="56"/>
                </a:cxn>
                <a:cxn ang="0">
                  <a:pos x="156" y="63"/>
                </a:cxn>
                <a:cxn ang="0">
                  <a:pos x="156" y="70"/>
                </a:cxn>
                <a:cxn ang="0">
                  <a:pos x="156" y="91"/>
                </a:cxn>
                <a:cxn ang="0">
                  <a:pos x="156" y="98"/>
                </a:cxn>
                <a:cxn ang="0">
                  <a:pos x="148" y="105"/>
                </a:cxn>
                <a:cxn ang="0">
                  <a:pos x="148" y="112"/>
                </a:cxn>
                <a:cxn ang="0">
                  <a:pos x="133" y="127"/>
                </a:cxn>
                <a:cxn ang="0">
                  <a:pos x="117" y="134"/>
                </a:cxn>
                <a:cxn ang="0">
                  <a:pos x="109" y="141"/>
                </a:cxn>
                <a:cxn ang="0">
                  <a:pos x="102" y="141"/>
                </a:cxn>
                <a:cxn ang="0">
                  <a:pos x="94" y="141"/>
                </a:cxn>
                <a:cxn ang="0">
                  <a:pos x="78" y="141"/>
                </a:cxn>
                <a:cxn ang="0">
                  <a:pos x="63" y="141"/>
                </a:cxn>
                <a:cxn ang="0">
                  <a:pos x="47" y="141"/>
                </a:cxn>
                <a:cxn ang="0">
                  <a:pos x="39" y="134"/>
                </a:cxn>
                <a:cxn ang="0">
                  <a:pos x="31" y="134"/>
                </a:cxn>
                <a:cxn ang="0">
                  <a:pos x="16" y="119"/>
                </a:cxn>
                <a:cxn ang="0">
                  <a:pos x="8" y="105"/>
                </a:cxn>
                <a:cxn ang="0">
                  <a:pos x="0" y="98"/>
                </a:cxn>
                <a:cxn ang="0">
                  <a:pos x="0" y="91"/>
                </a:cxn>
                <a:cxn ang="0">
                  <a:pos x="0" y="84"/>
                </a:cxn>
                <a:cxn ang="0">
                  <a:pos x="0" y="70"/>
                </a:cxn>
                <a:cxn ang="0">
                  <a:pos x="0" y="56"/>
                </a:cxn>
                <a:cxn ang="0">
                  <a:pos x="8" y="42"/>
                </a:cxn>
                <a:cxn ang="0">
                  <a:pos x="8" y="35"/>
                </a:cxn>
              </a:cxnLst>
              <a:rect l="0" t="0" r="r" b="b"/>
              <a:pathLst>
                <a:path w="156" h="141">
                  <a:moveTo>
                    <a:pt x="8" y="35"/>
                  </a:moveTo>
                  <a:lnTo>
                    <a:pt x="16" y="28"/>
                  </a:lnTo>
                  <a:lnTo>
                    <a:pt x="24" y="14"/>
                  </a:lnTo>
                  <a:lnTo>
                    <a:pt x="39" y="7"/>
                  </a:lnTo>
                  <a:lnTo>
                    <a:pt x="47" y="0"/>
                  </a:lnTo>
                  <a:lnTo>
                    <a:pt x="55" y="0"/>
                  </a:lnTo>
                  <a:lnTo>
                    <a:pt x="63" y="0"/>
                  </a:lnTo>
                  <a:lnTo>
                    <a:pt x="78" y="0"/>
                  </a:lnTo>
                  <a:lnTo>
                    <a:pt x="94" y="0"/>
                  </a:lnTo>
                  <a:lnTo>
                    <a:pt x="109" y="7"/>
                  </a:lnTo>
                  <a:lnTo>
                    <a:pt x="117" y="14"/>
                  </a:lnTo>
                  <a:lnTo>
                    <a:pt x="125" y="21"/>
                  </a:lnTo>
                  <a:lnTo>
                    <a:pt x="141" y="28"/>
                  </a:lnTo>
                  <a:lnTo>
                    <a:pt x="148" y="42"/>
                  </a:lnTo>
                  <a:lnTo>
                    <a:pt x="156" y="49"/>
                  </a:lnTo>
                  <a:lnTo>
                    <a:pt x="156" y="56"/>
                  </a:lnTo>
                  <a:lnTo>
                    <a:pt x="156" y="63"/>
                  </a:lnTo>
                  <a:lnTo>
                    <a:pt x="156" y="70"/>
                  </a:lnTo>
                  <a:lnTo>
                    <a:pt x="156" y="91"/>
                  </a:lnTo>
                  <a:lnTo>
                    <a:pt x="156" y="98"/>
                  </a:lnTo>
                  <a:lnTo>
                    <a:pt x="148" y="105"/>
                  </a:lnTo>
                  <a:lnTo>
                    <a:pt x="148" y="112"/>
                  </a:lnTo>
                  <a:lnTo>
                    <a:pt x="133" y="127"/>
                  </a:lnTo>
                  <a:lnTo>
                    <a:pt x="117" y="134"/>
                  </a:lnTo>
                  <a:lnTo>
                    <a:pt x="109" y="141"/>
                  </a:lnTo>
                  <a:lnTo>
                    <a:pt x="102" y="141"/>
                  </a:lnTo>
                  <a:lnTo>
                    <a:pt x="94" y="141"/>
                  </a:lnTo>
                  <a:lnTo>
                    <a:pt x="78" y="141"/>
                  </a:lnTo>
                  <a:lnTo>
                    <a:pt x="63" y="141"/>
                  </a:lnTo>
                  <a:lnTo>
                    <a:pt x="47" y="141"/>
                  </a:lnTo>
                  <a:lnTo>
                    <a:pt x="39" y="134"/>
                  </a:lnTo>
                  <a:lnTo>
                    <a:pt x="31" y="134"/>
                  </a:lnTo>
                  <a:lnTo>
                    <a:pt x="16" y="119"/>
                  </a:lnTo>
                  <a:lnTo>
                    <a:pt x="8" y="105"/>
                  </a:lnTo>
                  <a:lnTo>
                    <a:pt x="0" y="98"/>
                  </a:lnTo>
                  <a:lnTo>
                    <a:pt x="0" y="91"/>
                  </a:lnTo>
                  <a:lnTo>
                    <a:pt x="0" y="84"/>
                  </a:lnTo>
                  <a:lnTo>
                    <a:pt x="0" y="70"/>
                  </a:lnTo>
                  <a:lnTo>
                    <a:pt x="0" y="56"/>
                  </a:lnTo>
                  <a:lnTo>
                    <a:pt x="8" y="42"/>
                  </a:lnTo>
                  <a:lnTo>
                    <a:pt x="8" y="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29" name="Freeform 325"/>
            <p:cNvSpPr>
              <a:spLocks/>
            </p:cNvSpPr>
            <p:nvPr/>
          </p:nvSpPr>
          <p:spPr bwMode="auto">
            <a:xfrm>
              <a:off x="4315077" y="2031919"/>
              <a:ext cx="123689" cy="49306"/>
            </a:xfrm>
            <a:custGeom>
              <a:avLst/>
              <a:gdLst/>
              <a:ahLst/>
              <a:cxnLst>
                <a:cxn ang="0">
                  <a:pos x="78" y="28"/>
                </a:cxn>
                <a:cxn ang="0">
                  <a:pos x="54" y="21"/>
                </a:cxn>
                <a:cxn ang="0">
                  <a:pos x="46" y="21"/>
                </a:cxn>
                <a:cxn ang="0">
                  <a:pos x="15" y="7"/>
                </a:cxn>
                <a:cxn ang="0">
                  <a:pos x="0" y="0"/>
                </a:cxn>
                <a:cxn ang="0">
                  <a:pos x="78" y="28"/>
                </a:cxn>
              </a:cxnLst>
              <a:rect l="0" t="0" r="r" b="b"/>
              <a:pathLst>
                <a:path w="78" h="28">
                  <a:moveTo>
                    <a:pt x="78" y="28"/>
                  </a:moveTo>
                  <a:lnTo>
                    <a:pt x="54" y="21"/>
                  </a:lnTo>
                  <a:lnTo>
                    <a:pt x="46" y="21"/>
                  </a:lnTo>
                  <a:lnTo>
                    <a:pt x="15" y="7"/>
                  </a:lnTo>
                  <a:lnTo>
                    <a:pt x="0" y="0"/>
                  </a:lnTo>
                  <a:lnTo>
                    <a:pt x="78" y="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30" name="Freeform 326"/>
            <p:cNvSpPr>
              <a:spLocks/>
            </p:cNvSpPr>
            <p:nvPr/>
          </p:nvSpPr>
          <p:spPr bwMode="auto">
            <a:xfrm>
              <a:off x="4326177" y="2044246"/>
              <a:ext cx="123689" cy="49306"/>
            </a:xfrm>
            <a:custGeom>
              <a:avLst/>
              <a:gdLst/>
              <a:ahLst/>
              <a:cxnLst>
                <a:cxn ang="0">
                  <a:pos x="78" y="28"/>
                </a:cxn>
                <a:cxn ang="0">
                  <a:pos x="55" y="21"/>
                </a:cxn>
                <a:cxn ang="0">
                  <a:pos x="47" y="21"/>
                </a:cxn>
                <a:cxn ang="0">
                  <a:pos x="16" y="7"/>
                </a:cxn>
                <a:cxn ang="0">
                  <a:pos x="0" y="0"/>
                </a:cxn>
              </a:cxnLst>
              <a:rect l="0" t="0" r="r" b="b"/>
              <a:pathLst>
                <a:path w="78" h="28">
                  <a:moveTo>
                    <a:pt x="78" y="28"/>
                  </a:moveTo>
                  <a:lnTo>
                    <a:pt x="55" y="21"/>
                  </a:lnTo>
                  <a:lnTo>
                    <a:pt x="47" y="21"/>
                  </a:lnTo>
                  <a:lnTo>
                    <a:pt x="16" y="7"/>
                  </a:lnTo>
                  <a:lnTo>
                    <a:pt x="0" y="0"/>
                  </a:lnTo>
                </a:path>
              </a:pathLst>
            </a:custGeom>
            <a:grpFill/>
            <a:ln w="25400">
              <a:solidFill>
                <a:srgbClr val="FDF982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31" name="Freeform 327"/>
            <p:cNvSpPr>
              <a:spLocks/>
            </p:cNvSpPr>
            <p:nvPr/>
          </p:nvSpPr>
          <p:spPr bwMode="auto">
            <a:xfrm>
              <a:off x="4227860" y="1945634"/>
              <a:ext cx="98317" cy="86285"/>
            </a:xfrm>
            <a:custGeom>
              <a:avLst/>
              <a:gdLst/>
              <a:ahLst/>
              <a:cxnLst>
                <a:cxn ang="0">
                  <a:pos x="62" y="49"/>
                </a:cxn>
                <a:cxn ang="0">
                  <a:pos x="47" y="42"/>
                </a:cxn>
                <a:cxn ang="0">
                  <a:pos x="23" y="28"/>
                </a:cxn>
                <a:cxn ang="0">
                  <a:pos x="16" y="21"/>
                </a:cxn>
                <a:cxn ang="0">
                  <a:pos x="8" y="14"/>
                </a:cxn>
                <a:cxn ang="0">
                  <a:pos x="0" y="7"/>
                </a:cxn>
                <a:cxn ang="0">
                  <a:pos x="0" y="0"/>
                </a:cxn>
                <a:cxn ang="0">
                  <a:pos x="62" y="49"/>
                </a:cxn>
              </a:cxnLst>
              <a:rect l="0" t="0" r="r" b="b"/>
              <a:pathLst>
                <a:path w="62" h="49">
                  <a:moveTo>
                    <a:pt x="62" y="49"/>
                  </a:moveTo>
                  <a:lnTo>
                    <a:pt x="47" y="42"/>
                  </a:lnTo>
                  <a:lnTo>
                    <a:pt x="23" y="28"/>
                  </a:lnTo>
                  <a:lnTo>
                    <a:pt x="16" y="21"/>
                  </a:lnTo>
                  <a:lnTo>
                    <a:pt x="8" y="14"/>
                  </a:lnTo>
                  <a:lnTo>
                    <a:pt x="0" y="7"/>
                  </a:lnTo>
                  <a:lnTo>
                    <a:pt x="0" y="0"/>
                  </a:lnTo>
                  <a:lnTo>
                    <a:pt x="62" y="4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32" name="Freeform 328"/>
            <p:cNvSpPr>
              <a:spLocks/>
            </p:cNvSpPr>
            <p:nvPr/>
          </p:nvSpPr>
          <p:spPr bwMode="auto">
            <a:xfrm>
              <a:off x="4240546" y="1957960"/>
              <a:ext cx="98317" cy="86285"/>
            </a:xfrm>
            <a:custGeom>
              <a:avLst/>
              <a:gdLst/>
              <a:ahLst/>
              <a:cxnLst>
                <a:cxn ang="0">
                  <a:pos x="62" y="49"/>
                </a:cxn>
                <a:cxn ang="0">
                  <a:pos x="47" y="42"/>
                </a:cxn>
                <a:cxn ang="0">
                  <a:pos x="23" y="28"/>
                </a:cxn>
                <a:cxn ang="0">
                  <a:pos x="15" y="21"/>
                </a:cxn>
                <a:cxn ang="0">
                  <a:pos x="8" y="14"/>
                </a:cxn>
                <a:cxn ang="0">
                  <a:pos x="0" y="7"/>
                </a:cxn>
                <a:cxn ang="0">
                  <a:pos x="0" y="0"/>
                </a:cxn>
              </a:cxnLst>
              <a:rect l="0" t="0" r="r" b="b"/>
              <a:pathLst>
                <a:path w="62" h="49">
                  <a:moveTo>
                    <a:pt x="62" y="49"/>
                  </a:moveTo>
                  <a:lnTo>
                    <a:pt x="47" y="42"/>
                  </a:lnTo>
                  <a:lnTo>
                    <a:pt x="23" y="28"/>
                  </a:lnTo>
                  <a:lnTo>
                    <a:pt x="15" y="21"/>
                  </a:lnTo>
                  <a:lnTo>
                    <a:pt x="8" y="14"/>
                  </a:lnTo>
                  <a:lnTo>
                    <a:pt x="0" y="7"/>
                  </a:lnTo>
                  <a:lnTo>
                    <a:pt x="0" y="0"/>
                  </a:lnTo>
                </a:path>
              </a:pathLst>
            </a:custGeom>
            <a:grpFill/>
            <a:ln w="25400">
              <a:solidFill>
                <a:srgbClr val="FDF982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33" name="Freeform 329"/>
            <p:cNvSpPr>
              <a:spLocks/>
            </p:cNvSpPr>
            <p:nvPr/>
          </p:nvSpPr>
          <p:spPr bwMode="auto">
            <a:xfrm>
              <a:off x="3744205" y="1685017"/>
              <a:ext cx="620030" cy="408534"/>
            </a:xfrm>
            <a:custGeom>
              <a:avLst/>
              <a:gdLst/>
              <a:ahLst/>
              <a:cxnLst>
                <a:cxn ang="0">
                  <a:pos x="375" y="232"/>
                </a:cxn>
                <a:cxn ang="0">
                  <a:pos x="336" y="211"/>
                </a:cxn>
                <a:cxn ang="0">
                  <a:pos x="258" y="169"/>
                </a:cxn>
                <a:cxn ang="0">
                  <a:pos x="196" y="134"/>
                </a:cxn>
                <a:cxn ang="0">
                  <a:pos x="133" y="99"/>
                </a:cxn>
                <a:cxn ang="0">
                  <a:pos x="102" y="78"/>
                </a:cxn>
                <a:cxn ang="0">
                  <a:pos x="94" y="71"/>
                </a:cxn>
                <a:cxn ang="0">
                  <a:pos x="71" y="57"/>
                </a:cxn>
                <a:cxn ang="0">
                  <a:pos x="39" y="43"/>
                </a:cxn>
                <a:cxn ang="0">
                  <a:pos x="24" y="28"/>
                </a:cxn>
                <a:cxn ang="0">
                  <a:pos x="8" y="21"/>
                </a:cxn>
                <a:cxn ang="0">
                  <a:pos x="8" y="14"/>
                </a:cxn>
                <a:cxn ang="0">
                  <a:pos x="0" y="0"/>
                </a:cxn>
                <a:cxn ang="0">
                  <a:pos x="0" y="7"/>
                </a:cxn>
                <a:cxn ang="0">
                  <a:pos x="0" y="0"/>
                </a:cxn>
                <a:cxn ang="0">
                  <a:pos x="391" y="204"/>
                </a:cxn>
                <a:cxn ang="0">
                  <a:pos x="375" y="232"/>
                </a:cxn>
              </a:cxnLst>
              <a:rect l="0" t="0" r="r" b="b"/>
              <a:pathLst>
                <a:path w="391" h="232">
                  <a:moveTo>
                    <a:pt x="375" y="232"/>
                  </a:moveTo>
                  <a:lnTo>
                    <a:pt x="336" y="211"/>
                  </a:lnTo>
                  <a:lnTo>
                    <a:pt x="258" y="169"/>
                  </a:lnTo>
                  <a:lnTo>
                    <a:pt x="196" y="134"/>
                  </a:lnTo>
                  <a:lnTo>
                    <a:pt x="133" y="99"/>
                  </a:lnTo>
                  <a:lnTo>
                    <a:pt x="102" y="78"/>
                  </a:lnTo>
                  <a:lnTo>
                    <a:pt x="94" y="71"/>
                  </a:lnTo>
                  <a:lnTo>
                    <a:pt x="71" y="57"/>
                  </a:lnTo>
                  <a:lnTo>
                    <a:pt x="39" y="43"/>
                  </a:lnTo>
                  <a:lnTo>
                    <a:pt x="24" y="28"/>
                  </a:lnTo>
                  <a:lnTo>
                    <a:pt x="8" y="21"/>
                  </a:lnTo>
                  <a:lnTo>
                    <a:pt x="8" y="14"/>
                  </a:lnTo>
                  <a:lnTo>
                    <a:pt x="0" y="0"/>
                  </a:lnTo>
                  <a:lnTo>
                    <a:pt x="0" y="7"/>
                  </a:lnTo>
                  <a:lnTo>
                    <a:pt x="0" y="0"/>
                  </a:lnTo>
                  <a:lnTo>
                    <a:pt x="391" y="204"/>
                  </a:lnTo>
                  <a:lnTo>
                    <a:pt x="375" y="2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34" name="Freeform 330"/>
            <p:cNvSpPr>
              <a:spLocks/>
            </p:cNvSpPr>
            <p:nvPr/>
          </p:nvSpPr>
          <p:spPr bwMode="auto">
            <a:xfrm>
              <a:off x="4253233" y="1994940"/>
              <a:ext cx="654917" cy="359229"/>
            </a:xfrm>
            <a:custGeom>
              <a:avLst/>
              <a:gdLst/>
              <a:ahLst/>
              <a:cxnLst>
                <a:cxn ang="0">
                  <a:pos x="413" y="204"/>
                </a:cxn>
                <a:cxn ang="0">
                  <a:pos x="406" y="204"/>
                </a:cxn>
                <a:cxn ang="0">
                  <a:pos x="398" y="204"/>
                </a:cxn>
                <a:cxn ang="0">
                  <a:pos x="382" y="197"/>
                </a:cxn>
                <a:cxn ang="0">
                  <a:pos x="374" y="197"/>
                </a:cxn>
                <a:cxn ang="0">
                  <a:pos x="351" y="190"/>
                </a:cxn>
                <a:cxn ang="0">
                  <a:pos x="320" y="176"/>
                </a:cxn>
                <a:cxn ang="0">
                  <a:pos x="296" y="169"/>
                </a:cxn>
                <a:cxn ang="0">
                  <a:pos x="281" y="162"/>
                </a:cxn>
                <a:cxn ang="0">
                  <a:pos x="249" y="148"/>
                </a:cxn>
                <a:cxn ang="0">
                  <a:pos x="187" y="120"/>
                </a:cxn>
                <a:cxn ang="0">
                  <a:pos x="117" y="85"/>
                </a:cxn>
                <a:cxn ang="0">
                  <a:pos x="39" y="49"/>
                </a:cxn>
                <a:cxn ang="0">
                  <a:pos x="0" y="28"/>
                </a:cxn>
                <a:cxn ang="0">
                  <a:pos x="15" y="0"/>
                </a:cxn>
                <a:cxn ang="0">
                  <a:pos x="413" y="204"/>
                </a:cxn>
              </a:cxnLst>
              <a:rect l="0" t="0" r="r" b="b"/>
              <a:pathLst>
                <a:path w="413" h="204">
                  <a:moveTo>
                    <a:pt x="413" y="204"/>
                  </a:moveTo>
                  <a:lnTo>
                    <a:pt x="406" y="204"/>
                  </a:lnTo>
                  <a:lnTo>
                    <a:pt x="398" y="204"/>
                  </a:lnTo>
                  <a:lnTo>
                    <a:pt x="382" y="197"/>
                  </a:lnTo>
                  <a:lnTo>
                    <a:pt x="374" y="197"/>
                  </a:lnTo>
                  <a:lnTo>
                    <a:pt x="351" y="190"/>
                  </a:lnTo>
                  <a:lnTo>
                    <a:pt x="320" y="176"/>
                  </a:lnTo>
                  <a:lnTo>
                    <a:pt x="296" y="169"/>
                  </a:lnTo>
                  <a:lnTo>
                    <a:pt x="281" y="162"/>
                  </a:lnTo>
                  <a:lnTo>
                    <a:pt x="249" y="148"/>
                  </a:lnTo>
                  <a:lnTo>
                    <a:pt x="187" y="120"/>
                  </a:lnTo>
                  <a:lnTo>
                    <a:pt x="117" y="85"/>
                  </a:lnTo>
                  <a:lnTo>
                    <a:pt x="39" y="49"/>
                  </a:lnTo>
                  <a:lnTo>
                    <a:pt x="0" y="28"/>
                  </a:lnTo>
                  <a:lnTo>
                    <a:pt x="15" y="0"/>
                  </a:lnTo>
                  <a:lnTo>
                    <a:pt x="413" y="20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35" name="Freeform 331"/>
            <p:cNvSpPr>
              <a:spLocks/>
            </p:cNvSpPr>
            <p:nvPr/>
          </p:nvSpPr>
          <p:spPr bwMode="auto">
            <a:xfrm>
              <a:off x="4189802" y="1957960"/>
              <a:ext cx="50744" cy="49306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32" y="14"/>
                </a:cxn>
                <a:cxn ang="0">
                  <a:pos x="24" y="28"/>
                </a:cxn>
                <a:cxn ang="0">
                  <a:pos x="0" y="21"/>
                </a:cxn>
                <a:cxn ang="0">
                  <a:pos x="8" y="0"/>
                </a:cxn>
              </a:cxnLst>
              <a:rect l="0" t="0" r="r" b="b"/>
              <a:pathLst>
                <a:path w="32" h="28">
                  <a:moveTo>
                    <a:pt x="8" y="0"/>
                  </a:moveTo>
                  <a:lnTo>
                    <a:pt x="32" y="14"/>
                  </a:lnTo>
                  <a:lnTo>
                    <a:pt x="24" y="28"/>
                  </a:lnTo>
                  <a:lnTo>
                    <a:pt x="0" y="2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36" name="Freeform 332"/>
            <p:cNvSpPr>
              <a:spLocks/>
            </p:cNvSpPr>
            <p:nvPr/>
          </p:nvSpPr>
          <p:spPr bwMode="auto">
            <a:xfrm>
              <a:off x="4202488" y="1957960"/>
              <a:ext cx="50744" cy="369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0"/>
                </a:cxn>
                <a:cxn ang="0">
                  <a:pos x="32" y="14"/>
                </a:cxn>
                <a:cxn ang="0">
                  <a:pos x="32" y="21"/>
                </a:cxn>
                <a:cxn ang="0">
                  <a:pos x="24" y="21"/>
                </a:cxn>
                <a:cxn ang="0">
                  <a:pos x="0" y="7"/>
                </a:cxn>
                <a:cxn ang="0">
                  <a:pos x="0" y="0"/>
                </a:cxn>
              </a:cxnLst>
              <a:rect l="0" t="0" r="r" b="b"/>
              <a:pathLst>
                <a:path w="32" h="21">
                  <a:moveTo>
                    <a:pt x="0" y="0"/>
                  </a:moveTo>
                  <a:lnTo>
                    <a:pt x="8" y="0"/>
                  </a:lnTo>
                  <a:lnTo>
                    <a:pt x="32" y="14"/>
                  </a:lnTo>
                  <a:lnTo>
                    <a:pt x="32" y="21"/>
                  </a:lnTo>
                  <a:lnTo>
                    <a:pt x="24" y="2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37" name="Freeform 333"/>
            <p:cNvSpPr>
              <a:spLocks/>
            </p:cNvSpPr>
            <p:nvPr/>
          </p:nvSpPr>
          <p:spPr bwMode="auto">
            <a:xfrm>
              <a:off x="4227860" y="1982613"/>
              <a:ext cx="25372" cy="36979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8" y="0"/>
                </a:cxn>
                <a:cxn ang="0">
                  <a:pos x="16" y="0"/>
                </a:cxn>
                <a:cxn ang="0">
                  <a:pos x="16" y="7"/>
                </a:cxn>
                <a:cxn ang="0">
                  <a:pos x="8" y="21"/>
                </a:cxn>
                <a:cxn ang="0">
                  <a:pos x="0" y="21"/>
                </a:cxn>
                <a:cxn ang="0">
                  <a:pos x="0" y="14"/>
                </a:cxn>
              </a:cxnLst>
              <a:rect l="0" t="0" r="r" b="b"/>
              <a:pathLst>
                <a:path w="16" h="21">
                  <a:moveTo>
                    <a:pt x="0" y="14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6" y="7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38" name="Freeform 334"/>
            <p:cNvSpPr>
              <a:spLocks/>
            </p:cNvSpPr>
            <p:nvPr/>
          </p:nvSpPr>
          <p:spPr bwMode="auto">
            <a:xfrm>
              <a:off x="4189802" y="1994940"/>
              <a:ext cx="50744" cy="2465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0"/>
                </a:cxn>
                <a:cxn ang="0">
                  <a:pos x="32" y="7"/>
                </a:cxn>
                <a:cxn ang="0">
                  <a:pos x="32" y="14"/>
                </a:cxn>
                <a:cxn ang="0">
                  <a:pos x="24" y="14"/>
                </a:cxn>
                <a:cxn ang="0">
                  <a:pos x="0" y="7"/>
                </a:cxn>
                <a:cxn ang="0">
                  <a:pos x="0" y="0"/>
                </a:cxn>
              </a:cxnLst>
              <a:rect l="0" t="0" r="r" b="b"/>
              <a:pathLst>
                <a:path w="32" h="14">
                  <a:moveTo>
                    <a:pt x="0" y="0"/>
                  </a:moveTo>
                  <a:lnTo>
                    <a:pt x="8" y="0"/>
                  </a:lnTo>
                  <a:lnTo>
                    <a:pt x="32" y="7"/>
                  </a:lnTo>
                  <a:lnTo>
                    <a:pt x="32" y="14"/>
                  </a:lnTo>
                  <a:lnTo>
                    <a:pt x="24" y="14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39" name="Freeform 335"/>
            <p:cNvSpPr>
              <a:spLocks/>
            </p:cNvSpPr>
            <p:nvPr/>
          </p:nvSpPr>
          <p:spPr bwMode="auto">
            <a:xfrm>
              <a:off x="4189802" y="1957960"/>
              <a:ext cx="25372" cy="49306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8" y="0"/>
                </a:cxn>
                <a:cxn ang="0">
                  <a:pos x="16" y="0"/>
                </a:cxn>
                <a:cxn ang="0">
                  <a:pos x="16" y="7"/>
                </a:cxn>
                <a:cxn ang="0">
                  <a:pos x="8" y="28"/>
                </a:cxn>
                <a:cxn ang="0">
                  <a:pos x="0" y="28"/>
                </a:cxn>
                <a:cxn ang="0">
                  <a:pos x="0" y="21"/>
                </a:cxn>
              </a:cxnLst>
              <a:rect l="0" t="0" r="r" b="b"/>
              <a:pathLst>
                <a:path w="16" h="28">
                  <a:moveTo>
                    <a:pt x="0" y="21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6" y="7"/>
                  </a:lnTo>
                  <a:lnTo>
                    <a:pt x="8" y="28"/>
                  </a:lnTo>
                  <a:lnTo>
                    <a:pt x="0" y="28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40" name="Freeform 336"/>
            <p:cNvSpPr>
              <a:spLocks/>
            </p:cNvSpPr>
            <p:nvPr/>
          </p:nvSpPr>
          <p:spPr bwMode="auto">
            <a:xfrm>
              <a:off x="3323980" y="2206251"/>
              <a:ext cx="74530" cy="61632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16" y="0"/>
                </a:cxn>
                <a:cxn ang="0">
                  <a:pos x="47" y="0"/>
                </a:cxn>
                <a:cxn ang="0">
                  <a:pos x="47" y="28"/>
                </a:cxn>
                <a:cxn ang="0">
                  <a:pos x="31" y="35"/>
                </a:cxn>
                <a:cxn ang="0">
                  <a:pos x="0" y="35"/>
                </a:cxn>
                <a:cxn ang="0">
                  <a:pos x="0" y="7"/>
                </a:cxn>
              </a:cxnLst>
              <a:rect l="0" t="0" r="r" b="b"/>
              <a:pathLst>
                <a:path w="47" h="35">
                  <a:moveTo>
                    <a:pt x="0" y="7"/>
                  </a:moveTo>
                  <a:lnTo>
                    <a:pt x="16" y="0"/>
                  </a:lnTo>
                  <a:lnTo>
                    <a:pt x="47" y="0"/>
                  </a:lnTo>
                  <a:lnTo>
                    <a:pt x="47" y="28"/>
                  </a:lnTo>
                  <a:lnTo>
                    <a:pt x="31" y="35"/>
                  </a:lnTo>
                  <a:lnTo>
                    <a:pt x="0" y="35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41" name="Freeform 337"/>
            <p:cNvSpPr>
              <a:spLocks/>
            </p:cNvSpPr>
            <p:nvPr/>
          </p:nvSpPr>
          <p:spPr bwMode="auto">
            <a:xfrm>
              <a:off x="3249450" y="2218577"/>
              <a:ext cx="123689" cy="86285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47" y="0"/>
                </a:cxn>
                <a:cxn ang="0">
                  <a:pos x="78" y="0"/>
                </a:cxn>
                <a:cxn ang="0">
                  <a:pos x="78" y="28"/>
                </a:cxn>
                <a:cxn ang="0">
                  <a:pos x="31" y="49"/>
                </a:cxn>
                <a:cxn ang="0">
                  <a:pos x="0" y="49"/>
                </a:cxn>
                <a:cxn ang="0">
                  <a:pos x="0" y="21"/>
                </a:cxn>
              </a:cxnLst>
              <a:rect l="0" t="0" r="r" b="b"/>
              <a:pathLst>
                <a:path w="78" h="49">
                  <a:moveTo>
                    <a:pt x="0" y="21"/>
                  </a:moveTo>
                  <a:lnTo>
                    <a:pt x="47" y="0"/>
                  </a:lnTo>
                  <a:lnTo>
                    <a:pt x="78" y="0"/>
                  </a:lnTo>
                  <a:lnTo>
                    <a:pt x="78" y="28"/>
                  </a:lnTo>
                  <a:lnTo>
                    <a:pt x="31" y="49"/>
                  </a:lnTo>
                  <a:lnTo>
                    <a:pt x="0" y="49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42" name="Freeform 338"/>
            <p:cNvSpPr>
              <a:spLocks/>
            </p:cNvSpPr>
            <p:nvPr/>
          </p:nvSpPr>
          <p:spPr bwMode="auto">
            <a:xfrm>
              <a:off x="3174919" y="2255557"/>
              <a:ext cx="123689" cy="86285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47" y="0"/>
                </a:cxn>
                <a:cxn ang="0">
                  <a:pos x="78" y="0"/>
                </a:cxn>
                <a:cxn ang="0">
                  <a:pos x="78" y="28"/>
                </a:cxn>
                <a:cxn ang="0">
                  <a:pos x="32" y="49"/>
                </a:cxn>
                <a:cxn ang="0">
                  <a:pos x="0" y="49"/>
                </a:cxn>
                <a:cxn ang="0">
                  <a:pos x="0" y="21"/>
                </a:cxn>
              </a:cxnLst>
              <a:rect l="0" t="0" r="r" b="b"/>
              <a:pathLst>
                <a:path w="78" h="49">
                  <a:moveTo>
                    <a:pt x="0" y="21"/>
                  </a:moveTo>
                  <a:lnTo>
                    <a:pt x="47" y="0"/>
                  </a:lnTo>
                  <a:lnTo>
                    <a:pt x="78" y="0"/>
                  </a:lnTo>
                  <a:lnTo>
                    <a:pt x="78" y="28"/>
                  </a:lnTo>
                  <a:lnTo>
                    <a:pt x="32" y="49"/>
                  </a:lnTo>
                  <a:lnTo>
                    <a:pt x="0" y="49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43" name="Freeform 339"/>
            <p:cNvSpPr>
              <a:spLocks/>
            </p:cNvSpPr>
            <p:nvPr/>
          </p:nvSpPr>
          <p:spPr bwMode="auto">
            <a:xfrm>
              <a:off x="3113075" y="2292536"/>
              <a:ext cx="112589" cy="86285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39" y="0"/>
                </a:cxn>
                <a:cxn ang="0">
                  <a:pos x="71" y="0"/>
                </a:cxn>
                <a:cxn ang="0">
                  <a:pos x="71" y="28"/>
                </a:cxn>
                <a:cxn ang="0">
                  <a:pos x="31" y="49"/>
                </a:cxn>
                <a:cxn ang="0">
                  <a:pos x="0" y="49"/>
                </a:cxn>
                <a:cxn ang="0">
                  <a:pos x="0" y="21"/>
                </a:cxn>
              </a:cxnLst>
              <a:rect l="0" t="0" r="r" b="b"/>
              <a:pathLst>
                <a:path w="71" h="49">
                  <a:moveTo>
                    <a:pt x="0" y="21"/>
                  </a:moveTo>
                  <a:lnTo>
                    <a:pt x="39" y="0"/>
                  </a:lnTo>
                  <a:lnTo>
                    <a:pt x="71" y="0"/>
                  </a:lnTo>
                  <a:lnTo>
                    <a:pt x="71" y="28"/>
                  </a:lnTo>
                  <a:lnTo>
                    <a:pt x="31" y="49"/>
                  </a:lnTo>
                  <a:lnTo>
                    <a:pt x="0" y="49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44" name="Freeform 340"/>
            <p:cNvSpPr>
              <a:spLocks/>
            </p:cNvSpPr>
            <p:nvPr/>
          </p:nvSpPr>
          <p:spPr bwMode="auto">
            <a:xfrm>
              <a:off x="3076602" y="2329515"/>
              <a:ext cx="85631" cy="73959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23" y="0"/>
                </a:cxn>
                <a:cxn ang="0">
                  <a:pos x="54" y="0"/>
                </a:cxn>
                <a:cxn ang="0">
                  <a:pos x="54" y="28"/>
                </a:cxn>
                <a:cxn ang="0">
                  <a:pos x="31" y="42"/>
                </a:cxn>
                <a:cxn ang="0">
                  <a:pos x="0" y="42"/>
                </a:cxn>
                <a:cxn ang="0">
                  <a:pos x="0" y="14"/>
                </a:cxn>
              </a:cxnLst>
              <a:rect l="0" t="0" r="r" b="b"/>
              <a:pathLst>
                <a:path w="54" h="42">
                  <a:moveTo>
                    <a:pt x="0" y="14"/>
                  </a:moveTo>
                  <a:lnTo>
                    <a:pt x="23" y="0"/>
                  </a:lnTo>
                  <a:lnTo>
                    <a:pt x="54" y="0"/>
                  </a:lnTo>
                  <a:lnTo>
                    <a:pt x="54" y="28"/>
                  </a:lnTo>
                  <a:lnTo>
                    <a:pt x="31" y="42"/>
                  </a:lnTo>
                  <a:lnTo>
                    <a:pt x="0" y="42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45" name="Freeform 341"/>
            <p:cNvSpPr>
              <a:spLocks/>
            </p:cNvSpPr>
            <p:nvPr/>
          </p:nvSpPr>
          <p:spPr bwMode="auto">
            <a:xfrm>
              <a:off x="3014758" y="2354168"/>
              <a:ext cx="111003" cy="86285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39" y="0"/>
                </a:cxn>
                <a:cxn ang="0">
                  <a:pos x="70" y="0"/>
                </a:cxn>
                <a:cxn ang="0">
                  <a:pos x="70" y="28"/>
                </a:cxn>
                <a:cxn ang="0">
                  <a:pos x="31" y="49"/>
                </a:cxn>
                <a:cxn ang="0">
                  <a:pos x="0" y="49"/>
                </a:cxn>
                <a:cxn ang="0">
                  <a:pos x="0" y="21"/>
                </a:cxn>
              </a:cxnLst>
              <a:rect l="0" t="0" r="r" b="b"/>
              <a:pathLst>
                <a:path w="70" h="49">
                  <a:moveTo>
                    <a:pt x="0" y="21"/>
                  </a:moveTo>
                  <a:lnTo>
                    <a:pt x="39" y="0"/>
                  </a:lnTo>
                  <a:lnTo>
                    <a:pt x="70" y="0"/>
                  </a:lnTo>
                  <a:lnTo>
                    <a:pt x="70" y="28"/>
                  </a:lnTo>
                  <a:lnTo>
                    <a:pt x="31" y="49"/>
                  </a:lnTo>
                  <a:lnTo>
                    <a:pt x="0" y="49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46" name="Freeform 342"/>
            <p:cNvSpPr>
              <a:spLocks/>
            </p:cNvSpPr>
            <p:nvPr/>
          </p:nvSpPr>
          <p:spPr bwMode="auto">
            <a:xfrm>
              <a:off x="2952913" y="2391148"/>
              <a:ext cx="111003" cy="88046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39" y="0"/>
                </a:cxn>
                <a:cxn ang="0">
                  <a:pos x="70" y="0"/>
                </a:cxn>
                <a:cxn ang="0">
                  <a:pos x="70" y="28"/>
                </a:cxn>
                <a:cxn ang="0">
                  <a:pos x="31" y="50"/>
                </a:cxn>
                <a:cxn ang="0">
                  <a:pos x="0" y="50"/>
                </a:cxn>
                <a:cxn ang="0">
                  <a:pos x="0" y="21"/>
                </a:cxn>
              </a:cxnLst>
              <a:rect l="0" t="0" r="r" b="b"/>
              <a:pathLst>
                <a:path w="70" h="50">
                  <a:moveTo>
                    <a:pt x="0" y="21"/>
                  </a:moveTo>
                  <a:lnTo>
                    <a:pt x="39" y="0"/>
                  </a:lnTo>
                  <a:lnTo>
                    <a:pt x="70" y="0"/>
                  </a:lnTo>
                  <a:lnTo>
                    <a:pt x="70" y="28"/>
                  </a:lnTo>
                  <a:lnTo>
                    <a:pt x="31" y="50"/>
                  </a:lnTo>
                  <a:lnTo>
                    <a:pt x="0" y="50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47" name="Freeform 343"/>
            <p:cNvSpPr>
              <a:spLocks/>
            </p:cNvSpPr>
            <p:nvPr/>
          </p:nvSpPr>
          <p:spPr bwMode="auto">
            <a:xfrm>
              <a:off x="2914855" y="2428127"/>
              <a:ext cx="87217" cy="75720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24" y="0"/>
                </a:cxn>
                <a:cxn ang="0">
                  <a:pos x="55" y="0"/>
                </a:cxn>
                <a:cxn ang="0">
                  <a:pos x="55" y="29"/>
                </a:cxn>
                <a:cxn ang="0">
                  <a:pos x="32" y="43"/>
                </a:cxn>
                <a:cxn ang="0">
                  <a:pos x="0" y="43"/>
                </a:cxn>
                <a:cxn ang="0">
                  <a:pos x="0" y="14"/>
                </a:cxn>
              </a:cxnLst>
              <a:rect l="0" t="0" r="r" b="b"/>
              <a:pathLst>
                <a:path w="55" h="43">
                  <a:moveTo>
                    <a:pt x="0" y="14"/>
                  </a:moveTo>
                  <a:lnTo>
                    <a:pt x="24" y="0"/>
                  </a:lnTo>
                  <a:lnTo>
                    <a:pt x="55" y="0"/>
                  </a:lnTo>
                  <a:lnTo>
                    <a:pt x="55" y="29"/>
                  </a:lnTo>
                  <a:lnTo>
                    <a:pt x="32" y="43"/>
                  </a:lnTo>
                  <a:lnTo>
                    <a:pt x="0" y="43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48" name="Freeform 344"/>
            <p:cNvSpPr>
              <a:spLocks/>
            </p:cNvSpPr>
            <p:nvPr/>
          </p:nvSpPr>
          <p:spPr bwMode="auto">
            <a:xfrm>
              <a:off x="2865697" y="2452780"/>
              <a:ext cx="99903" cy="88046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31" y="0"/>
                </a:cxn>
                <a:cxn ang="0">
                  <a:pos x="63" y="0"/>
                </a:cxn>
                <a:cxn ang="0">
                  <a:pos x="63" y="29"/>
                </a:cxn>
                <a:cxn ang="0">
                  <a:pos x="31" y="50"/>
                </a:cxn>
                <a:cxn ang="0">
                  <a:pos x="0" y="50"/>
                </a:cxn>
                <a:cxn ang="0">
                  <a:pos x="0" y="22"/>
                </a:cxn>
              </a:cxnLst>
              <a:rect l="0" t="0" r="r" b="b"/>
              <a:pathLst>
                <a:path w="63" h="50">
                  <a:moveTo>
                    <a:pt x="0" y="22"/>
                  </a:moveTo>
                  <a:lnTo>
                    <a:pt x="31" y="0"/>
                  </a:lnTo>
                  <a:lnTo>
                    <a:pt x="63" y="0"/>
                  </a:lnTo>
                  <a:lnTo>
                    <a:pt x="63" y="29"/>
                  </a:lnTo>
                  <a:lnTo>
                    <a:pt x="31" y="50"/>
                  </a:lnTo>
                  <a:lnTo>
                    <a:pt x="0" y="50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49" name="Freeform 345"/>
            <p:cNvSpPr>
              <a:spLocks/>
            </p:cNvSpPr>
            <p:nvPr/>
          </p:nvSpPr>
          <p:spPr bwMode="auto">
            <a:xfrm>
              <a:off x="2829224" y="2491520"/>
              <a:ext cx="85631" cy="73959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23" y="0"/>
                </a:cxn>
                <a:cxn ang="0">
                  <a:pos x="54" y="0"/>
                </a:cxn>
                <a:cxn ang="0">
                  <a:pos x="54" y="28"/>
                </a:cxn>
                <a:cxn ang="0">
                  <a:pos x="31" y="42"/>
                </a:cxn>
                <a:cxn ang="0">
                  <a:pos x="0" y="42"/>
                </a:cxn>
                <a:cxn ang="0">
                  <a:pos x="0" y="14"/>
                </a:cxn>
              </a:cxnLst>
              <a:rect l="0" t="0" r="r" b="b"/>
              <a:pathLst>
                <a:path w="54" h="42">
                  <a:moveTo>
                    <a:pt x="0" y="14"/>
                  </a:moveTo>
                  <a:lnTo>
                    <a:pt x="23" y="0"/>
                  </a:lnTo>
                  <a:lnTo>
                    <a:pt x="54" y="0"/>
                  </a:lnTo>
                  <a:lnTo>
                    <a:pt x="54" y="28"/>
                  </a:lnTo>
                  <a:lnTo>
                    <a:pt x="31" y="42"/>
                  </a:lnTo>
                  <a:lnTo>
                    <a:pt x="0" y="42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50" name="Freeform 346"/>
            <p:cNvSpPr>
              <a:spLocks/>
            </p:cNvSpPr>
            <p:nvPr/>
          </p:nvSpPr>
          <p:spPr bwMode="auto">
            <a:xfrm>
              <a:off x="2778480" y="2516173"/>
              <a:ext cx="99903" cy="86285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32" y="0"/>
                </a:cxn>
                <a:cxn ang="0">
                  <a:pos x="63" y="0"/>
                </a:cxn>
                <a:cxn ang="0">
                  <a:pos x="63" y="28"/>
                </a:cxn>
                <a:cxn ang="0">
                  <a:pos x="32" y="49"/>
                </a:cxn>
                <a:cxn ang="0">
                  <a:pos x="0" y="49"/>
                </a:cxn>
                <a:cxn ang="0">
                  <a:pos x="0" y="21"/>
                </a:cxn>
              </a:cxnLst>
              <a:rect l="0" t="0" r="r" b="b"/>
              <a:pathLst>
                <a:path w="63" h="49">
                  <a:moveTo>
                    <a:pt x="0" y="21"/>
                  </a:moveTo>
                  <a:lnTo>
                    <a:pt x="32" y="0"/>
                  </a:lnTo>
                  <a:lnTo>
                    <a:pt x="63" y="0"/>
                  </a:lnTo>
                  <a:lnTo>
                    <a:pt x="63" y="28"/>
                  </a:lnTo>
                  <a:lnTo>
                    <a:pt x="32" y="49"/>
                  </a:lnTo>
                  <a:lnTo>
                    <a:pt x="0" y="49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51" name="Freeform 347"/>
            <p:cNvSpPr>
              <a:spLocks/>
            </p:cNvSpPr>
            <p:nvPr/>
          </p:nvSpPr>
          <p:spPr bwMode="auto">
            <a:xfrm>
              <a:off x="2754694" y="2553153"/>
              <a:ext cx="74530" cy="73959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15" y="0"/>
                </a:cxn>
                <a:cxn ang="0">
                  <a:pos x="47" y="0"/>
                </a:cxn>
                <a:cxn ang="0">
                  <a:pos x="47" y="28"/>
                </a:cxn>
                <a:cxn ang="0">
                  <a:pos x="31" y="42"/>
                </a:cxn>
                <a:cxn ang="0">
                  <a:pos x="0" y="42"/>
                </a:cxn>
                <a:cxn ang="0">
                  <a:pos x="0" y="14"/>
                </a:cxn>
              </a:cxnLst>
              <a:rect l="0" t="0" r="r" b="b"/>
              <a:pathLst>
                <a:path w="47" h="42">
                  <a:moveTo>
                    <a:pt x="0" y="14"/>
                  </a:moveTo>
                  <a:lnTo>
                    <a:pt x="15" y="0"/>
                  </a:lnTo>
                  <a:lnTo>
                    <a:pt x="47" y="0"/>
                  </a:lnTo>
                  <a:lnTo>
                    <a:pt x="47" y="28"/>
                  </a:lnTo>
                  <a:lnTo>
                    <a:pt x="31" y="42"/>
                  </a:lnTo>
                  <a:lnTo>
                    <a:pt x="0" y="42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52" name="Freeform 348"/>
            <p:cNvSpPr>
              <a:spLocks/>
            </p:cNvSpPr>
            <p:nvPr/>
          </p:nvSpPr>
          <p:spPr bwMode="auto">
            <a:xfrm>
              <a:off x="2716636" y="2577806"/>
              <a:ext cx="87217" cy="86285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24" y="0"/>
                </a:cxn>
                <a:cxn ang="0">
                  <a:pos x="55" y="0"/>
                </a:cxn>
                <a:cxn ang="0">
                  <a:pos x="55" y="28"/>
                </a:cxn>
                <a:cxn ang="0">
                  <a:pos x="32" y="49"/>
                </a:cxn>
                <a:cxn ang="0">
                  <a:pos x="0" y="49"/>
                </a:cxn>
                <a:cxn ang="0">
                  <a:pos x="0" y="21"/>
                </a:cxn>
              </a:cxnLst>
              <a:rect l="0" t="0" r="r" b="b"/>
              <a:pathLst>
                <a:path w="55" h="49">
                  <a:moveTo>
                    <a:pt x="0" y="21"/>
                  </a:moveTo>
                  <a:lnTo>
                    <a:pt x="24" y="0"/>
                  </a:lnTo>
                  <a:lnTo>
                    <a:pt x="55" y="0"/>
                  </a:lnTo>
                  <a:lnTo>
                    <a:pt x="55" y="28"/>
                  </a:lnTo>
                  <a:lnTo>
                    <a:pt x="32" y="49"/>
                  </a:lnTo>
                  <a:lnTo>
                    <a:pt x="0" y="49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53" name="Freeform 349"/>
            <p:cNvSpPr>
              <a:spLocks/>
            </p:cNvSpPr>
            <p:nvPr/>
          </p:nvSpPr>
          <p:spPr bwMode="auto">
            <a:xfrm>
              <a:off x="2692849" y="2614785"/>
              <a:ext cx="74530" cy="86285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15" y="0"/>
                </a:cxn>
                <a:cxn ang="0">
                  <a:pos x="47" y="0"/>
                </a:cxn>
                <a:cxn ang="0">
                  <a:pos x="47" y="28"/>
                </a:cxn>
                <a:cxn ang="0">
                  <a:pos x="31" y="49"/>
                </a:cxn>
                <a:cxn ang="0">
                  <a:pos x="0" y="49"/>
                </a:cxn>
                <a:cxn ang="0">
                  <a:pos x="0" y="21"/>
                </a:cxn>
              </a:cxnLst>
              <a:rect l="0" t="0" r="r" b="b"/>
              <a:pathLst>
                <a:path w="47" h="49">
                  <a:moveTo>
                    <a:pt x="0" y="21"/>
                  </a:moveTo>
                  <a:lnTo>
                    <a:pt x="15" y="0"/>
                  </a:lnTo>
                  <a:lnTo>
                    <a:pt x="47" y="0"/>
                  </a:lnTo>
                  <a:lnTo>
                    <a:pt x="47" y="28"/>
                  </a:lnTo>
                  <a:lnTo>
                    <a:pt x="31" y="49"/>
                  </a:lnTo>
                  <a:lnTo>
                    <a:pt x="0" y="49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54" name="Freeform 350"/>
            <p:cNvSpPr>
              <a:spLocks/>
            </p:cNvSpPr>
            <p:nvPr/>
          </p:nvSpPr>
          <p:spPr bwMode="auto">
            <a:xfrm>
              <a:off x="2667477" y="2651765"/>
              <a:ext cx="74530" cy="73959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16" y="0"/>
                </a:cxn>
                <a:cxn ang="0">
                  <a:pos x="47" y="0"/>
                </a:cxn>
                <a:cxn ang="0">
                  <a:pos x="47" y="28"/>
                </a:cxn>
                <a:cxn ang="0">
                  <a:pos x="31" y="42"/>
                </a:cxn>
                <a:cxn ang="0">
                  <a:pos x="0" y="42"/>
                </a:cxn>
                <a:cxn ang="0">
                  <a:pos x="0" y="14"/>
                </a:cxn>
              </a:cxnLst>
              <a:rect l="0" t="0" r="r" b="b"/>
              <a:pathLst>
                <a:path w="47" h="42">
                  <a:moveTo>
                    <a:pt x="0" y="14"/>
                  </a:moveTo>
                  <a:lnTo>
                    <a:pt x="16" y="0"/>
                  </a:lnTo>
                  <a:lnTo>
                    <a:pt x="47" y="0"/>
                  </a:lnTo>
                  <a:lnTo>
                    <a:pt x="47" y="28"/>
                  </a:lnTo>
                  <a:lnTo>
                    <a:pt x="31" y="42"/>
                  </a:lnTo>
                  <a:lnTo>
                    <a:pt x="0" y="42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55" name="Freeform 351"/>
            <p:cNvSpPr>
              <a:spLocks/>
            </p:cNvSpPr>
            <p:nvPr/>
          </p:nvSpPr>
          <p:spPr bwMode="auto">
            <a:xfrm>
              <a:off x="2643691" y="2676418"/>
              <a:ext cx="72945" cy="86285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15" y="0"/>
                </a:cxn>
                <a:cxn ang="0">
                  <a:pos x="46" y="0"/>
                </a:cxn>
                <a:cxn ang="0">
                  <a:pos x="46" y="28"/>
                </a:cxn>
                <a:cxn ang="0">
                  <a:pos x="31" y="49"/>
                </a:cxn>
                <a:cxn ang="0">
                  <a:pos x="0" y="49"/>
                </a:cxn>
                <a:cxn ang="0">
                  <a:pos x="0" y="21"/>
                </a:cxn>
              </a:cxnLst>
              <a:rect l="0" t="0" r="r" b="b"/>
              <a:pathLst>
                <a:path w="46" h="49">
                  <a:moveTo>
                    <a:pt x="0" y="21"/>
                  </a:moveTo>
                  <a:lnTo>
                    <a:pt x="15" y="0"/>
                  </a:lnTo>
                  <a:lnTo>
                    <a:pt x="46" y="0"/>
                  </a:lnTo>
                  <a:lnTo>
                    <a:pt x="46" y="28"/>
                  </a:lnTo>
                  <a:lnTo>
                    <a:pt x="31" y="49"/>
                  </a:lnTo>
                  <a:lnTo>
                    <a:pt x="0" y="49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56" name="Freeform 352"/>
            <p:cNvSpPr>
              <a:spLocks/>
            </p:cNvSpPr>
            <p:nvPr/>
          </p:nvSpPr>
          <p:spPr bwMode="auto">
            <a:xfrm>
              <a:off x="2631005" y="2713397"/>
              <a:ext cx="61844" cy="61632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8" y="0"/>
                </a:cxn>
                <a:cxn ang="0">
                  <a:pos x="39" y="0"/>
                </a:cxn>
                <a:cxn ang="0">
                  <a:pos x="39" y="28"/>
                </a:cxn>
                <a:cxn ang="0">
                  <a:pos x="31" y="35"/>
                </a:cxn>
                <a:cxn ang="0">
                  <a:pos x="0" y="35"/>
                </a:cxn>
                <a:cxn ang="0">
                  <a:pos x="0" y="7"/>
                </a:cxn>
              </a:cxnLst>
              <a:rect l="0" t="0" r="r" b="b"/>
              <a:pathLst>
                <a:path w="39" h="35">
                  <a:moveTo>
                    <a:pt x="0" y="7"/>
                  </a:moveTo>
                  <a:lnTo>
                    <a:pt x="8" y="0"/>
                  </a:lnTo>
                  <a:lnTo>
                    <a:pt x="39" y="0"/>
                  </a:lnTo>
                  <a:lnTo>
                    <a:pt x="39" y="28"/>
                  </a:lnTo>
                  <a:lnTo>
                    <a:pt x="31" y="35"/>
                  </a:lnTo>
                  <a:lnTo>
                    <a:pt x="0" y="35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57" name="Freeform 353"/>
            <p:cNvSpPr>
              <a:spLocks/>
            </p:cNvSpPr>
            <p:nvPr/>
          </p:nvSpPr>
          <p:spPr bwMode="auto">
            <a:xfrm>
              <a:off x="2618319" y="2725723"/>
              <a:ext cx="61844" cy="73959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8" y="0"/>
                </a:cxn>
                <a:cxn ang="0">
                  <a:pos x="39" y="0"/>
                </a:cxn>
                <a:cxn ang="0">
                  <a:pos x="39" y="28"/>
                </a:cxn>
                <a:cxn ang="0">
                  <a:pos x="31" y="42"/>
                </a:cxn>
                <a:cxn ang="0">
                  <a:pos x="0" y="42"/>
                </a:cxn>
                <a:cxn ang="0">
                  <a:pos x="0" y="14"/>
                </a:cxn>
              </a:cxnLst>
              <a:rect l="0" t="0" r="r" b="b"/>
              <a:pathLst>
                <a:path w="39" h="42">
                  <a:moveTo>
                    <a:pt x="0" y="14"/>
                  </a:moveTo>
                  <a:lnTo>
                    <a:pt x="8" y="0"/>
                  </a:lnTo>
                  <a:lnTo>
                    <a:pt x="39" y="0"/>
                  </a:lnTo>
                  <a:lnTo>
                    <a:pt x="39" y="28"/>
                  </a:lnTo>
                  <a:lnTo>
                    <a:pt x="31" y="42"/>
                  </a:lnTo>
                  <a:lnTo>
                    <a:pt x="0" y="42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58" name="Freeform 354"/>
            <p:cNvSpPr>
              <a:spLocks/>
            </p:cNvSpPr>
            <p:nvPr/>
          </p:nvSpPr>
          <p:spPr bwMode="auto">
            <a:xfrm>
              <a:off x="2605633" y="2750376"/>
              <a:ext cx="61844" cy="88046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8" y="0"/>
                </a:cxn>
                <a:cxn ang="0">
                  <a:pos x="39" y="0"/>
                </a:cxn>
                <a:cxn ang="0">
                  <a:pos x="39" y="28"/>
                </a:cxn>
                <a:cxn ang="0">
                  <a:pos x="31" y="50"/>
                </a:cxn>
                <a:cxn ang="0">
                  <a:pos x="0" y="50"/>
                </a:cxn>
                <a:cxn ang="0">
                  <a:pos x="0" y="21"/>
                </a:cxn>
              </a:cxnLst>
              <a:rect l="0" t="0" r="r" b="b"/>
              <a:pathLst>
                <a:path w="39" h="50">
                  <a:moveTo>
                    <a:pt x="0" y="21"/>
                  </a:moveTo>
                  <a:lnTo>
                    <a:pt x="8" y="0"/>
                  </a:lnTo>
                  <a:lnTo>
                    <a:pt x="39" y="0"/>
                  </a:lnTo>
                  <a:lnTo>
                    <a:pt x="39" y="28"/>
                  </a:lnTo>
                  <a:lnTo>
                    <a:pt x="31" y="50"/>
                  </a:lnTo>
                  <a:lnTo>
                    <a:pt x="0" y="50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59" name="Freeform 355"/>
            <p:cNvSpPr>
              <a:spLocks/>
            </p:cNvSpPr>
            <p:nvPr/>
          </p:nvSpPr>
          <p:spPr bwMode="auto">
            <a:xfrm>
              <a:off x="2592947" y="2787356"/>
              <a:ext cx="61844" cy="75720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8" y="0"/>
                </a:cxn>
                <a:cxn ang="0">
                  <a:pos x="39" y="0"/>
                </a:cxn>
                <a:cxn ang="0">
                  <a:pos x="39" y="29"/>
                </a:cxn>
                <a:cxn ang="0">
                  <a:pos x="32" y="43"/>
                </a:cxn>
                <a:cxn ang="0">
                  <a:pos x="0" y="43"/>
                </a:cxn>
                <a:cxn ang="0">
                  <a:pos x="0" y="14"/>
                </a:cxn>
              </a:cxnLst>
              <a:rect l="0" t="0" r="r" b="b"/>
              <a:pathLst>
                <a:path w="39" h="43">
                  <a:moveTo>
                    <a:pt x="0" y="14"/>
                  </a:moveTo>
                  <a:lnTo>
                    <a:pt x="8" y="0"/>
                  </a:lnTo>
                  <a:lnTo>
                    <a:pt x="39" y="0"/>
                  </a:lnTo>
                  <a:lnTo>
                    <a:pt x="39" y="29"/>
                  </a:lnTo>
                  <a:lnTo>
                    <a:pt x="32" y="43"/>
                  </a:lnTo>
                  <a:lnTo>
                    <a:pt x="0" y="43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60" name="Freeform 356"/>
            <p:cNvSpPr>
              <a:spLocks/>
            </p:cNvSpPr>
            <p:nvPr/>
          </p:nvSpPr>
          <p:spPr bwMode="auto">
            <a:xfrm>
              <a:off x="2581847" y="2812009"/>
              <a:ext cx="61844" cy="88046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7" y="0"/>
                </a:cxn>
                <a:cxn ang="0">
                  <a:pos x="39" y="0"/>
                </a:cxn>
                <a:cxn ang="0">
                  <a:pos x="39" y="29"/>
                </a:cxn>
                <a:cxn ang="0">
                  <a:pos x="31" y="50"/>
                </a:cxn>
                <a:cxn ang="0">
                  <a:pos x="0" y="50"/>
                </a:cxn>
                <a:cxn ang="0">
                  <a:pos x="0" y="22"/>
                </a:cxn>
              </a:cxnLst>
              <a:rect l="0" t="0" r="r" b="b"/>
              <a:pathLst>
                <a:path w="39" h="50">
                  <a:moveTo>
                    <a:pt x="0" y="22"/>
                  </a:moveTo>
                  <a:lnTo>
                    <a:pt x="7" y="0"/>
                  </a:lnTo>
                  <a:lnTo>
                    <a:pt x="39" y="0"/>
                  </a:lnTo>
                  <a:lnTo>
                    <a:pt x="39" y="29"/>
                  </a:lnTo>
                  <a:lnTo>
                    <a:pt x="31" y="50"/>
                  </a:lnTo>
                  <a:lnTo>
                    <a:pt x="0" y="50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61" name="Rectangle 357"/>
            <p:cNvSpPr>
              <a:spLocks noChangeArrowheads="1"/>
            </p:cNvSpPr>
            <p:nvPr/>
          </p:nvSpPr>
          <p:spPr bwMode="auto">
            <a:xfrm>
              <a:off x="2581847" y="2850749"/>
              <a:ext cx="49158" cy="7395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62" name="Rectangle 358"/>
            <p:cNvSpPr>
              <a:spLocks noChangeArrowheads="1"/>
            </p:cNvSpPr>
            <p:nvPr/>
          </p:nvSpPr>
          <p:spPr bwMode="auto">
            <a:xfrm>
              <a:off x="2581847" y="2875402"/>
              <a:ext cx="49158" cy="6163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63" name="Freeform 359"/>
            <p:cNvSpPr>
              <a:spLocks/>
            </p:cNvSpPr>
            <p:nvPr/>
          </p:nvSpPr>
          <p:spPr bwMode="auto">
            <a:xfrm>
              <a:off x="2581847" y="2887728"/>
              <a:ext cx="61844" cy="986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" y="0"/>
                </a:cxn>
                <a:cxn ang="0">
                  <a:pos x="39" y="28"/>
                </a:cxn>
                <a:cxn ang="0">
                  <a:pos x="39" y="56"/>
                </a:cxn>
                <a:cxn ang="0">
                  <a:pos x="7" y="56"/>
                </a:cxn>
                <a:cxn ang="0">
                  <a:pos x="0" y="28"/>
                </a:cxn>
                <a:cxn ang="0">
                  <a:pos x="0" y="0"/>
                </a:cxn>
              </a:cxnLst>
              <a:rect l="0" t="0" r="r" b="b"/>
              <a:pathLst>
                <a:path w="39" h="56">
                  <a:moveTo>
                    <a:pt x="0" y="0"/>
                  </a:moveTo>
                  <a:lnTo>
                    <a:pt x="31" y="0"/>
                  </a:lnTo>
                  <a:lnTo>
                    <a:pt x="39" y="28"/>
                  </a:lnTo>
                  <a:lnTo>
                    <a:pt x="39" y="56"/>
                  </a:lnTo>
                  <a:lnTo>
                    <a:pt x="7" y="56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64" name="Rectangle 360"/>
            <p:cNvSpPr>
              <a:spLocks noChangeArrowheads="1"/>
            </p:cNvSpPr>
            <p:nvPr/>
          </p:nvSpPr>
          <p:spPr bwMode="auto">
            <a:xfrm>
              <a:off x="2592947" y="2937034"/>
              <a:ext cx="50744" cy="6163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65" name="Freeform 361"/>
            <p:cNvSpPr>
              <a:spLocks/>
            </p:cNvSpPr>
            <p:nvPr/>
          </p:nvSpPr>
          <p:spPr bwMode="auto">
            <a:xfrm>
              <a:off x="2592947" y="2949361"/>
              <a:ext cx="61844" cy="7395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2" y="0"/>
                </a:cxn>
                <a:cxn ang="0">
                  <a:pos x="39" y="14"/>
                </a:cxn>
                <a:cxn ang="0">
                  <a:pos x="39" y="42"/>
                </a:cxn>
                <a:cxn ang="0">
                  <a:pos x="8" y="42"/>
                </a:cxn>
                <a:cxn ang="0">
                  <a:pos x="0" y="28"/>
                </a:cxn>
                <a:cxn ang="0">
                  <a:pos x="0" y="0"/>
                </a:cxn>
              </a:cxnLst>
              <a:rect l="0" t="0" r="r" b="b"/>
              <a:pathLst>
                <a:path w="39" h="42">
                  <a:moveTo>
                    <a:pt x="0" y="0"/>
                  </a:moveTo>
                  <a:lnTo>
                    <a:pt x="32" y="0"/>
                  </a:lnTo>
                  <a:lnTo>
                    <a:pt x="39" y="14"/>
                  </a:lnTo>
                  <a:lnTo>
                    <a:pt x="39" y="42"/>
                  </a:lnTo>
                  <a:lnTo>
                    <a:pt x="8" y="42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66" name="Freeform 362"/>
            <p:cNvSpPr>
              <a:spLocks/>
            </p:cNvSpPr>
            <p:nvPr/>
          </p:nvSpPr>
          <p:spPr bwMode="auto">
            <a:xfrm>
              <a:off x="2605633" y="2974014"/>
              <a:ext cx="61844" cy="7395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" y="0"/>
                </a:cxn>
                <a:cxn ang="0">
                  <a:pos x="39" y="14"/>
                </a:cxn>
                <a:cxn ang="0">
                  <a:pos x="39" y="42"/>
                </a:cxn>
                <a:cxn ang="0">
                  <a:pos x="8" y="42"/>
                </a:cxn>
                <a:cxn ang="0">
                  <a:pos x="0" y="28"/>
                </a:cxn>
                <a:cxn ang="0">
                  <a:pos x="0" y="0"/>
                </a:cxn>
              </a:cxnLst>
              <a:rect l="0" t="0" r="r" b="b"/>
              <a:pathLst>
                <a:path w="39" h="42">
                  <a:moveTo>
                    <a:pt x="0" y="0"/>
                  </a:moveTo>
                  <a:lnTo>
                    <a:pt x="31" y="0"/>
                  </a:lnTo>
                  <a:lnTo>
                    <a:pt x="39" y="14"/>
                  </a:lnTo>
                  <a:lnTo>
                    <a:pt x="39" y="42"/>
                  </a:lnTo>
                  <a:lnTo>
                    <a:pt x="8" y="42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67" name="Freeform 363"/>
            <p:cNvSpPr>
              <a:spLocks/>
            </p:cNvSpPr>
            <p:nvPr/>
          </p:nvSpPr>
          <p:spPr bwMode="auto">
            <a:xfrm>
              <a:off x="2618319" y="2998667"/>
              <a:ext cx="74530" cy="8628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" y="0"/>
                </a:cxn>
                <a:cxn ang="0">
                  <a:pos x="47" y="21"/>
                </a:cxn>
                <a:cxn ang="0">
                  <a:pos x="47" y="49"/>
                </a:cxn>
                <a:cxn ang="0">
                  <a:pos x="16" y="49"/>
                </a:cxn>
                <a:cxn ang="0">
                  <a:pos x="0" y="28"/>
                </a:cxn>
                <a:cxn ang="0">
                  <a:pos x="0" y="0"/>
                </a:cxn>
              </a:cxnLst>
              <a:rect l="0" t="0" r="r" b="b"/>
              <a:pathLst>
                <a:path w="47" h="49">
                  <a:moveTo>
                    <a:pt x="0" y="0"/>
                  </a:moveTo>
                  <a:lnTo>
                    <a:pt x="31" y="0"/>
                  </a:lnTo>
                  <a:lnTo>
                    <a:pt x="47" y="21"/>
                  </a:lnTo>
                  <a:lnTo>
                    <a:pt x="47" y="49"/>
                  </a:lnTo>
                  <a:lnTo>
                    <a:pt x="16" y="49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68" name="Freeform 364"/>
            <p:cNvSpPr>
              <a:spLocks/>
            </p:cNvSpPr>
            <p:nvPr/>
          </p:nvSpPr>
          <p:spPr bwMode="auto">
            <a:xfrm>
              <a:off x="2643691" y="3035646"/>
              <a:ext cx="61844" cy="616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" y="0"/>
                </a:cxn>
                <a:cxn ang="0">
                  <a:pos x="39" y="7"/>
                </a:cxn>
                <a:cxn ang="0">
                  <a:pos x="39" y="35"/>
                </a:cxn>
                <a:cxn ang="0">
                  <a:pos x="7" y="35"/>
                </a:cxn>
                <a:cxn ang="0">
                  <a:pos x="0" y="28"/>
                </a:cxn>
                <a:cxn ang="0">
                  <a:pos x="0" y="0"/>
                </a:cxn>
              </a:cxnLst>
              <a:rect l="0" t="0" r="r" b="b"/>
              <a:pathLst>
                <a:path w="39" h="35">
                  <a:moveTo>
                    <a:pt x="0" y="0"/>
                  </a:moveTo>
                  <a:lnTo>
                    <a:pt x="31" y="0"/>
                  </a:lnTo>
                  <a:lnTo>
                    <a:pt x="39" y="7"/>
                  </a:lnTo>
                  <a:lnTo>
                    <a:pt x="39" y="35"/>
                  </a:lnTo>
                  <a:lnTo>
                    <a:pt x="7" y="35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69" name="Freeform 365"/>
            <p:cNvSpPr>
              <a:spLocks/>
            </p:cNvSpPr>
            <p:nvPr/>
          </p:nvSpPr>
          <p:spPr bwMode="auto">
            <a:xfrm>
              <a:off x="2654791" y="3047973"/>
              <a:ext cx="74530" cy="7395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2" y="0"/>
                </a:cxn>
                <a:cxn ang="0">
                  <a:pos x="47" y="14"/>
                </a:cxn>
                <a:cxn ang="0">
                  <a:pos x="47" y="42"/>
                </a:cxn>
                <a:cxn ang="0">
                  <a:pos x="16" y="42"/>
                </a:cxn>
                <a:cxn ang="0">
                  <a:pos x="0" y="28"/>
                </a:cxn>
                <a:cxn ang="0">
                  <a:pos x="0" y="0"/>
                </a:cxn>
              </a:cxnLst>
              <a:rect l="0" t="0" r="r" b="b"/>
              <a:pathLst>
                <a:path w="47" h="42">
                  <a:moveTo>
                    <a:pt x="0" y="0"/>
                  </a:moveTo>
                  <a:lnTo>
                    <a:pt x="32" y="0"/>
                  </a:lnTo>
                  <a:lnTo>
                    <a:pt x="47" y="14"/>
                  </a:lnTo>
                  <a:lnTo>
                    <a:pt x="47" y="42"/>
                  </a:lnTo>
                  <a:lnTo>
                    <a:pt x="16" y="42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70" name="Freeform 366"/>
            <p:cNvSpPr>
              <a:spLocks/>
            </p:cNvSpPr>
            <p:nvPr/>
          </p:nvSpPr>
          <p:spPr bwMode="auto">
            <a:xfrm>
              <a:off x="2680163" y="3072626"/>
              <a:ext cx="74530" cy="7395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" y="0"/>
                </a:cxn>
                <a:cxn ang="0">
                  <a:pos x="47" y="14"/>
                </a:cxn>
                <a:cxn ang="0">
                  <a:pos x="47" y="42"/>
                </a:cxn>
                <a:cxn ang="0">
                  <a:pos x="16" y="42"/>
                </a:cxn>
                <a:cxn ang="0">
                  <a:pos x="0" y="28"/>
                </a:cxn>
                <a:cxn ang="0">
                  <a:pos x="0" y="0"/>
                </a:cxn>
              </a:cxnLst>
              <a:rect l="0" t="0" r="r" b="b"/>
              <a:pathLst>
                <a:path w="47" h="42">
                  <a:moveTo>
                    <a:pt x="0" y="0"/>
                  </a:moveTo>
                  <a:lnTo>
                    <a:pt x="31" y="0"/>
                  </a:lnTo>
                  <a:lnTo>
                    <a:pt x="47" y="14"/>
                  </a:lnTo>
                  <a:lnTo>
                    <a:pt x="47" y="42"/>
                  </a:lnTo>
                  <a:lnTo>
                    <a:pt x="16" y="42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71" name="Freeform 367"/>
            <p:cNvSpPr>
              <a:spLocks/>
            </p:cNvSpPr>
            <p:nvPr/>
          </p:nvSpPr>
          <p:spPr bwMode="auto">
            <a:xfrm>
              <a:off x="2705536" y="3097278"/>
              <a:ext cx="72945" cy="7395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" y="0"/>
                </a:cxn>
                <a:cxn ang="0">
                  <a:pos x="46" y="14"/>
                </a:cxn>
                <a:cxn ang="0">
                  <a:pos x="46" y="42"/>
                </a:cxn>
                <a:cxn ang="0">
                  <a:pos x="15" y="42"/>
                </a:cxn>
                <a:cxn ang="0">
                  <a:pos x="0" y="28"/>
                </a:cxn>
                <a:cxn ang="0">
                  <a:pos x="0" y="0"/>
                </a:cxn>
              </a:cxnLst>
              <a:rect l="0" t="0" r="r" b="b"/>
              <a:pathLst>
                <a:path w="46" h="42">
                  <a:moveTo>
                    <a:pt x="0" y="0"/>
                  </a:moveTo>
                  <a:lnTo>
                    <a:pt x="31" y="0"/>
                  </a:lnTo>
                  <a:lnTo>
                    <a:pt x="46" y="14"/>
                  </a:lnTo>
                  <a:lnTo>
                    <a:pt x="46" y="42"/>
                  </a:lnTo>
                  <a:lnTo>
                    <a:pt x="15" y="42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72" name="Freeform 368"/>
            <p:cNvSpPr>
              <a:spLocks/>
            </p:cNvSpPr>
            <p:nvPr/>
          </p:nvSpPr>
          <p:spPr bwMode="auto">
            <a:xfrm>
              <a:off x="2729322" y="3121931"/>
              <a:ext cx="74530" cy="6339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" y="0"/>
                </a:cxn>
                <a:cxn ang="0">
                  <a:pos x="47" y="7"/>
                </a:cxn>
                <a:cxn ang="0">
                  <a:pos x="47" y="36"/>
                </a:cxn>
                <a:cxn ang="0">
                  <a:pos x="16" y="36"/>
                </a:cxn>
                <a:cxn ang="0">
                  <a:pos x="0" y="28"/>
                </a:cxn>
                <a:cxn ang="0">
                  <a:pos x="0" y="0"/>
                </a:cxn>
              </a:cxnLst>
              <a:rect l="0" t="0" r="r" b="b"/>
              <a:pathLst>
                <a:path w="47" h="36">
                  <a:moveTo>
                    <a:pt x="0" y="0"/>
                  </a:moveTo>
                  <a:lnTo>
                    <a:pt x="31" y="0"/>
                  </a:lnTo>
                  <a:lnTo>
                    <a:pt x="47" y="7"/>
                  </a:lnTo>
                  <a:lnTo>
                    <a:pt x="47" y="36"/>
                  </a:lnTo>
                  <a:lnTo>
                    <a:pt x="16" y="36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73" name="Freeform 369"/>
            <p:cNvSpPr>
              <a:spLocks/>
            </p:cNvSpPr>
            <p:nvPr/>
          </p:nvSpPr>
          <p:spPr bwMode="auto">
            <a:xfrm>
              <a:off x="2754694" y="3134258"/>
              <a:ext cx="87217" cy="757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" y="0"/>
                </a:cxn>
                <a:cxn ang="0">
                  <a:pos x="55" y="14"/>
                </a:cxn>
                <a:cxn ang="0">
                  <a:pos x="55" y="43"/>
                </a:cxn>
                <a:cxn ang="0">
                  <a:pos x="23" y="43"/>
                </a:cxn>
                <a:cxn ang="0">
                  <a:pos x="0" y="29"/>
                </a:cxn>
                <a:cxn ang="0">
                  <a:pos x="0" y="0"/>
                </a:cxn>
              </a:cxnLst>
              <a:rect l="0" t="0" r="r" b="b"/>
              <a:pathLst>
                <a:path w="55" h="43">
                  <a:moveTo>
                    <a:pt x="0" y="0"/>
                  </a:moveTo>
                  <a:lnTo>
                    <a:pt x="31" y="0"/>
                  </a:lnTo>
                  <a:lnTo>
                    <a:pt x="55" y="14"/>
                  </a:lnTo>
                  <a:lnTo>
                    <a:pt x="55" y="43"/>
                  </a:lnTo>
                  <a:lnTo>
                    <a:pt x="23" y="43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74" name="Freeform 370"/>
            <p:cNvSpPr>
              <a:spLocks/>
            </p:cNvSpPr>
            <p:nvPr/>
          </p:nvSpPr>
          <p:spPr bwMode="auto">
            <a:xfrm>
              <a:off x="2791166" y="3158911"/>
              <a:ext cx="112589" cy="10037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2" y="0"/>
                </a:cxn>
                <a:cxn ang="0">
                  <a:pos x="71" y="29"/>
                </a:cxn>
                <a:cxn ang="0">
                  <a:pos x="71" y="57"/>
                </a:cxn>
                <a:cxn ang="0">
                  <a:pos x="39" y="57"/>
                </a:cxn>
                <a:cxn ang="0">
                  <a:pos x="0" y="29"/>
                </a:cxn>
                <a:cxn ang="0">
                  <a:pos x="0" y="0"/>
                </a:cxn>
              </a:cxnLst>
              <a:rect l="0" t="0" r="r" b="b"/>
              <a:pathLst>
                <a:path w="71" h="57">
                  <a:moveTo>
                    <a:pt x="0" y="0"/>
                  </a:moveTo>
                  <a:lnTo>
                    <a:pt x="32" y="0"/>
                  </a:lnTo>
                  <a:lnTo>
                    <a:pt x="71" y="29"/>
                  </a:lnTo>
                  <a:lnTo>
                    <a:pt x="71" y="57"/>
                  </a:lnTo>
                  <a:lnTo>
                    <a:pt x="39" y="57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75" name="Freeform 371"/>
            <p:cNvSpPr>
              <a:spLocks/>
            </p:cNvSpPr>
            <p:nvPr/>
          </p:nvSpPr>
          <p:spPr bwMode="auto">
            <a:xfrm>
              <a:off x="2853011" y="3209978"/>
              <a:ext cx="99903" cy="986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2" y="0"/>
                </a:cxn>
                <a:cxn ang="0">
                  <a:pos x="63" y="28"/>
                </a:cxn>
                <a:cxn ang="0">
                  <a:pos x="63" y="56"/>
                </a:cxn>
                <a:cxn ang="0">
                  <a:pos x="32" y="56"/>
                </a:cxn>
                <a:cxn ang="0">
                  <a:pos x="0" y="28"/>
                </a:cxn>
                <a:cxn ang="0">
                  <a:pos x="0" y="0"/>
                </a:cxn>
              </a:cxnLst>
              <a:rect l="0" t="0" r="r" b="b"/>
              <a:pathLst>
                <a:path w="63" h="56">
                  <a:moveTo>
                    <a:pt x="0" y="0"/>
                  </a:moveTo>
                  <a:lnTo>
                    <a:pt x="32" y="0"/>
                  </a:lnTo>
                  <a:lnTo>
                    <a:pt x="63" y="28"/>
                  </a:lnTo>
                  <a:lnTo>
                    <a:pt x="63" y="56"/>
                  </a:lnTo>
                  <a:lnTo>
                    <a:pt x="32" y="56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76" name="Freeform 372"/>
            <p:cNvSpPr>
              <a:spLocks/>
            </p:cNvSpPr>
            <p:nvPr/>
          </p:nvSpPr>
          <p:spPr bwMode="auto">
            <a:xfrm>
              <a:off x="2903755" y="3259283"/>
              <a:ext cx="72945" cy="8628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" y="0"/>
                </a:cxn>
                <a:cxn ang="0">
                  <a:pos x="46" y="21"/>
                </a:cxn>
                <a:cxn ang="0">
                  <a:pos x="46" y="49"/>
                </a:cxn>
                <a:cxn ang="0">
                  <a:pos x="15" y="49"/>
                </a:cxn>
                <a:cxn ang="0">
                  <a:pos x="0" y="28"/>
                </a:cxn>
                <a:cxn ang="0">
                  <a:pos x="0" y="0"/>
                </a:cxn>
              </a:cxnLst>
              <a:rect l="0" t="0" r="r" b="b"/>
              <a:pathLst>
                <a:path w="46" h="49">
                  <a:moveTo>
                    <a:pt x="0" y="0"/>
                  </a:moveTo>
                  <a:lnTo>
                    <a:pt x="31" y="0"/>
                  </a:lnTo>
                  <a:lnTo>
                    <a:pt x="46" y="21"/>
                  </a:lnTo>
                  <a:lnTo>
                    <a:pt x="46" y="49"/>
                  </a:lnTo>
                  <a:lnTo>
                    <a:pt x="15" y="49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77" name="Freeform 373"/>
            <p:cNvSpPr>
              <a:spLocks/>
            </p:cNvSpPr>
            <p:nvPr/>
          </p:nvSpPr>
          <p:spPr bwMode="auto">
            <a:xfrm>
              <a:off x="2927541" y="3296263"/>
              <a:ext cx="87217" cy="1109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" y="0"/>
                </a:cxn>
                <a:cxn ang="0">
                  <a:pos x="55" y="35"/>
                </a:cxn>
                <a:cxn ang="0">
                  <a:pos x="55" y="63"/>
                </a:cxn>
                <a:cxn ang="0">
                  <a:pos x="24" y="63"/>
                </a:cxn>
                <a:cxn ang="0">
                  <a:pos x="0" y="28"/>
                </a:cxn>
                <a:cxn ang="0">
                  <a:pos x="0" y="0"/>
                </a:cxn>
              </a:cxnLst>
              <a:rect l="0" t="0" r="r" b="b"/>
              <a:pathLst>
                <a:path w="55" h="63">
                  <a:moveTo>
                    <a:pt x="0" y="0"/>
                  </a:moveTo>
                  <a:lnTo>
                    <a:pt x="31" y="0"/>
                  </a:lnTo>
                  <a:lnTo>
                    <a:pt x="55" y="35"/>
                  </a:lnTo>
                  <a:lnTo>
                    <a:pt x="55" y="63"/>
                  </a:lnTo>
                  <a:lnTo>
                    <a:pt x="24" y="63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78" name="Freeform 374"/>
            <p:cNvSpPr>
              <a:spLocks/>
            </p:cNvSpPr>
            <p:nvPr/>
          </p:nvSpPr>
          <p:spPr bwMode="auto">
            <a:xfrm>
              <a:off x="2965599" y="3357895"/>
              <a:ext cx="61844" cy="986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" y="0"/>
                </a:cxn>
                <a:cxn ang="0">
                  <a:pos x="39" y="28"/>
                </a:cxn>
                <a:cxn ang="0">
                  <a:pos x="39" y="56"/>
                </a:cxn>
                <a:cxn ang="0">
                  <a:pos x="7" y="56"/>
                </a:cxn>
                <a:cxn ang="0">
                  <a:pos x="0" y="28"/>
                </a:cxn>
                <a:cxn ang="0">
                  <a:pos x="0" y="0"/>
                </a:cxn>
              </a:cxnLst>
              <a:rect l="0" t="0" r="r" b="b"/>
              <a:pathLst>
                <a:path w="39" h="56">
                  <a:moveTo>
                    <a:pt x="0" y="0"/>
                  </a:moveTo>
                  <a:lnTo>
                    <a:pt x="31" y="0"/>
                  </a:lnTo>
                  <a:lnTo>
                    <a:pt x="39" y="28"/>
                  </a:lnTo>
                  <a:lnTo>
                    <a:pt x="39" y="56"/>
                  </a:lnTo>
                  <a:lnTo>
                    <a:pt x="7" y="56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79" name="Freeform 375"/>
            <p:cNvSpPr>
              <a:spLocks/>
            </p:cNvSpPr>
            <p:nvPr/>
          </p:nvSpPr>
          <p:spPr bwMode="auto">
            <a:xfrm>
              <a:off x="2976700" y="3407201"/>
              <a:ext cx="61844" cy="986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2" y="0"/>
                </a:cxn>
                <a:cxn ang="0">
                  <a:pos x="39" y="28"/>
                </a:cxn>
                <a:cxn ang="0">
                  <a:pos x="39" y="56"/>
                </a:cxn>
                <a:cxn ang="0">
                  <a:pos x="8" y="56"/>
                </a:cxn>
                <a:cxn ang="0">
                  <a:pos x="0" y="28"/>
                </a:cxn>
                <a:cxn ang="0">
                  <a:pos x="0" y="0"/>
                </a:cxn>
              </a:cxnLst>
              <a:rect l="0" t="0" r="r" b="b"/>
              <a:pathLst>
                <a:path w="39" h="56">
                  <a:moveTo>
                    <a:pt x="0" y="0"/>
                  </a:moveTo>
                  <a:lnTo>
                    <a:pt x="32" y="0"/>
                  </a:lnTo>
                  <a:lnTo>
                    <a:pt x="39" y="28"/>
                  </a:lnTo>
                  <a:lnTo>
                    <a:pt x="39" y="56"/>
                  </a:lnTo>
                  <a:lnTo>
                    <a:pt x="8" y="56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80" name="Freeform 376"/>
            <p:cNvSpPr>
              <a:spLocks/>
            </p:cNvSpPr>
            <p:nvPr/>
          </p:nvSpPr>
          <p:spPr bwMode="auto">
            <a:xfrm>
              <a:off x="2976700" y="3456507"/>
              <a:ext cx="61844" cy="100373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8" y="0"/>
                </a:cxn>
                <a:cxn ang="0">
                  <a:pos x="39" y="0"/>
                </a:cxn>
                <a:cxn ang="0">
                  <a:pos x="39" y="28"/>
                </a:cxn>
                <a:cxn ang="0">
                  <a:pos x="32" y="57"/>
                </a:cxn>
                <a:cxn ang="0">
                  <a:pos x="0" y="57"/>
                </a:cxn>
                <a:cxn ang="0">
                  <a:pos x="0" y="28"/>
                </a:cxn>
              </a:cxnLst>
              <a:rect l="0" t="0" r="r" b="b"/>
              <a:pathLst>
                <a:path w="39" h="57">
                  <a:moveTo>
                    <a:pt x="0" y="28"/>
                  </a:moveTo>
                  <a:lnTo>
                    <a:pt x="8" y="0"/>
                  </a:lnTo>
                  <a:lnTo>
                    <a:pt x="39" y="0"/>
                  </a:lnTo>
                  <a:lnTo>
                    <a:pt x="39" y="28"/>
                  </a:lnTo>
                  <a:lnTo>
                    <a:pt x="32" y="57"/>
                  </a:lnTo>
                  <a:lnTo>
                    <a:pt x="0" y="57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81" name="Freeform 377"/>
            <p:cNvSpPr>
              <a:spLocks/>
            </p:cNvSpPr>
            <p:nvPr/>
          </p:nvSpPr>
          <p:spPr bwMode="auto">
            <a:xfrm>
              <a:off x="2965599" y="3505813"/>
              <a:ext cx="61844" cy="100373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7" y="0"/>
                </a:cxn>
                <a:cxn ang="0">
                  <a:pos x="39" y="0"/>
                </a:cxn>
                <a:cxn ang="0">
                  <a:pos x="39" y="29"/>
                </a:cxn>
                <a:cxn ang="0">
                  <a:pos x="31" y="57"/>
                </a:cxn>
                <a:cxn ang="0">
                  <a:pos x="0" y="57"/>
                </a:cxn>
                <a:cxn ang="0">
                  <a:pos x="0" y="29"/>
                </a:cxn>
              </a:cxnLst>
              <a:rect l="0" t="0" r="r" b="b"/>
              <a:pathLst>
                <a:path w="39" h="57">
                  <a:moveTo>
                    <a:pt x="0" y="29"/>
                  </a:moveTo>
                  <a:lnTo>
                    <a:pt x="7" y="0"/>
                  </a:lnTo>
                  <a:lnTo>
                    <a:pt x="39" y="0"/>
                  </a:lnTo>
                  <a:lnTo>
                    <a:pt x="39" y="29"/>
                  </a:lnTo>
                  <a:lnTo>
                    <a:pt x="31" y="57"/>
                  </a:lnTo>
                  <a:lnTo>
                    <a:pt x="0" y="57"/>
                  </a:lnTo>
                  <a:lnTo>
                    <a:pt x="0" y="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82" name="Freeform 378"/>
            <p:cNvSpPr>
              <a:spLocks/>
            </p:cNvSpPr>
            <p:nvPr/>
          </p:nvSpPr>
          <p:spPr bwMode="auto">
            <a:xfrm>
              <a:off x="2940227" y="3556880"/>
              <a:ext cx="74530" cy="98612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16" y="0"/>
                </a:cxn>
                <a:cxn ang="0">
                  <a:pos x="47" y="0"/>
                </a:cxn>
                <a:cxn ang="0">
                  <a:pos x="47" y="28"/>
                </a:cxn>
                <a:cxn ang="0">
                  <a:pos x="31" y="56"/>
                </a:cxn>
                <a:cxn ang="0">
                  <a:pos x="0" y="56"/>
                </a:cxn>
                <a:cxn ang="0">
                  <a:pos x="0" y="28"/>
                </a:cxn>
              </a:cxnLst>
              <a:rect l="0" t="0" r="r" b="b"/>
              <a:pathLst>
                <a:path w="47" h="56">
                  <a:moveTo>
                    <a:pt x="0" y="28"/>
                  </a:moveTo>
                  <a:lnTo>
                    <a:pt x="16" y="0"/>
                  </a:lnTo>
                  <a:lnTo>
                    <a:pt x="47" y="0"/>
                  </a:lnTo>
                  <a:lnTo>
                    <a:pt x="47" y="28"/>
                  </a:lnTo>
                  <a:lnTo>
                    <a:pt x="31" y="56"/>
                  </a:lnTo>
                  <a:lnTo>
                    <a:pt x="0" y="56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83" name="Freeform 379"/>
            <p:cNvSpPr>
              <a:spLocks/>
            </p:cNvSpPr>
            <p:nvPr/>
          </p:nvSpPr>
          <p:spPr bwMode="auto">
            <a:xfrm>
              <a:off x="2914855" y="3606186"/>
              <a:ext cx="74530" cy="86285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16" y="0"/>
                </a:cxn>
                <a:cxn ang="0">
                  <a:pos x="47" y="0"/>
                </a:cxn>
                <a:cxn ang="0">
                  <a:pos x="47" y="28"/>
                </a:cxn>
                <a:cxn ang="0">
                  <a:pos x="32" y="49"/>
                </a:cxn>
                <a:cxn ang="0">
                  <a:pos x="0" y="49"/>
                </a:cxn>
                <a:cxn ang="0">
                  <a:pos x="0" y="21"/>
                </a:cxn>
              </a:cxnLst>
              <a:rect l="0" t="0" r="r" b="b"/>
              <a:pathLst>
                <a:path w="47" h="49">
                  <a:moveTo>
                    <a:pt x="0" y="21"/>
                  </a:moveTo>
                  <a:lnTo>
                    <a:pt x="16" y="0"/>
                  </a:lnTo>
                  <a:lnTo>
                    <a:pt x="47" y="0"/>
                  </a:lnTo>
                  <a:lnTo>
                    <a:pt x="47" y="28"/>
                  </a:lnTo>
                  <a:lnTo>
                    <a:pt x="32" y="49"/>
                  </a:lnTo>
                  <a:lnTo>
                    <a:pt x="0" y="49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84" name="Freeform 380"/>
            <p:cNvSpPr>
              <a:spLocks/>
            </p:cNvSpPr>
            <p:nvPr/>
          </p:nvSpPr>
          <p:spPr bwMode="auto">
            <a:xfrm>
              <a:off x="2865697" y="3643165"/>
              <a:ext cx="99903" cy="123265"/>
            </a:xfrm>
            <a:custGeom>
              <a:avLst/>
              <a:gdLst/>
              <a:ahLst/>
              <a:cxnLst>
                <a:cxn ang="0">
                  <a:pos x="0" y="42"/>
                </a:cxn>
                <a:cxn ang="0">
                  <a:pos x="31" y="0"/>
                </a:cxn>
                <a:cxn ang="0">
                  <a:pos x="63" y="0"/>
                </a:cxn>
                <a:cxn ang="0">
                  <a:pos x="63" y="28"/>
                </a:cxn>
                <a:cxn ang="0">
                  <a:pos x="31" y="70"/>
                </a:cxn>
                <a:cxn ang="0">
                  <a:pos x="0" y="70"/>
                </a:cxn>
                <a:cxn ang="0">
                  <a:pos x="0" y="42"/>
                </a:cxn>
              </a:cxnLst>
              <a:rect l="0" t="0" r="r" b="b"/>
              <a:pathLst>
                <a:path w="63" h="70">
                  <a:moveTo>
                    <a:pt x="0" y="42"/>
                  </a:moveTo>
                  <a:lnTo>
                    <a:pt x="31" y="0"/>
                  </a:lnTo>
                  <a:lnTo>
                    <a:pt x="63" y="0"/>
                  </a:lnTo>
                  <a:lnTo>
                    <a:pt x="63" y="28"/>
                  </a:lnTo>
                  <a:lnTo>
                    <a:pt x="31" y="70"/>
                  </a:lnTo>
                  <a:lnTo>
                    <a:pt x="0" y="70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85" name="Freeform 381"/>
            <p:cNvSpPr>
              <a:spLocks/>
            </p:cNvSpPr>
            <p:nvPr/>
          </p:nvSpPr>
          <p:spPr bwMode="auto">
            <a:xfrm>
              <a:off x="2803852" y="3717124"/>
              <a:ext cx="111003" cy="98612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39" y="0"/>
                </a:cxn>
                <a:cxn ang="0">
                  <a:pos x="70" y="0"/>
                </a:cxn>
                <a:cxn ang="0">
                  <a:pos x="70" y="28"/>
                </a:cxn>
                <a:cxn ang="0">
                  <a:pos x="31" y="56"/>
                </a:cxn>
                <a:cxn ang="0">
                  <a:pos x="0" y="56"/>
                </a:cxn>
                <a:cxn ang="0">
                  <a:pos x="0" y="28"/>
                </a:cxn>
              </a:cxnLst>
              <a:rect l="0" t="0" r="r" b="b"/>
              <a:pathLst>
                <a:path w="70" h="56">
                  <a:moveTo>
                    <a:pt x="0" y="28"/>
                  </a:moveTo>
                  <a:lnTo>
                    <a:pt x="39" y="0"/>
                  </a:lnTo>
                  <a:lnTo>
                    <a:pt x="70" y="0"/>
                  </a:lnTo>
                  <a:lnTo>
                    <a:pt x="70" y="28"/>
                  </a:lnTo>
                  <a:lnTo>
                    <a:pt x="31" y="56"/>
                  </a:lnTo>
                  <a:lnTo>
                    <a:pt x="0" y="56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86" name="Freeform 382"/>
            <p:cNvSpPr>
              <a:spLocks/>
            </p:cNvSpPr>
            <p:nvPr/>
          </p:nvSpPr>
          <p:spPr bwMode="auto">
            <a:xfrm>
              <a:off x="2742008" y="3766430"/>
              <a:ext cx="111003" cy="98612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39" y="0"/>
                </a:cxn>
                <a:cxn ang="0">
                  <a:pos x="70" y="0"/>
                </a:cxn>
                <a:cxn ang="0">
                  <a:pos x="70" y="28"/>
                </a:cxn>
                <a:cxn ang="0">
                  <a:pos x="31" y="56"/>
                </a:cxn>
                <a:cxn ang="0">
                  <a:pos x="0" y="56"/>
                </a:cxn>
                <a:cxn ang="0">
                  <a:pos x="0" y="28"/>
                </a:cxn>
              </a:cxnLst>
              <a:rect l="0" t="0" r="r" b="b"/>
              <a:pathLst>
                <a:path w="70" h="56">
                  <a:moveTo>
                    <a:pt x="0" y="28"/>
                  </a:moveTo>
                  <a:lnTo>
                    <a:pt x="39" y="0"/>
                  </a:lnTo>
                  <a:lnTo>
                    <a:pt x="70" y="0"/>
                  </a:lnTo>
                  <a:lnTo>
                    <a:pt x="70" y="28"/>
                  </a:lnTo>
                  <a:lnTo>
                    <a:pt x="31" y="56"/>
                  </a:lnTo>
                  <a:lnTo>
                    <a:pt x="0" y="56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87" name="Freeform 383"/>
            <p:cNvSpPr>
              <a:spLocks/>
            </p:cNvSpPr>
            <p:nvPr/>
          </p:nvSpPr>
          <p:spPr bwMode="auto">
            <a:xfrm>
              <a:off x="2680163" y="3815736"/>
              <a:ext cx="111003" cy="100373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39" y="0"/>
                </a:cxn>
                <a:cxn ang="0">
                  <a:pos x="70" y="0"/>
                </a:cxn>
                <a:cxn ang="0">
                  <a:pos x="70" y="28"/>
                </a:cxn>
                <a:cxn ang="0">
                  <a:pos x="31" y="57"/>
                </a:cxn>
                <a:cxn ang="0">
                  <a:pos x="0" y="57"/>
                </a:cxn>
                <a:cxn ang="0">
                  <a:pos x="0" y="28"/>
                </a:cxn>
              </a:cxnLst>
              <a:rect l="0" t="0" r="r" b="b"/>
              <a:pathLst>
                <a:path w="70" h="57">
                  <a:moveTo>
                    <a:pt x="0" y="28"/>
                  </a:moveTo>
                  <a:lnTo>
                    <a:pt x="39" y="0"/>
                  </a:lnTo>
                  <a:lnTo>
                    <a:pt x="70" y="0"/>
                  </a:lnTo>
                  <a:lnTo>
                    <a:pt x="70" y="28"/>
                  </a:lnTo>
                  <a:lnTo>
                    <a:pt x="31" y="57"/>
                  </a:lnTo>
                  <a:lnTo>
                    <a:pt x="0" y="57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88" name="Freeform 384"/>
            <p:cNvSpPr>
              <a:spLocks/>
            </p:cNvSpPr>
            <p:nvPr/>
          </p:nvSpPr>
          <p:spPr bwMode="auto">
            <a:xfrm>
              <a:off x="2581847" y="3865041"/>
              <a:ext cx="147475" cy="112699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62" y="0"/>
                </a:cxn>
                <a:cxn ang="0">
                  <a:pos x="93" y="0"/>
                </a:cxn>
                <a:cxn ang="0">
                  <a:pos x="93" y="29"/>
                </a:cxn>
                <a:cxn ang="0">
                  <a:pos x="31" y="64"/>
                </a:cxn>
                <a:cxn ang="0">
                  <a:pos x="0" y="64"/>
                </a:cxn>
                <a:cxn ang="0">
                  <a:pos x="0" y="36"/>
                </a:cxn>
              </a:cxnLst>
              <a:rect l="0" t="0" r="r" b="b"/>
              <a:pathLst>
                <a:path w="93" h="64">
                  <a:moveTo>
                    <a:pt x="0" y="36"/>
                  </a:moveTo>
                  <a:lnTo>
                    <a:pt x="62" y="0"/>
                  </a:lnTo>
                  <a:lnTo>
                    <a:pt x="93" y="0"/>
                  </a:lnTo>
                  <a:lnTo>
                    <a:pt x="93" y="29"/>
                  </a:lnTo>
                  <a:lnTo>
                    <a:pt x="31" y="64"/>
                  </a:lnTo>
                  <a:lnTo>
                    <a:pt x="0" y="64"/>
                  </a:lnTo>
                  <a:lnTo>
                    <a:pt x="0" y="3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89" name="Freeform 385"/>
            <p:cNvSpPr>
              <a:spLocks/>
            </p:cNvSpPr>
            <p:nvPr/>
          </p:nvSpPr>
          <p:spPr bwMode="auto">
            <a:xfrm>
              <a:off x="2543789" y="3928435"/>
              <a:ext cx="87217" cy="73959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24" y="0"/>
                </a:cxn>
                <a:cxn ang="0">
                  <a:pos x="55" y="0"/>
                </a:cxn>
                <a:cxn ang="0">
                  <a:pos x="55" y="28"/>
                </a:cxn>
                <a:cxn ang="0">
                  <a:pos x="31" y="42"/>
                </a:cxn>
                <a:cxn ang="0">
                  <a:pos x="0" y="42"/>
                </a:cxn>
                <a:cxn ang="0">
                  <a:pos x="0" y="14"/>
                </a:cxn>
              </a:cxnLst>
              <a:rect l="0" t="0" r="r" b="b"/>
              <a:pathLst>
                <a:path w="55" h="42">
                  <a:moveTo>
                    <a:pt x="0" y="14"/>
                  </a:moveTo>
                  <a:lnTo>
                    <a:pt x="24" y="0"/>
                  </a:lnTo>
                  <a:lnTo>
                    <a:pt x="55" y="0"/>
                  </a:lnTo>
                  <a:lnTo>
                    <a:pt x="55" y="28"/>
                  </a:lnTo>
                  <a:lnTo>
                    <a:pt x="31" y="42"/>
                  </a:lnTo>
                  <a:lnTo>
                    <a:pt x="0" y="42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90" name="Freeform 386"/>
            <p:cNvSpPr>
              <a:spLocks/>
            </p:cNvSpPr>
            <p:nvPr/>
          </p:nvSpPr>
          <p:spPr bwMode="auto">
            <a:xfrm>
              <a:off x="2531102" y="3953088"/>
              <a:ext cx="61844" cy="61632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8" y="0"/>
                </a:cxn>
                <a:cxn ang="0">
                  <a:pos x="39" y="0"/>
                </a:cxn>
                <a:cxn ang="0">
                  <a:pos x="39" y="28"/>
                </a:cxn>
                <a:cxn ang="0">
                  <a:pos x="32" y="35"/>
                </a:cxn>
                <a:cxn ang="0">
                  <a:pos x="0" y="35"/>
                </a:cxn>
                <a:cxn ang="0">
                  <a:pos x="0" y="7"/>
                </a:cxn>
              </a:cxnLst>
              <a:rect l="0" t="0" r="r" b="b"/>
              <a:pathLst>
                <a:path w="39" h="35">
                  <a:moveTo>
                    <a:pt x="0" y="7"/>
                  </a:moveTo>
                  <a:lnTo>
                    <a:pt x="8" y="0"/>
                  </a:lnTo>
                  <a:lnTo>
                    <a:pt x="39" y="0"/>
                  </a:lnTo>
                  <a:lnTo>
                    <a:pt x="39" y="28"/>
                  </a:lnTo>
                  <a:lnTo>
                    <a:pt x="32" y="35"/>
                  </a:lnTo>
                  <a:lnTo>
                    <a:pt x="0" y="35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91" name="Freeform 387"/>
            <p:cNvSpPr>
              <a:spLocks/>
            </p:cNvSpPr>
            <p:nvPr/>
          </p:nvSpPr>
          <p:spPr bwMode="auto">
            <a:xfrm>
              <a:off x="2481944" y="3965414"/>
              <a:ext cx="99903" cy="73959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31" y="0"/>
                </a:cxn>
                <a:cxn ang="0">
                  <a:pos x="63" y="0"/>
                </a:cxn>
                <a:cxn ang="0">
                  <a:pos x="63" y="28"/>
                </a:cxn>
                <a:cxn ang="0">
                  <a:pos x="31" y="42"/>
                </a:cxn>
                <a:cxn ang="0">
                  <a:pos x="0" y="42"/>
                </a:cxn>
                <a:cxn ang="0">
                  <a:pos x="0" y="14"/>
                </a:cxn>
              </a:cxnLst>
              <a:rect l="0" t="0" r="r" b="b"/>
              <a:pathLst>
                <a:path w="63" h="42">
                  <a:moveTo>
                    <a:pt x="0" y="14"/>
                  </a:moveTo>
                  <a:lnTo>
                    <a:pt x="31" y="0"/>
                  </a:lnTo>
                  <a:lnTo>
                    <a:pt x="63" y="0"/>
                  </a:lnTo>
                  <a:lnTo>
                    <a:pt x="63" y="28"/>
                  </a:lnTo>
                  <a:lnTo>
                    <a:pt x="31" y="42"/>
                  </a:lnTo>
                  <a:lnTo>
                    <a:pt x="0" y="42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92" name="Freeform 388"/>
            <p:cNvSpPr>
              <a:spLocks/>
            </p:cNvSpPr>
            <p:nvPr/>
          </p:nvSpPr>
          <p:spPr bwMode="auto">
            <a:xfrm>
              <a:off x="2432786" y="3990067"/>
              <a:ext cx="98317" cy="86285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31" y="0"/>
                </a:cxn>
                <a:cxn ang="0">
                  <a:pos x="62" y="0"/>
                </a:cxn>
                <a:cxn ang="0">
                  <a:pos x="62" y="28"/>
                </a:cxn>
                <a:cxn ang="0">
                  <a:pos x="31" y="49"/>
                </a:cxn>
                <a:cxn ang="0">
                  <a:pos x="0" y="49"/>
                </a:cxn>
                <a:cxn ang="0">
                  <a:pos x="0" y="21"/>
                </a:cxn>
              </a:cxnLst>
              <a:rect l="0" t="0" r="r" b="b"/>
              <a:pathLst>
                <a:path w="62" h="49">
                  <a:moveTo>
                    <a:pt x="0" y="21"/>
                  </a:moveTo>
                  <a:lnTo>
                    <a:pt x="31" y="0"/>
                  </a:lnTo>
                  <a:lnTo>
                    <a:pt x="62" y="0"/>
                  </a:lnTo>
                  <a:lnTo>
                    <a:pt x="62" y="28"/>
                  </a:lnTo>
                  <a:lnTo>
                    <a:pt x="31" y="49"/>
                  </a:lnTo>
                  <a:lnTo>
                    <a:pt x="0" y="49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93" name="Freeform 389"/>
            <p:cNvSpPr>
              <a:spLocks/>
            </p:cNvSpPr>
            <p:nvPr/>
          </p:nvSpPr>
          <p:spPr bwMode="auto">
            <a:xfrm>
              <a:off x="2407414" y="4027046"/>
              <a:ext cx="74530" cy="73959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16" y="0"/>
                </a:cxn>
                <a:cxn ang="0">
                  <a:pos x="47" y="0"/>
                </a:cxn>
                <a:cxn ang="0">
                  <a:pos x="47" y="28"/>
                </a:cxn>
                <a:cxn ang="0">
                  <a:pos x="31" y="42"/>
                </a:cxn>
                <a:cxn ang="0">
                  <a:pos x="0" y="42"/>
                </a:cxn>
                <a:cxn ang="0">
                  <a:pos x="0" y="14"/>
                </a:cxn>
              </a:cxnLst>
              <a:rect l="0" t="0" r="r" b="b"/>
              <a:pathLst>
                <a:path w="47" h="42">
                  <a:moveTo>
                    <a:pt x="0" y="14"/>
                  </a:moveTo>
                  <a:lnTo>
                    <a:pt x="16" y="0"/>
                  </a:lnTo>
                  <a:lnTo>
                    <a:pt x="47" y="0"/>
                  </a:lnTo>
                  <a:lnTo>
                    <a:pt x="47" y="28"/>
                  </a:lnTo>
                  <a:lnTo>
                    <a:pt x="31" y="42"/>
                  </a:lnTo>
                  <a:lnTo>
                    <a:pt x="0" y="42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94" name="Freeform 390"/>
            <p:cNvSpPr>
              <a:spLocks/>
            </p:cNvSpPr>
            <p:nvPr/>
          </p:nvSpPr>
          <p:spPr bwMode="auto">
            <a:xfrm>
              <a:off x="2370941" y="4051699"/>
              <a:ext cx="85631" cy="86285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23" y="0"/>
                </a:cxn>
                <a:cxn ang="0">
                  <a:pos x="54" y="0"/>
                </a:cxn>
                <a:cxn ang="0">
                  <a:pos x="54" y="28"/>
                </a:cxn>
                <a:cxn ang="0">
                  <a:pos x="31" y="49"/>
                </a:cxn>
                <a:cxn ang="0">
                  <a:pos x="0" y="49"/>
                </a:cxn>
                <a:cxn ang="0">
                  <a:pos x="0" y="21"/>
                </a:cxn>
              </a:cxnLst>
              <a:rect l="0" t="0" r="r" b="b"/>
              <a:pathLst>
                <a:path w="54" h="49">
                  <a:moveTo>
                    <a:pt x="0" y="21"/>
                  </a:moveTo>
                  <a:lnTo>
                    <a:pt x="23" y="0"/>
                  </a:lnTo>
                  <a:lnTo>
                    <a:pt x="54" y="0"/>
                  </a:lnTo>
                  <a:lnTo>
                    <a:pt x="54" y="28"/>
                  </a:lnTo>
                  <a:lnTo>
                    <a:pt x="31" y="49"/>
                  </a:lnTo>
                  <a:lnTo>
                    <a:pt x="0" y="49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95" name="Freeform 391"/>
            <p:cNvSpPr>
              <a:spLocks/>
            </p:cNvSpPr>
            <p:nvPr/>
          </p:nvSpPr>
          <p:spPr bwMode="auto">
            <a:xfrm>
              <a:off x="2345569" y="4088679"/>
              <a:ext cx="74530" cy="86285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16" y="0"/>
                </a:cxn>
                <a:cxn ang="0">
                  <a:pos x="47" y="0"/>
                </a:cxn>
                <a:cxn ang="0">
                  <a:pos x="47" y="28"/>
                </a:cxn>
                <a:cxn ang="0">
                  <a:pos x="31" y="49"/>
                </a:cxn>
                <a:cxn ang="0">
                  <a:pos x="0" y="49"/>
                </a:cxn>
                <a:cxn ang="0">
                  <a:pos x="0" y="21"/>
                </a:cxn>
              </a:cxnLst>
              <a:rect l="0" t="0" r="r" b="b"/>
              <a:pathLst>
                <a:path w="47" h="49">
                  <a:moveTo>
                    <a:pt x="0" y="21"/>
                  </a:moveTo>
                  <a:lnTo>
                    <a:pt x="16" y="0"/>
                  </a:lnTo>
                  <a:lnTo>
                    <a:pt x="47" y="0"/>
                  </a:lnTo>
                  <a:lnTo>
                    <a:pt x="47" y="28"/>
                  </a:lnTo>
                  <a:lnTo>
                    <a:pt x="31" y="49"/>
                  </a:lnTo>
                  <a:lnTo>
                    <a:pt x="0" y="49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96" name="Freeform 392"/>
            <p:cNvSpPr>
              <a:spLocks/>
            </p:cNvSpPr>
            <p:nvPr/>
          </p:nvSpPr>
          <p:spPr bwMode="auto">
            <a:xfrm>
              <a:off x="2321783" y="4125658"/>
              <a:ext cx="72945" cy="73959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15" y="0"/>
                </a:cxn>
                <a:cxn ang="0">
                  <a:pos x="46" y="0"/>
                </a:cxn>
                <a:cxn ang="0">
                  <a:pos x="46" y="28"/>
                </a:cxn>
                <a:cxn ang="0">
                  <a:pos x="31" y="42"/>
                </a:cxn>
                <a:cxn ang="0">
                  <a:pos x="0" y="42"/>
                </a:cxn>
                <a:cxn ang="0">
                  <a:pos x="0" y="14"/>
                </a:cxn>
              </a:cxnLst>
              <a:rect l="0" t="0" r="r" b="b"/>
              <a:pathLst>
                <a:path w="46" h="42">
                  <a:moveTo>
                    <a:pt x="0" y="14"/>
                  </a:moveTo>
                  <a:lnTo>
                    <a:pt x="15" y="0"/>
                  </a:lnTo>
                  <a:lnTo>
                    <a:pt x="46" y="0"/>
                  </a:lnTo>
                  <a:lnTo>
                    <a:pt x="46" y="28"/>
                  </a:lnTo>
                  <a:lnTo>
                    <a:pt x="31" y="42"/>
                  </a:lnTo>
                  <a:lnTo>
                    <a:pt x="0" y="42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97" name="Freeform 393"/>
            <p:cNvSpPr>
              <a:spLocks/>
            </p:cNvSpPr>
            <p:nvPr/>
          </p:nvSpPr>
          <p:spPr bwMode="auto">
            <a:xfrm>
              <a:off x="2309097" y="4150311"/>
              <a:ext cx="61844" cy="73959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8" y="0"/>
                </a:cxn>
                <a:cxn ang="0">
                  <a:pos x="39" y="0"/>
                </a:cxn>
                <a:cxn ang="0">
                  <a:pos x="39" y="28"/>
                </a:cxn>
                <a:cxn ang="0">
                  <a:pos x="31" y="42"/>
                </a:cxn>
                <a:cxn ang="0">
                  <a:pos x="0" y="42"/>
                </a:cxn>
                <a:cxn ang="0">
                  <a:pos x="0" y="14"/>
                </a:cxn>
              </a:cxnLst>
              <a:rect l="0" t="0" r="r" b="b"/>
              <a:pathLst>
                <a:path w="39" h="42">
                  <a:moveTo>
                    <a:pt x="0" y="14"/>
                  </a:moveTo>
                  <a:lnTo>
                    <a:pt x="8" y="0"/>
                  </a:lnTo>
                  <a:lnTo>
                    <a:pt x="39" y="0"/>
                  </a:lnTo>
                  <a:lnTo>
                    <a:pt x="39" y="28"/>
                  </a:lnTo>
                  <a:lnTo>
                    <a:pt x="31" y="42"/>
                  </a:lnTo>
                  <a:lnTo>
                    <a:pt x="0" y="42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98" name="Freeform 394"/>
            <p:cNvSpPr>
              <a:spLocks/>
            </p:cNvSpPr>
            <p:nvPr/>
          </p:nvSpPr>
          <p:spPr bwMode="auto">
            <a:xfrm>
              <a:off x="2296411" y="4174964"/>
              <a:ext cx="61844" cy="88046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8" y="0"/>
                </a:cxn>
                <a:cxn ang="0">
                  <a:pos x="39" y="0"/>
                </a:cxn>
                <a:cxn ang="0">
                  <a:pos x="39" y="28"/>
                </a:cxn>
                <a:cxn ang="0">
                  <a:pos x="31" y="50"/>
                </a:cxn>
                <a:cxn ang="0">
                  <a:pos x="0" y="50"/>
                </a:cxn>
                <a:cxn ang="0">
                  <a:pos x="0" y="21"/>
                </a:cxn>
              </a:cxnLst>
              <a:rect l="0" t="0" r="r" b="b"/>
              <a:pathLst>
                <a:path w="39" h="50">
                  <a:moveTo>
                    <a:pt x="0" y="21"/>
                  </a:moveTo>
                  <a:lnTo>
                    <a:pt x="8" y="0"/>
                  </a:lnTo>
                  <a:lnTo>
                    <a:pt x="39" y="0"/>
                  </a:lnTo>
                  <a:lnTo>
                    <a:pt x="39" y="28"/>
                  </a:lnTo>
                  <a:lnTo>
                    <a:pt x="31" y="50"/>
                  </a:lnTo>
                  <a:lnTo>
                    <a:pt x="0" y="50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99" name="Freeform 395"/>
            <p:cNvSpPr>
              <a:spLocks/>
            </p:cNvSpPr>
            <p:nvPr/>
          </p:nvSpPr>
          <p:spPr bwMode="auto">
            <a:xfrm>
              <a:off x="2283725" y="4211944"/>
              <a:ext cx="61844" cy="88046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8" y="0"/>
                </a:cxn>
                <a:cxn ang="0">
                  <a:pos x="39" y="0"/>
                </a:cxn>
                <a:cxn ang="0">
                  <a:pos x="39" y="29"/>
                </a:cxn>
                <a:cxn ang="0">
                  <a:pos x="31" y="50"/>
                </a:cxn>
                <a:cxn ang="0">
                  <a:pos x="0" y="50"/>
                </a:cxn>
                <a:cxn ang="0">
                  <a:pos x="0" y="21"/>
                </a:cxn>
              </a:cxnLst>
              <a:rect l="0" t="0" r="r" b="b"/>
              <a:pathLst>
                <a:path w="39" h="50">
                  <a:moveTo>
                    <a:pt x="0" y="21"/>
                  </a:moveTo>
                  <a:lnTo>
                    <a:pt x="8" y="0"/>
                  </a:lnTo>
                  <a:lnTo>
                    <a:pt x="39" y="0"/>
                  </a:lnTo>
                  <a:lnTo>
                    <a:pt x="39" y="29"/>
                  </a:lnTo>
                  <a:lnTo>
                    <a:pt x="31" y="50"/>
                  </a:lnTo>
                  <a:lnTo>
                    <a:pt x="0" y="50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00" name="Freeform 396"/>
            <p:cNvSpPr>
              <a:spLocks/>
            </p:cNvSpPr>
            <p:nvPr/>
          </p:nvSpPr>
          <p:spPr bwMode="auto">
            <a:xfrm>
              <a:off x="2271039" y="4248923"/>
              <a:ext cx="61844" cy="100373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8" y="0"/>
                </a:cxn>
                <a:cxn ang="0">
                  <a:pos x="39" y="0"/>
                </a:cxn>
                <a:cxn ang="0">
                  <a:pos x="39" y="29"/>
                </a:cxn>
                <a:cxn ang="0">
                  <a:pos x="32" y="57"/>
                </a:cxn>
                <a:cxn ang="0">
                  <a:pos x="0" y="57"/>
                </a:cxn>
                <a:cxn ang="0">
                  <a:pos x="0" y="29"/>
                </a:cxn>
              </a:cxnLst>
              <a:rect l="0" t="0" r="r" b="b"/>
              <a:pathLst>
                <a:path w="39" h="57">
                  <a:moveTo>
                    <a:pt x="0" y="29"/>
                  </a:moveTo>
                  <a:lnTo>
                    <a:pt x="8" y="0"/>
                  </a:lnTo>
                  <a:lnTo>
                    <a:pt x="39" y="0"/>
                  </a:lnTo>
                  <a:lnTo>
                    <a:pt x="39" y="29"/>
                  </a:lnTo>
                  <a:lnTo>
                    <a:pt x="32" y="57"/>
                  </a:lnTo>
                  <a:lnTo>
                    <a:pt x="0" y="57"/>
                  </a:lnTo>
                  <a:lnTo>
                    <a:pt x="0" y="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01" name="Rectangle 397"/>
            <p:cNvSpPr>
              <a:spLocks noChangeArrowheads="1"/>
            </p:cNvSpPr>
            <p:nvPr/>
          </p:nvSpPr>
          <p:spPr bwMode="auto">
            <a:xfrm>
              <a:off x="2271039" y="4299990"/>
              <a:ext cx="50744" cy="7395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02" name="Rectangle 398"/>
            <p:cNvSpPr>
              <a:spLocks noChangeArrowheads="1"/>
            </p:cNvSpPr>
            <p:nvPr/>
          </p:nvSpPr>
          <p:spPr bwMode="auto">
            <a:xfrm>
              <a:off x="2271039" y="4324643"/>
              <a:ext cx="50744" cy="8628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03" name="Freeform 399"/>
            <p:cNvSpPr>
              <a:spLocks/>
            </p:cNvSpPr>
            <p:nvPr/>
          </p:nvSpPr>
          <p:spPr bwMode="auto">
            <a:xfrm>
              <a:off x="2271039" y="4361622"/>
              <a:ext cx="61844" cy="986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2" y="0"/>
                </a:cxn>
                <a:cxn ang="0">
                  <a:pos x="39" y="28"/>
                </a:cxn>
                <a:cxn ang="0">
                  <a:pos x="39" y="56"/>
                </a:cxn>
                <a:cxn ang="0">
                  <a:pos x="8" y="56"/>
                </a:cxn>
                <a:cxn ang="0">
                  <a:pos x="0" y="28"/>
                </a:cxn>
                <a:cxn ang="0">
                  <a:pos x="0" y="0"/>
                </a:cxn>
              </a:cxnLst>
              <a:rect l="0" t="0" r="r" b="b"/>
              <a:pathLst>
                <a:path w="39" h="56">
                  <a:moveTo>
                    <a:pt x="0" y="0"/>
                  </a:moveTo>
                  <a:lnTo>
                    <a:pt x="32" y="0"/>
                  </a:lnTo>
                  <a:lnTo>
                    <a:pt x="39" y="28"/>
                  </a:lnTo>
                  <a:lnTo>
                    <a:pt x="39" y="56"/>
                  </a:lnTo>
                  <a:lnTo>
                    <a:pt x="8" y="56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04" name="Freeform 400"/>
            <p:cNvSpPr>
              <a:spLocks/>
            </p:cNvSpPr>
            <p:nvPr/>
          </p:nvSpPr>
          <p:spPr bwMode="auto">
            <a:xfrm>
              <a:off x="2283725" y="4410928"/>
              <a:ext cx="61844" cy="8628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" y="0"/>
                </a:cxn>
                <a:cxn ang="0">
                  <a:pos x="39" y="21"/>
                </a:cxn>
                <a:cxn ang="0">
                  <a:pos x="39" y="49"/>
                </a:cxn>
                <a:cxn ang="0">
                  <a:pos x="8" y="49"/>
                </a:cxn>
                <a:cxn ang="0">
                  <a:pos x="0" y="28"/>
                </a:cxn>
                <a:cxn ang="0">
                  <a:pos x="0" y="0"/>
                </a:cxn>
              </a:cxnLst>
              <a:rect l="0" t="0" r="r" b="b"/>
              <a:pathLst>
                <a:path w="39" h="49">
                  <a:moveTo>
                    <a:pt x="0" y="0"/>
                  </a:moveTo>
                  <a:lnTo>
                    <a:pt x="31" y="0"/>
                  </a:lnTo>
                  <a:lnTo>
                    <a:pt x="39" y="21"/>
                  </a:lnTo>
                  <a:lnTo>
                    <a:pt x="39" y="49"/>
                  </a:lnTo>
                  <a:lnTo>
                    <a:pt x="8" y="49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05" name="Freeform 401"/>
            <p:cNvSpPr>
              <a:spLocks/>
            </p:cNvSpPr>
            <p:nvPr/>
          </p:nvSpPr>
          <p:spPr bwMode="auto">
            <a:xfrm>
              <a:off x="2296411" y="4447907"/>
              <a:ext cx="61844" cy="8628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" y="0"/>
                </a:cxn>
                <a:cxn ang="0">
                  <a:pos x="39" y="21"/>
                </a:cxn>
                <a:cxn ang="0">
                  <a:pos x="39" y="49"/>
                </a:cxn>
                <a:cxn ang="0">
                  <a:pos x="8" y="49"/>
                </a:cxn>
                <a:cxn ang="0">
                  <a:pos x="0" y="28"/>
                </a:cxn>
                <a:cxn ang="0">
                  <a:pos x="0" y="0"/>
                </a:cxn>
              </a:cxnLst>
              <a:rect l="0" t="0" r="r" b="b"/>
              <a:pathLst>
                <a:path w="39" h="49">
                  <a:moveTo>
                    <a:pt x="0" y="0"/>
                  </a:moveTo>
                  <a:lnTo>
                    <a:pt x="31" y="0"/>
                  </a:lnTo>
                  <a:lnTo>
                    <a:pt x="39" y="21"/>
                  </a:lnTo>
                  <a:lnTo>
                    <a:pt x="39" y="49"/>
                  </a:lnTo>
                  <a:lnTo>
                    <a:pt x="8" y="49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06" name="Freeform 402"/>
            <p:cNvSpPr>
              <a:spLocks/>
            </p:cNvSpPr>
            <p:nvPr/>
          </p:nvSpPr>
          <p:spPr bwMode="auto">
            <a:xfrm>
              <a:off x="2309097" y="4484887"/>
              <a:ext cx="61844" cy="7395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" y="0"/>
                </a:cxn>
                <a:cxn ang="0">
                  <a:pos x="39" y="14"/>
                </a:cxn>
                <a:cxn ang="0">
                  <a:pos x="39" y="42"/>
                </a:cxn>
                <a:cxn ang="0">
                  <a:pos x="8" y="42"/>
                </a:cxn>
                <a:cxn ang="0">
                  <a:pos x="0" y="28"/>
                </a:cxn>
                <a:cxn ang="0">
                  <a:pos x="0" y="0"/>
                </a:cxn>
              </a:cxnLst>
              <a:rect l="0" t="0" r="r" b="b"/>
              <a:pathLst>
                <a:path w="39" h="42">
                  <a:moveTo>
                    <a:pt x="0" y="0"/>
                  </a:moveTo>
                  <a:lnTo>
                    <a:pt x="31" y="0"/>
                  </a:lnTo>
                  <a:lnTo>
                    <a:pt x="39" y="14"/>
                  </a:lnTo>
                  <a:lnTo>
                    <a:pt x="39" y="42"/>
                  </a:lnTo>
                  <a:lnTo>
                    <a:pt x="8" y="42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07" name="Freeform 403"/>
            <p:cNvSpPr>
              <a:spLocks/>
            </p:cNvSpPr>
            <p:nvPr/>
          </p:nvSpPr>
          <p:spPr bwMode="auto">
            <a:xfrm>
              <a:off x="2321783" y="4509540"/>
              <a:ext cx="72945" cy="8628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" y="0"/>
                </a:cxn>
                <a:cxn ang="0">
                  <a:pos x="46" y="21"/>
                </a:cxn>
                <a:cxn ang="0">
                  <a:pos x="46" y="49"/>
                </a:cxn>
                <a:cxn ang="0">
                  <a:pos x="15" y="49"/>
                </a:cxn>
                <a:cxn ang="0">
                  <a:pos x="0" y="28"/>
                </a:cxn>
                <a:cxn ang="0">
                  <a:pos x="0" y="0"/>
                </a:cxn>
              </a:cxnLst>
              <a:rect l="0" t="0" r="r" b="b"/>
              <a:pathLst>
                <a:path w="46" h="49">
                  <a:moveTo>
                    <a:pt x="0" y="0"/>
                  </a:moveTo>
                  <a:lnTo>
                    <a:pt x="31" y="0"/>
                  </a:lnTo>
                  <a:lnTo>
                    <a:pt x="46" y="21"/>
                  </a:lnTo>
                  <a:lnTo>
                    <a:pt x="46" y="49"/>
                  </a:lnTo>
                  <a:lnTo>
                    <a:pt x="15" y="49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08" name="Freeform 404"/>
            <p:cNvSpPr>
              <a:spLocks/>
            </p:cNvSpPr>
            <p:nvPr/>
          </p:nvSpPr>
          <p:spPr bwMode="auto">
            <a:xfrm>
              <a:off x="2345569" y="4546519"/>
              <a:ext cx="74530" cy="10037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" y="0"/>
                </a:cxn>
                <a:cxn ang="0">
                  <a:pos x="47" y="28"/>
                </a:cxn>
                <a:cxn ang="0">
                  <a:pos x="47" y="57"/>
                </a:cxn>
                <a:cxn ang="0">
                  <a:pos x="16" y="57"/>
                </a:cxn>
                <a:cxn ang="0">
                  <a:pos x="0" y="28"/>
                </a:cxn>
                <a:cxn ang="0">
                  <a:pos x="0" y="0"/>
                </a:cxn>
              </a:cxnLst>
              <a:rect l="0" t="0" r="r" b="b"/>
              <a:pathLst>
                <a:path w="47" h="57">
                  <a:moveTo>
                    <a:pt x="0" y="0"/>
                  </a:moveTo>
                  <a:lnTo>
                    <a:pt x="31" y="0"/>
                  </a:lnTo>
                  <a:lnTo>
                    <a:pt x="47" y="28"/>
                  </a:lnTo>
                  <a:lnTo>
                    <a:pt x="47" y="57"/>
                  </a:lnTo>
                  <a:lnTo>
                    <a:pt x="16" y="57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09" name="Freeform 405"/>
            <p:cNvSpPr>
              <a:spLocks/>
            </p:cNvSpPr>
            <p:nvPr/>
          </p:nvSpPr>
          <p:spPr bwMode="auto">
            <a:xfrm>
              <a:off x="2370941" y="4595825"/>
              <a:ext cx="85631" cy="10037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" y="0"/>
                </a:cxn>
                <a:cxn ang="0">
                  <a:pos x="54" y="29"/>
                </a:cxn>
                <a:cxn ang="0">
                  <a:pos x="54" y="57"/>
                </a:cxn>
                <a:cxn ang="0">
                  <a:pos x="23" y="57"/>
                </a:cxn>
                <a:cxn ang="0">
                  <a:pos x="0" y="29"/>
                </a:cxn>
                <a:cxn ang="0">
                  <a:pos x="0" y="0"/>
                </a:cxn>
              </a:cxnLst>
              <a:rect l="0" t="0" r="r" b="b"/>
              <a:pathLst>
                <a:path w="54" h="57">
                  <a:moveTo>
                    <a:pt x="0" y="0"/>
                  </a:moveTo>
                  <a:lnTo>
                    <a:pt x="31" y="0"/>
                  </a:lnTo>
                  <a:lnTo>
                    <a:pt x="54" y="29"/>
                  </a:lnTo>
                  <a:lnTo>
                    <a:pt x="54" y="57"/>
                  </a:lnTo>
                  <a:lnTo>
                    <a:pt x="23" y="57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10" name="Freeform 406"/>
            <p:cNvSpPr>
              <a:spLocks/>
            </p:cNvSpPr>
            <p:nvPr/>
          </p:nvSpPr>
          <p:spPr bwMode="auto">
            <a:xfrm>
              <a:off x="2407414" y="4646892"/>
              <a:ext cx="87217" cy="986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" y="0"/>
                </a:cxn>
                <a:cxn ang="0">
                  <a:pos x="55" y="28"/>
                </a:cxn>
                <a:cxn ang="0">
                  <a:pos x="55" y="56"/>
                </a:cxn>
                <a:cxn ang="0">
                  <a:pos x="24" y="56"/>
                </a:cxn>
                <a:cxn ang="0">
                  <a:pos x="0" y="28"/>
                </a:cxn>
                <a:cxn ang="0">
                  <a:pos x="0" y="0"/>
                </a:cxn>
              </a:cxnLst>
              <a:rect l="0" t="0" r="r" b="b"/>
              <a:pathLst>
                <a:path w="55" h="56">
                  <a:moveTo>
                    <a:pt x="0" y="0"/>
                  </a:moveTo>
                  <a:lnTo>
                    <a:pt x="31" y="0"/>
                  </a:lnTo>
                  <a:lnTo>
                    <a:pt x="55" y="28"/>
                  </a:lnTo>
                  <a:lnTo>
                    <a:pt x="55" y="56"/>
                  </a:lnTo>
                  <a:lnTo>
                    <a:pt x="24" y="56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11" name="Freeform 407"/>
            <p:cNvSpPr>
              <a:spLocks/>
            </p:cNvSpPr>
            <p:nvPr/>
          </p:nvSpPr>
          <p:spPr bwMode="auto">
            <a:xfrm>
              <a:off x="2445472" y="4696198"/>
              <a:ext cx="85631" cy="8628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" y="0"/>
                </a:cxn>
                <a:cxn ang="0">
                  <a:pos x="54" y="21"/>
                </a:cxn>
                <a:cxn ang="0">
                  <a:pos x="54" y="49"/>
                </a:cxn>
                <a:cxn ang="0">
                  <a:pos x="23" y="49"/>
                </a:cxn>
                <a:cxn ang="0">
                  <a:pos x="0" y="28"/>
                </a:cxn>
                <a:cxn ang="0">
                  <a:pos x="0" y="0"/>
                </a:cxn>
              </a:cxnLst>
              <a:rect l="0" t="0" r="r" b="b"/>
              <a:pathLst>
                <a:path w="54" h="49">
                  <a:moveTo>
                    <a:pt x="0" y="0"/>
                  </a:moveTo>
                  <a:lnTo>
                    <a:pt x="31" y="0"/>
                  </a:lnTo>
                  <a:lnTo>
                    <a:pt x="54" y="21"/>
                  </a:lnTo>
                  <a:lnTo>
                    <a:pt x="54" y="49"/>
                  </a:lnTo>
                  <a:lnTo>
                    <a:pt x="23" y="49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12" name="Freeform 408"/>
            <p:cNvSpPr>
              <a:spLocks/>
            </p:cNvSpPr>
            <p:nvPr/>
          </p:nvSpPr>
          <p:spPr bwMode="auto">
            <a:xfrm>
              <a:off x="2481944" y="4733177"/>
              <a:ext cx="87217" cy="8628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" y="0"/>
                </a:cxn>
                <a:cxn ang="0">
                  <a:pos x="55" y="21"/>
                </a:cxn>
                <a:cxn ang="0">
                  <a:pos x="55" y="49"/>
                </a:cxn>
                <a:cxn ang="0">
                  <a:pos x="24" y="49"/>
                </a:cxn>
                <a:cxn ang="0">
                  <a:pos x="0" y="28"/>
                </a:cxn>
                <a:cxn ang="0">
                  <a:pos x="0" y="0"/>
                </a:cxn>
              </a:cxnLst>
              <a:rect l="0" t="0" r="r" b="b"/>
              <a:pathLst>
                <a:path w="55" h="49">
                  <a:moveTo>
                    <a:pt x="0" y="0"/>
                  </a:moveTo>
                  <a:lnTo>
                    <a:pt x="31" y="0"/>
                  </a:lnTo>
                  <a:lnTo>
                    <a:pt x="55" y="21"/>
                  </a:lnTo>
                  <a:lnTo>
                    <a:pt x="55" y="49"/>
                  </a:lnTo>
                  <a:lnTo>
                    <a:pt x="24" y="49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13" name="Freeform 409"/>
            <p:cNvSpPr>
              <a:spLocks/>
            </p:cNvSpPr>
            <p:nvPr/>
          </p:nvSpPr>
          <p:spPr bwMode="auto">
            <a:xfrm>
              <a:off x="2520002" y="4770157"/>
              <a:ext cx="98317" cy="986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" y="0"/>
                </a:cxn>
                <a:cxn ang="0">
                  <a:pos x="62" y="28"/>
                </a:cxn>
                <a:cxn ang="0">
                  <a:pos x="62" y="56"/>
                </a:cxn>
                <a:cxn ang="0">
                  <a:pos x="31" y="56"/>
                </a:cxn>
                <a:cxn ang="0">
                  <a:pos x="0" y="28"/>
                </a:cxn>
                <a:cxn ang="0">
                  <a:pos x="0" y="0"/>
                </a:cxn>
              </a:cxnLst>
              <a:rect l="0" t="0" r="r" b="b"/>
              <a:pathLst>
                <a:path w="62" h="56">
                  <a:moveTo>
                    <a:pt x="0" y="0"/>
                  </a:moveTo>
                  <a:lnTo>
                    <a:pt x="31" y="0"/>
                  </a:lnTo>
                  <a:lnTo>
                    <a:pt x="62" y="28"/>
                  </a:lnTo>
                  <a:lnTo>
                    <a:pt x="62" y="56"/>
                  </a:lnTo>
                  <a:lnTo>
                    <a:pt x="31" y="56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14" name="Freeform 410"/>
            <p:cNvSpPr>
              <a:spLocks/>
            </p:cNvSpPr>
            <p:nvPr/>
          </p:nvSpPr>
          <p:spPr bwMode="auto">
            <a:xfrm>
              <a:off x="2569161" y="4819462"/>
              <a:ext cx="111003" cy="986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" y="0"/>
                </a:cxn>
                <a:cxn ang="0">
                  <a:pos x="70" y="28"/>
                </a:cxn>
                <a:cxn ang="0">
                  <a:pos x="70" y="56"/>
                </a:cxn>
                <a:cxn ang="0">
                  <a:pos x="39" y="56"/>
                </a:cxn>
                <a:cxn ang="0">
                  <a:pos x="0" y="28"/>
                </a:cxn>
                <a:cxn ang="0">
                  <a:pos x="0" y="0"/>
                </a:cxn>
              </a:cxnLst>
              <a:rect l="0" t="0" r="r" b="b"/>
              <a:pathLst>
                <a:path w="70" h="56">
                  <a:moveTo>
                    <a:pt x="0" y="0"/>
                  </a:moveTo>
                  <a:lnTo>
                    <a:pt x="31" y="0"/>
                  </a:lnTo>
                  <a:lnTo>
                    <a:pt x="70" y="28"/>
                  </a:lnTo>
                  <a:lnTo>
                    <a:pt x="70" y="56"/>
                  </a:lnTo>
                  <a:lnTo>
                    <a:pt x="39" y="56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15" name="Freeform 411"/>
            <p:cNvSpPr>
              <a:spLocks/>
            </p:cNvSpPr>
            <p:nvPr/>
          </p:nvSpPr>
          <p:spPr bwMode="auto">
            <a:xfrm>
              <a:off x="2631005" y="4868768"/>
              <a:ext cx="98317" cy="986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" y="0"/>
                </a:cxn>
                <a:cxn ang="0">
                  <a:pos x="62" y="28"/>
                </a:cxn>
                <a:cxn ang="0">
                  <a:pos x="62" y="56"/>
                </a:cxn>
                <a:cxn ang="0">
                  <a:pos x="31" y="56"/>
                </a:cxn>
                <a:cxn ang="0">
                  <a:pos x="0" y="28"/>
                </a:cxn>
                <a:cxn ang="0">
                  <a:pos x="0" y="0"/>
                </a:cxn>
              </a:cxnLst>
              <a:rect l="0" t="0" r="r" b="b"/>
              <a:pathLst>
                <a:path w="62" h="56">
                  <a:moveTo>
                    <a:pt x="0" y="0"/>
                  </a:moveTo>
                  <a:lnTo>
                    <a:pt x="31" y="0"/>
                  </a:lnTo>
                  <a:lnTo>
                    <a:pt x="62" y="28"/>
                  </a:lnTo>
                  <a:lnTo>
                    <a:pt x="62" y="56"/>
                  </a:lnTo>
                  <a:lnTo>
                    <a:pt x="31" y="56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16" name="Freeform 412"/>
            <p:cNvSpPr>
              <a:spLocks/>
            </p:cNvSpPr>
            <p:nvPr/>
          </p:nvSpPr>
          <p:spPr bwMode="auto">
            <a:xfrm>
              <a:off x="2680163" y="4918074"/>
              <a:ext cx="111003" cy="10037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" y="0"/>
                </a:cxn>
                <a:cxn ang="0">
                  <a:pos x="70" y="28"/>
                </a:cxn>
                <a:cxn ang="0">
                  <a:pos x="70" y="57"/>
                </a:cxn>
                <a:cxn ang="0">
                  <a:pos x="39" y="57"/>
                </a:cxn>
                <a:cxn ang="0">
                  <a:pos x="0" y="28"/>
                </a:cxn>
                <a:cxn ang="0">
                  <a:pos x="0" y="0"/>
                </a:cxn>
              </a:cxnLst>
              <a:rect l="0" t="0" r="r" b="b"/>
              <a:pathLst>
                <a:path w="70" h="57">
                  <a:moveTo>
                    <a:pt x="0" y="0"/>
                  </a:moveTo>
                  <a:lnTo>
                    <a:pt x="31" y="0"/>
                  </a:lnTo>
                  <a:lnTo>
                    <a:pt x="70" y="28"/>
                  </a:lnTo>
                  <a:lnTo>
                    <a:pt x="70" y="57"/>
                  </a:lnTo>
                  <a:lnTo>
                    <a:pt x="39" y="57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17" name="Freeform 413"/>
            <p:cNvSpPr>
              <a:spLocks/>
            </p:cNvSpPr>
            <p:nvPr/>
          </p:nvSpPr>
          <p:spPr bwMode="auto">
            <a:xfrm>
              <a:off x="2742008" y="4967380"/>
              <a:ext cx="111003" cy="10037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" y="0"/>
                </a:cxn>
                <a:cxn ang="0">
                  <a:pos x="70" y="29"/>
                </a:cxn>
                <a:cxn ang="0">
                  <a:pos x="70" y="57"/>
                </a:cxn>
                <a:cxn ang="0">
                  <a:pos x="39" y="57"/>
                </a:cxn>
                <a:cxn ang="0">
                  <a:pos x="0" y="29"/>
                </a:cxn>
                <a:cxn ang="0">
                  <a:pos x="0" y="0"/>
                </a:cxn>
              </a:cxnLst>
              <a:rect l="0" t="0" r="r" b="b"/>
              <a:pathLst>
                <a:path w="70" h="57">
                  <a:moveTo>
                    <a:pt x="0" y="0"/>
                  </a:moveTo>
                  <a:lnTo>
                    <a:pt x="31" y="0"/>
                  </a:lnTo>
                  <a:lnTo>
                    <a:pt x="70" y="29"/>
                  </a:lnTo>
                  <a:lnTo>
                    <a:pt x="70" y="57"/>
                  </a:lnTo>
                  <a:lnTo>
                    <a:pt x="39" y="57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18" name="Freeform 414"/>
            <p:cNvSpPr>
              <a:spLocks/>
            </p:cNvSpPr>
            <p:nvPr/>
          </p:nvSpPr>
          <p:spPr bwMode="auto">
            <a:xfrm>
              <a:off x="2803852" y="5018447"/>
              <a:ext cx="123689" cy="986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" y="0"/>
                </a:cxn>
                <a:cxn ang="0">
                  <a:pos x="78" y="28"/>
                </a:cxn>
                <a:cxn ang="0">
                  <a:pos x="78" y="56"/>
                </a:cxn>
                <a:cxn ang="0">
                  <a:pos x="47" y="56"/>
                </a:cxn>
                <a:cxn ang="0">
                  <a:pos x="0" y="28"/>
                </a:cxn>
                <a:cxn ang="0">
                  <a:pos x="0" y="0"/>
                </a:cxn>
              </a:cxnLst>
              <a:rect l="0" t="0" r="r" b="b"/>
              <a:pathLst>
                <a:path w="78" h="56">
                  <a:moveTo>
                    <a:pt x="0" y="0"/>
                  </a:moveTo>
                  <a:lnTo>
                    <a:pt x="31" y="0"/>
                  </a:lnTo>
                  <a:lnTo>
                    <a:pt x="78" y="28"/>
                  </a:lnTo>
                  <a:lnTo>
                    <a:pt x="78" y="56"/>
                  </a:lnTo>
                  <a:lnTo>
                    <a:pt x="47" y="56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19" name="Freeform 415"/>
            <p:cNvSpPr>
              <a:spLocks/>
            </p:cNvSpPr>
            <p:nvPr/>
          </p:nvSpPr>
          <p:spPr bwMode="auto">
            <a:xfrm>
              <a:off x="2878383" y="5067753"/>
              <a:ext cx="111003" cy="986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" y="0"/>
                </a:cxn>
                <a:cxn ang="0">
                  <a:pos x="70" y="28"/>
                </a:cxn>
                <a:cxn ang="0">
                  <a:pos x="70" y="56"/>
                </a:cxn>
                <a:cxn ang="0">
                  <a:pos x="39" y="56"/>
                </a:cxn>
                <a:cxn ang="0">
                  <a:pos x="0" y="28"/>
                </a:cxn>
                <a:cxn ang="0">
                  <a:pos x="0" y="0"/>
                </a:cxn>
              </a:cxnLst>
              <a:rect l="0" t="0" r="r" b="b"/>
              <a:pathLst>
                <a:path w="70" h="56">
                  <a:moveTo>
                    <a:pt x="0" y="0"/>
                  </a:moveTo>
                  <a:lnTo>
                    <a:pt x="31" y="0"/>
                  </a:lnTo>
                  <a:lnTo>
                    <a:pt x="70" y="28"/>
                  </a:lnTo>
                  <a:lnTo>
                    <a:pt x="70" y="56"/>
                  </a:lnTo>
                  <a:lnTo>
                    <a:pt x="39" y="56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20" name="Freeform 416"/>
            <p:cNvSpPr>
              <a:spLocks/>
            </p:cNvSpPr>
            <p:nvPr/>
          </p:nvSpPr>
          <p:spPr bwMode="auto">
            <a:xfrm>
              <a:off x="2940227" y="5117059"/>
              <a:ext cx="136375" cy="986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" y="0"/>
                </a:cxn>
                <a:cxn ang="0">
                  <a:pos x="86" y="28"/>
                </a:cxn>
                <a:cxn ang="0">
                  <a:pos x="86" y="56"/>
                </a:cxn>
                <a:cxn ang="0">
                  <a:pos x="55" y="56"/>
                </a:cxn>
                <a:cxn ang="0">
                  <a:pos x="0" y="28"/>
                </a:cxn>
                <a:cxn ang="0">
                  <a:pos x="0" y="0"/>
                </a:cxn>
              </a:cxnLst>
              <a:rect l="0" t="0" r="r" b="b"/>
              <a:pathLst>
                <a:path w="86" h="56">
                  <a:moveTo>
                    <a:pt x="0" y="0"/>
                  </a:moveTo>
                  <a:lnTo>
                    <a:pt x="31" y="0"/>
                  </a:lnTo>
                  <a:lnTo>
                    <a:pt x="86" y="28"/>
                  </a:lnTo>
                  <a:lnTo>
                    <a:pt x="86" y="56"/>
                  </a:lnTo>
                  <a:lnTo>
                    <a:pt x="55" y="56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21" name="Freeform 417"/>
            <p:cNvSpPr>
              <a:spLocks/>
            </p:cNvSpPr>
            <p:nvPr/>
          </p:nvSpPr>
          <p:spPr bwMode="auto">
            <a:xfrm>
              <a:off x="3027444" y="5166364"/>
              <a:ext cx="123689" cy="986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" y="0"/>
                </a:cxn>
                <a:cxn ang="0">
                  <a:pos x="78" y="28"/>
                </a:cxn>
                <a:cxn ang="0">
                  <a:pos x="78" y="56"/>
                </a:cxn>
                <a:cxn ang="0">
                  <a:pos x="46" y="56"/>
                </a:cxn>
                <a:cxn ang="0">
                  <a:pos x="0" y="28"/>
                </a:cxn>
                <a:cxn ang="0">
                  <a:pos x="0" y="0"/>
                </a:cxn>
              </a:cxnLst>
              <a:rect l="0" t="0" r="r" b="b"/>
              <a:pathLst>
                <a:path w="78" h="56">
                  <a:moveTo>
                    <a:pt x="0" y="0"/>
                  </a:moveTo>
                  <a:lnTo>
                    <a:pt x="31" y="0"/>
                  </a:lnTo>
                  <a:lnTo>
                    <a:pt x="78" y="28"/>
                  </a:lnTo>
                  <a:lnTo>
                    <a:pt x="78" y="56"/>
                  </a:lnTo>
                  <a:lnTo>
                    <a:pt x="46" y="56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22" name="Freeform 418"/>
            <p:cNvSpPr>
              <a:spLocks/>
            </p:cNvSpPr>
            <p:nvPr/>
          </p:nvSpPr>
          <p:spPr bwMode="auto">
            <a:xfrm>
              <a:off x="3100389" y="5215670"/>
              <a:ext cx="87217" cy="7395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2" y="0"/>
                </a:cxn>
                <a:cxn ang="0">
                  <a:pos x="55" y="14"/>
                </a:cxn>
                <a:cxn ang="0">
                  <a:pos x="55" y="42"/>
                </a:cxn>
                <a:cxn ang="0">
                  <a:pos x="24" y="42"/>
                </a:cxn>
                <a:cxn ang="0">
                  <a:pos x="0" y="28"/>
                </a:cxn>
                <a:cxn ang="0">
                  <a:pos x="0" y="0"/>
                </a:cxn>
              </a:cxnLst>
              <a:rect l="0" t="0" r="r" b="b"/>
              <a:pathLst>
                <a:path w="55" h="42">
                  <a:moveTo>
                    <a:pt x="0" y="0"/>
                  </a:moveTo>
                  <a:lnTo>
                    <a:pt x="32" y="0"/>
                  </a:lnTo>
                  <a:lnTo>
                    <a:pt x="55" y="14"/>
                  </a:lnTo>
                  <a:lnTo>
                    <a:pt x="55" y="42"/>
                  </a:lnTo>
                  <a:lnTo>
                    <a:pt x="24" y="42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23" name="Line 419"/>
            <p:cNvSpPr>
              <a:spLocks noChangeShapeType="1"/>
            </p:cNvSpPr>
            <p:nvPr/>
          </p:nvSpPr>
          <p:spPr bwMode="auto">
            <a:xfrm>
              <a:off x="5144427" y="5058948"/>
              <a:ext cx="7929" cy="8805"/>
            </a:xfrm>
            <a:prstGeom prst="line">
              <a:avLst/>
            </a:prstGeom>
            <a:grpFill/>
            <a:ln w="25400">
              <a:solidFill>
                <a:srgbClr val="12121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24" name="Line 420"/>
            <p:cNvSpPr>
              <a:spLocks noChangeShapeType="1"/>
            </p:cNvSpPr>
            <p:nvPr/>
          </p:nvSpPr>
          <p:spPr bwMode="auto">
            <a:xfrm>
              <a:off x="5144427" y="5058948"/>
              <a:ext cx="7929" cy="8805"/>
            </a:xfrm>
            <a:prstGeom prst="line">
              <a:avLst/>
            </a:prstGeom>
            <a:grpFill/>
            <a:ln w="25400">
              <a:solidFill>
                <a:srgbClr val="181818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25" name="Line 421"/>
            <p:cNvSpPr>
              <a:spLocks noChangeShapeType="1"/>
            </p:cNvSpPr>
            <p:nvPr/>
          </p:nvSpPr>
          <p:spPr bwMode="auto">
            <a:xfrm>
              <a:off x="5144427" y="5034295"/>
              <a:ext cx="33301" cy="33458"/>
            </a:xfrm>
            <a:prstGeom prst="line">
              <a:avLst/>
            </a:prstGeom>
            <a:grpFill/>
            <a:ln w="25400">
              <a:solidFill>
                <a:srgbClr val="1F1F1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26" name="Line 422"/>
            <p:cNvSpPr>
              <a:spLocks noChangeShapeType="1"/>
            </p:cNvSpPr>
            <p:nvPr/>
          </p:nvSpPr>
          <p:spPr bwMode="auto">
            <a:xfrm>
              <a:off x="5144427" y="5009642"/>
              <a:ext cx="58673" cy="58111"/>
            </a:xfrm>
            <a:prstGeom prst="line">
              <a:avLst/>
            </a:prstGeom>
            <a:grpFill/>
            <a:ln w="25400">
              <a:solidFill>
                <a:srgbClr val="252525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27" name="Line 423"/>
            <p:cNvSpPr>
              <a:spLocks noChangeShapeType="1"/>
            </p:cNvSpPr>
            <p:nvPr/>
          </p:nvSpPr>
          <p:spPr bwMode="auto">
            <a:xfrm>
              <a:off x="5144427" y="5009642"/>
              <a:ext cx="58673" cy="58111"/>
            </a:xfrm>
            <a:prstGeom prst="line">
              <a:avLst/>
            </a:prstGeom>
            <a:grpFill/>
            <a:ln w="25400">
              <a:solidFill>
                <a:srgbClr val="2B2B2B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28" name="Line 424"/>
            <p:cNvSpPr>
              <a:spLocks noChangeShapeType="1"/>
            </p:cNvSpPr>
            <p:nvPr/>
          </p:nvSpPr>
          <p:spPr bwMode="auto">
            <a:xfrm>
              <a:off x="5144427" y="4986750"/>
              <a:ext cx="82459" cy="81003"/>
            </a:xfrm>
            <a:prstGeom prst="line">
              <a:avLst/>
            </a:prstGeom>
            <a:grpFill/>
            <a:ln w="25400">
              <a:solidFill>
                <a:srgbClr val="31313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29" name="Line 425"/>
            <p:cNvSpPr>
              <a:spLocks noChangeShapeType="1"/>
            </p:cNvSpPr>
            <p:nvPr/>
          </p:nvSpPr>
          <p:spPr bwMode="auto">
            <a:xfrm>
              <a:off x="5144427" y="4962097"/>
              <a:ext cx="107831" cy="105655"/>
            </a:xfrm>
            <a:prstGeom prst="line">
              <a:avLst/>
            </a:prstGeom>
            <a:grpFill/>
            <a:ln w="25400">
              <a:solidFill>
                <a:srgbClr val="383838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30" name="Line 426"/>
            <p:cNvSpPr>
              <a:spLocks noChangeShapeType="1"/>
            </p:cNvSpPr>
            <p:nvPr/>
          </p:nvSpPr>
          <p:spPr bwMode="auto">
            <a:xfrm>
              <a:off x="5144427" y="4949771"/>
              <a:ext cx="120517" cy="117982"/>
            </a:xfrm>
            <a:prstGeom prst="line">
              <a:avLst/>
            </a:prstGeom>
            <a:grpFill/>
            <a:ln w="25400">
              <a:solidFill>
                <a:srgbClr val="3E3E3E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31" name="Line 427"/>
            <p:cNvSpPr>
              <a:spLocks noChangeShapeType="1"/>
            </p:cNvSpPr>
            <p:nvPr/>
          </p:nvSpPr>
          <p:spPr bwMode="auto">
            <a:xfrm>
              <a:off x="5144427" y="4937444"/>
              <a:ext cx="134789" cy="130308"/>
            </a:xfrm>
            <a:prstGeom prst="line">
              <a:avLst/>
            </a:prstGeom>
            <a:grpFill/>
            <a:ln w="25400">
              <a:solidFill>
                <a:srgbClr val="444444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32" name="Line 428"/>
            <p:cNvSpPr>
              <a:spLocks noChangeShapeType="1"/>
            </p:cNvSpPr>
            <p:nvPr/>
          </p:nvSpPr>
          <p:spPr bwMode="auto">
            <a:xfrm>
              <a:off x="5144427" y="4912791"/>
              <a:ext cx="158576" cy="154961"/>
            </a:xfrm>
            <a:prstGeom prst="line">
              <a:avLst/>
            </a:prstGeom>
            <a:grpFill/>
            <a:ln w="25400">
              <a:solidFill>
                <a:srgbClr val="4A4A4A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33" name="Line 429"/>
            <p:cNvSpPr>
              <a:spLocks noChangeShapeType="1"/>
            </p:cNvSpPr>
            <p:nvPr/>
          </p:nvSpPr>
          <p:spPr bwMode="auto">
            <a:xfrm>
              <a:off x="5144427" y="4900465"/>
              <a:ext cx="171262" cy="167288"/>
            </a:xfrm>
            <a:prstGeom prst="line">
              <a:avLst/>
            </a:prstGeom>
            <a:grpFill/>
            <a:ln w="25400">
              <a:solidFill>
                <a:srgbClr val="51515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34" name="Line 430"/>
            <p:cNvSpPr>
              <a:spLocks noChangeShapeType="1"/>
            </p:cNvSpPr>
            <p:nvPr/>
          </p:nvSpPr>
          <p:spPr bwMode="auto">
            <a:xfrm>
              <a:off x="5144427" y="4888138"/>
              <a:ext cx="185533" cy="179614"/>
            </a:xfrm>
            <a:prstGeom prst="line">
              <a:avLst/>
            </a:prstGeom>
            <a:grpFill/>
            <a:ln w="25400">
              <a:solidFill>
                <a:srgbClr val="575757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35" name="Line 431"/>
            <p:cNvSpPr>
              <a:spLocks noChangeShapeType="1"/>
            </p:cNvSpPr>
            <p:nvPr/>
          </p:nvSpPr>
          <p:spPr bwMode="auto">
            <a:xfrm>
              <a:off x="5144427" y="4865246"/>
              <a:ext cx="209320" cy="202506"/>
            </a:xfrm>
            <a:prstGeom prst="line">
              <a:avLst/>
            </a:prstGeom>
            <a:grpFill/>
            <a:ln w="25400">
              <a:solidFill>
                <a:srgbClr val="5D5D5D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36" name="Line 432"/>
            <p:cNvSpPr>
              <a:spLocks noChangeShapeType="1"/>
            </p:cNvSpPr>
            <p:nvPr/>
          </p:nvSpPr>
          <p:spPr bwMode="auto">
            <a:xfrm>
              <a:off x="5144427" y="4840593"/>
              <a:ext cx="234692" cy="225398"/>
            </a:xfrm>
            <a:prstGeom prst="line">
              <a:avLst/>
            </a:prstGeom>
            <a:grpFill/>
            <a:ln w="25400">
              <a:solidFill>
                <a:srgbClr val="636363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37" name="Line 433"/>
            <p:cNvSpPr>
              <a:spLocks noChangeShapeType="1"/>
            </p:cNvSpPr>
            <p:nvPr/>
          </p:nvSpPr>
          <p:spPr bwMode="auto">
            <a:xfrm>
              <a:off x="5144427" y="4828267"/>
              <a:ext cx="234692" cy="225398"/>
            </a:xfrm>
            <a:prstGeom prst="line">
              <a:avLst/>
            </a:prstGeom>
            <a:grpFill/>
            <a:ln w="25400">
              <a:solidFill>
                <a:srgbClr val="6A6A6A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38" name="Line 434"/>
            <p:cNvSpPr>
              <a:spLocks noChangeShapeType="1"/>
            </p:cNvSpPr>
            <p:nvPr/>
          </p:nvSpPr>
          <p:spPr bwMode="auto">
            <a:xfrm>
              <a:off x="5144427" y="4815941"/>
              <a:ext cx="234692" cy="225398"/>
            </a:xfrm>
            <a:prstGeom prst="line">
              <a:avLst/>
            </a:prstGeom>
            <a:grpFill/>
            <a:ln w="25400">
              <a:solidFill>
                <a:srgbClr val="70707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39" name="Line 435"/>
            <p:cNvSpPr>
              <a:spLocks noChangeShapeType="1"/>
            </p:cNvSpPr>
            <p:nvPr/>
          </p:nvSpPr>
          <p:spPr bwMode="auto">
            <a:xfrm>
              <a:off x="5144427" y="4791288"/>
              <a:ext cx="234692" cy="227159"/>
            </a:xfrm>
            <a:prstGeom prst="line">
              <a:avLst/>
            </a:prstGeom>
            <a:grpFill/>
            <a:ln w="25400">
              <a:solidFill>
                <a:srgbClr val="767676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40" name="Line 436"/>
            <p:cNvSpPr>
              <a:spLocks noChangeShapeType="1"/>
            </p:cNvSpPr>
            <p:nvPr/>
          </p:nvSpPr>
          <p:spPr bwMode="auto">
            <a:xfrm>
              <a:off x="5144427" y="4778961"/>
              <a:ext cx="234692" cy="227159"/>
            </a:xfrm>
            <a:prstGeom prst="line">
              <a:avLst/>
            </a:prstGeom>
            <a:grpFill/>
            <a:ln w="25400">
              <a:solidFill>
                <a:srgbClr val="7C7C7C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41" name="Line 437"/>
            <p:cNvSpPr>
              <a:spLocks noChangeShapeType="1"/>
            </p:cNvSpPr>
            <p:nvPr/>
          </p:nvSpPr>
          <p:spPr bwMode="auto">
            <a:xfrm>
              <a:off x="5144427" y="4766635"/>
              <a:ext cx="234692" cy="227159"/>
            </a:xfrm>
            <a:prstGeom prst="line">
              <a:avLst/>
            </a:prstGeom>
            <a:grpFill/>
            <a:ln w="25400">
              <a:solidFill>
                <a:srgbClr val="838383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42" name="Line 438"/>
            <p:cNvSpPr>
              <a:spLocks noChangeShapeType="1"/>
            </p:cNvSpPr>
            <p:nvPr/>
          </p:nvSpPr>
          <p:spPr bwMode="auto">
            <a:xfrm>
              <a:off x="5144427" y="4743743"/>
              <a:ext cx="234692" cy="225398"/>
            </a:xfrm>
            <a:prstGeom prst="line">
              <a:avLst/>
            </a:prstGeom>
            <a:grpFill/>
            <a:ln w="25400">
              <a:solidFill>
                <a:srgbClr val="898989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43" name="Line 439"/>
            <p:cNvSpPr>
              <a:spLocks noChangeShapeType="1"/>
            </p:cNvSpPr>
            <p:nvPr/>
          </p:nvSpPr>
          <p:spPr bwMode="auto">
            <a:xfrm>
              <a:off x="5144427" y="4731416"/>
              <a:ext cx="234692" cy="225398"/>
            </a:xfrm>
            <a:prstGeom prst="line">
              <a:avLst/>
            </a:prstGeom>
            <a:grpFill/>
            <a:ln w="25400">
              <a:solidFill>
                <a:srgbClr val="8F8F8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44" name="Line 440"/>
            <p:cNvSpPr>
              <a:spLocks noChangeShapeType="1"/>
            </p:cNvSpPr>
            <p:nvPr/>
          </p:nvSpPr>
          <p:spPr bwMode="auto">
            <a:xfrm>
              <a:off x="5144427" y="4706763"/>
              <a:ext cx="234692" cy="225398"/>
            </a:xfrm>
            <a:prstGeom prst="line">
              <a:avLst/>
            </a:prstGeom>
            <a:grpFill/>
            <a:ln w="25400">
              <a:solidFill>
                <a:srgbClr val="959595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45" name="Line 441"/>
            <p:cNvSpPr>
              <a:spLocks noChangeShapeType="1"/>
            </p:cNvSpPr>
            <p:nvPr/>
          </p:nvSpPr>
          <p:spPr bwMode="auto">
            <a:xfrm>
              <a:off x="5144427" y="4694437"/>
              <a:ext cx="234692" cy="225398"/>
            </a:xfrm>
            <a:prstGeom prst="line">
              <a:avLst/>
            </a:prstGeom>
            <a:grpFill/>
            <a:ln w="25400">
              <a:solidFill>
                <a:srgbClr val="9C9C9C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46" name="Line 442"/>
            <p:cNvSpPr>
              <a:spLocks noChangeShapeType="1"/>
            </p:cNvSpPr>
            <p:nvPr/>
          </p:nvSpPr>
          <p:spPr bwMode="auto">
            <a:xfrm>
              <a:off x="5146013" y="4683871"/>
              <a:ext cx="233106" cy="223637"/>
            </a:xfrm>
            <a:prstGeom prst="line">
              <a:avLst/>
            </a:prstGeom>
            <a:grpFill/>
            <a:ln w="25400">
              <a:solidFill>
                <a:srgbClr val="A2A2A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47" name="Line 443"/>
            <p:cNvSpPr>
              <a:spLocks noChangeShapeType="1"/>
            </p:cNvSpPr>
            <p:nvPr/>
          </p:nvSpPr>
          <p:spPr bwMode="auto">
            <a:xfrm>
              <a:off x="5171385" y="4683871"/>
              <a:ext cx="207734" cy="200745"/>
            </a:xfrm>
            <a:prstGeom prst="line">
              <a:avLst/>
            </a:prstGeom>
            <a:grpFill/>
            <a:ln w="25400">
              <a:solidFill>
                <a:srgbClr val="A8A8A8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48" name="Line 444"/>
            <p:cNvSpPr>
              <a:spLocks noChangeShapeType="1"/>
            </p:cNvSpPr>
            <p:nvPr/>
          </p:nvSpPr>
          <p:spPr bwMode="auto">
            <a:xfrm>
              <a:off x="5184071" y="4683871"/>
              <a:ext cx="195048" cy="188419"/>
            </a:xfrm>
            <a:prstGeom prst="line">
              <a:avLst/>
            </a:prstGeom>
            <a:grpFill/>
            <a:ln w="25400">
              <a:solidFill>
                <a:srgbClr val="AEAEAE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49" name="Line 445"/>
            <p:cNvSpPr>
              <a:spLocks noChangeShapeType="1"/>
            </p:cNvSpPr>
            <p:nvPr/>
          </p:nvSpPr>
          <p:spPr bwMode="auto">
            <a:xfrm>
              <a:off x="5207857" y="4683871"/>
              <a:ext cx="171262" cy="165527"/>
            </a:xfrm>
            <a:prstGeom prst="line">
              <a:avLst/>
            </a:prstGeom>
            <a:grpFill/>
            <a:ln w="25400">
              <a:solidFill>
                <a:srgbClr val="B5B5B5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50" name="Line 446"/>
            <p:cNvSpPr>
              <a:spLocks noChangeShapeType="1"/>
            </p:cNvSpPr>
            <p:nvPr/>
          </p:nvSpPr>
          <p:spPr bwMode="auto">
            <a:xfrm>
              <a:off x="5222129" y="4683871"/>
              <a:ext cx="156990" cy="151439"/>
            </a:xfrm>
            <a:prstGeom prst="line">
              <a:avLst/>
            </a:prstGeom>
            <a:grpFill/>
            <a:ln w="25400">
              <a:solidFill>
                <a:srgbClr val="BBBBBB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51" name="Line 447"/>
            <p:cNvSpPr>
              <a:spLocks noChangeShapeType="1"/>
            </p:cNvSpPr>
            <p:nvPr/>
          </p:nvSpPr>
          <p:spPr bwMode="auto">
            <a:xfrm>
              <a:off x="5247501" y="4683871"/>
              <a:ext cx="131618" cy="126787"/>
            </a:xfrm>
            <a:prstGeom prst="line">
              <a:avLst/>
            </a:prstGeom>
            <a:grpFill/>
            <a:ln w="25400">
              <a:solidFill>
                <a:srgbClr val="C1C1C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52" name="Line 448"/>
            <p:cNvSpPr>
              <a:spLocks noChangeShapeType="1"/>
            </p:cNvSpPr>
            <p:nvPr/>
          </p:nvSpPr>
          <p:spPr bwMode="auto">
            <a:xfrm>
              <a:off x="5260187" y="4683871"/>
              <a:ext cx="118932" cy="114460"/>
            </a:xfrm>
            <a:prstGeom prst="line">
              <a:avLst/>
            </a:prstGeom>
            <a:grpFill/>
            <a:ln w="25400">
              <a:solidFill>
                <a:srgbClr val="C7C7C7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53" name="Line 449"/>
            <p:cNvSpPr>
              <a:spLocks noChangeShapeType="1"/>
            </p:cNvSpPr>
            <p:nvPr/>
          </p:nvSpPr>
          <p:spPr bwMode="auto">
            <a:xfrm>
              <a:off x="5272873" y="4683871"/>
              <a:ext cx="106246" cy="102134"/>
            </a:xfrm>
            <a:prstGeom prst="line">
              <a:avLst/>
            </a:prstGeom>
            <a:grpFill/>
            <a:ln w="25400">
              <a:solidFill>
                <a:srgbClr val="CECECE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54" name="Line 450"/>
            <p:cNvSpPr>
              <a:spLocks noChangeShapeType="1"/>
            </p:cNvSpPr>
            <p:nvPr/>
          </p:nvSpPr>
          <p:spPr bwMode="auto">
            <a:xfrm>
              <a:off x="5298245" y="4683871"/>
              <a:ext cx="80874" cy="77481"/>
            </a:xfrm>
            <a:prstGeom prst="line">
              <a:avLst/>
            </a:prstGeom>
            <a:grpFill/>
            <a:ln w="25400">
              <a:solidFill>
                <a:srgbClr val="D4D4D4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55" name="Line 451"/>
            <p:cNvSpPr>
              <a:spLocks noChangeShapeType="1"/>
            </p:cNvSpPr>
            <p:nvPr/>
          </p:nvSpPr>
          <p:spPr bwMode="auto">
            <a:xfrm>
              <a:off x="5309345" y="4683871"/>
              <a:ext cx="69773" cy="66915"/>
            </a:xfrm>
            <a:prstGeom prst="line">
              <a:avLst/>
            </a:prstGeom>
            <a:grpFill/>
            <a:ln w="25400">
              <a:solidFill>
                <a:srgbClr val="DADADA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56" name="Line 452"/>
            <p:cNvSpPr>
              <a:spLocks noChangeShapeType="1"/>
            </p:cNvSpPr>
            <p:nvPr/>
          </p:nvSpPr>
          <p:spPr bwMode="auto">
            <a:xfrm>
              <a:off x="5322031" y="4683871"/>
              <a:ext cx="57087" cy="54589"/>
            </a:xfrm>
            <a:prstGeom prst="line">
              <a:avLst/>
            </a:prstGeom>
            <a:grpFill/>
            <a:ln w="25400">
              <a:solidFill>
                <a:srgbClr val="E0E0E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57" name="Line 453"/>
            <p:cNvSpPr>
              <a:spLocks noChangeShapeType="1"/>
            </p:cNvSpPr>
            <p:nvPr/>
          </p:nvSpPr>
          <p:spPr bwMode="auto">
            <a:xfrm>
              <a:off x="5347404" y="4683871"/>
              <a:ext cx="31715" cy="29936"/>
            </a:xfrm>
            <a:prstGeom prst="line">
              <a:avLst/>
            </a:prstGeom>
            <a:grpFill/>
            <a:ln w="25400">
              <a:solidFill>
                <a:srgbClr val="E7E7E7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58" name="Line 454"/>
            <p:cNvSpPr>
              <a:spLocks noChangeShapeType="1"/>
            </p:cNvSpPr>
            <p:nvPr/>
          </p:nvSpPr>
          <p:spPr bwMode="auto">
            <a:xfrm>
              <a:off x="5372776" y="4683871"/>
              <a:ext cx="6343" cy="5283"/>
            </a:xfrm>
            <a:prstGeom prst="line">
              <a:avLst/>
            </a:prstGeom>
            <a:grpFill/>
            <a:ln w="25400">
              <a:solidFill>
                <a:srgbClr val="EDEDED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59" name="Line 455"/>
            <p:cNvSpPr>
              <a:spLocks noChangeShapeType="1"/>
            </p:cNvSpPr>
            <p:nvPr/>
          </p:nvSpPr>
          <p:spPr bwMode="auto">
            <a:xfrm>
              <a:off x="5372776" y="4683871"/>
              <a:ext cx="6343" cy="5283"/>
            </a:xfrm>
            <a:prstGeom prst="line">
              <a:avLst/>
            </a:prstGeom>
            <a:grpFill/>
            <a:ln w="25400">
              <a:solidFill>
                <a:srgbClr val="F3F3F3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60" name="Freeform 456"/>
            <p:cNvSpPr>
              <a:spLocks/>
            </p:cNvSpPr>
            <p:nvPr/>
          </p:nvSpPr>
          <p:spPr bwMode="auto">
            <a:xfrm>
              <a:off x="5144427" y="4671545"/>
              <a:ext cx="234692" cy="396208"/>
            </a:xfrm>
            <a:custGeom>
              <a:avLst/>
              <a:gdLst/>
              <a:ahLst/>
              <a:cxnLst>
                <a:cxn ang="0">
                  <a:pos x="0" y="49"/>
                </a:cxn>
                <a:cxn ang="0">
                  <a:pos x="148" y="0"/>
                </a:cxn>
                <a:cxn ang="0">
                  <a:pos x="148" y="140"/>
                </a:cxn>
                <a:cxn ang="0">
                  <a:pos x="0" y="225"/>
                </a:cxn>
                <a:cxn ang="0">
                  <a:pos x="0" y="49"/>
                </a:cxn>
              </a:cxnLst>
              <a:rect l="0" t="0" r="r" b="b"/>
              <a:pathLst>
                <a:path w="148" h="225">
                  <a:moveTo>
                    <a:pt x="0" y="49"/>
                  </a:moveTo>
                  <a:lnTo>
                    <a:pt x="148" y="0"/>
                  </a:lnTo>
                  <a:lnTo>
                    <a:pt x="148" y="140"/>
                  </a:lnTo>
                  <a:lnTo>
                    <a:pt x="0" y="225"/>
                  </a:lnTo>
                  <a:lnTo>
                    <a:pt x="0" y="49"/>
                  </a:lnTo>
                  <a:close/>
                </a:path>
              </a:pathLst>
            </a:custGeom>
            <a:grpFill/>
            <a:ln w="1270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61" name="Line 457"/>
            <p:cNvSpPr>
              <a:spLocks noChangeShapeType="1"/>
            </p:cNvSpPr>
            <p:nvPr/>
          </p:nvSpPr>
          <p:spPr bwMode="auto">
            <a:xfrm flipV="1">
              <a:off x="5368018" y="4747264"/>
              <a:ext cx="11100" cy="10566"/>
            </a:xfrm>
            <a:prstGeom prst="line">
              <a:avLst/>
            </a:prstGeom>
            <a:grpFill/>
            <a:ln w="25400">
              <a:solidFill>
                <a:srgbClr val="02020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62" name="Line 458"/>
            <p:cNvSpPr>
              <a:spLocks noChangeShapeType="1"/>
            </p:cNvSpPr>
            <p:nvPr/>
          </p:nvSpPr>
          <p:spPr bwMode="auto">
            <a:xfrm flipV="1">
              <a:off x="5342646" y="4722612"/>
              <a:ext cx="36472" cy="35218"/>
            </a:xfrm>
            <a:prstGeom prst="line">
              <a:avLst/>
            </a:prstGeom>
            <a:grpFill/>
            <a:ln w="25400">
              <a:solidFill>
                <a:srgbClr val="040404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63" name="Line 459"/>
            <p:cNvSpPr>
              <a:spLocks noChangeShapeType="1"/>
            </p:cNvSpPr>
            <p:nvPr/>
          </p:nvSpPr>
          <p:spPr bwMode="auto">
            <a:xfrm flipV="1">
              <a:off x="5317274" y="4696198"/>
              <a:ext cx="61844" cy="61632"/>
            </a:xfrm>
            <a:prstGeom prst="line">
              <a:avLst/>
            </a:prstGeom>
            <a:grpFill/>
            <a:ln w="25400">
              <a:solidFill>
                <a:srgbClr val="060606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64" name="Line 460"/>
            <p:cNvSpPr>
              <a:spLocks noChangeShapeType="1"/>
            </p:cNvSpPr>
            <p:nvPr/>
          </p:nvSpPr>
          <p:spPr bwMode="auto">
            <a:xfrm flipV="1">
              <a:off x="5317274" y="4696198"/>
              <a:ext cx="61844" cy="61632"/>
            </a:xfrm>
            <a:prstGeom prst="line">
              <a:avLst/>
            </a:prstGeom>
            <a:grpFill/>
            <a:ln w="25400">
              <a:solidFill>
                <a:srgbClr val="080808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65" name="Line 461"/>
            <p:cNvSpPr>
              <a:spLocks noChangeShapeType="1"/>
            </p:cNvSpPr>
            <p:nvPr/>
          </p:nvSpPr>
          <p:spPr bwMode="auto">
            <a:xfrm flipV="1">
              <a:off x="5293488" y="4673306"/>
              <a:ext cx="85631" cy="84524"/>
            </a:xfrm>
            <a:prstGeom prst="line">
              <a:avLst/>
            </a:prstGeom>
            <a:grpFill/>
            <a:ln w="25400">
              <a:solidFill>
                <a:srgbClr val="0A0A0A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66" name="Line 462"/>
            <p:cNvSpPr>
              <a:spLocks noChangeShapeType="1"/>
            </p:cNvSpPr>
            <p:nvPr/>
          </p:nvSpPr>
          <p:spPr bwMode="auto">
            <a:xfrm flipV="1">
              <a:off x="5269702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0C0C0C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67" name="Line 463"/>
            <p:cNvSpPr>
              <a:spLocks noChangeShapeType="1"/>
            </p:cNvSpPr>
            <p:nvPr/>
          </p:nvSpPr>
          <p:spPr bwMode="auto">
            <a:xfrm flipV="1">
              <a:off x="5269702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0E0E0E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68" name="Line 464"/>
            <p:cNvSpPr>
              <a:spLocks noChangeShapeType="1"/>
            </p:cNvSpPr>
            <p:nvPr/>
          </p:nvSpPr>
          <p:spPr bwMode="auto">
            <a:xfrm flipV="1">
              <a:off x="5241158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10101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69" name="Line 465"/>
            <p:cNvSpPr>
              <a:spLocks noChangeShapeType="1"/>
            </p:cNvSpPr>
            <p:nvPr/>
          </p:nvSpPr>
          <p:spPr bwMode="auto">
            <a:xfrm flipV="1">
              <a:off x="5217372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12121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70" name="Line 466"/>
            <p:cNvSpPr>
              <a:spLocks noChangeShapeType="1"/>
            </p:cNvSpPr>
            <p:nvPr/>
          </p:nvSpPr>
          <p:spPr bwMode="auto">
            <a:xfrm flipV="1">
              <a:off x="5192000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141414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71" name="Line 467"/>
            <p:cNvSpPr>
              <a:spLocks noChangeShapeType="1"/>
            </p:cNvSpPr>
            <p:nvPr/>
          </p:nvSpPr>
          <p:spPr bwMode="auto">
            <a:xfrm flipV="1">
              <a:off x="5192000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161616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72" name="Line 468"/>
            <p:cNvSpPr>
              <a:spLocks noChangeShapeType="1"/>
            </p:cNvSpPr>
            <p:nvPr/>
          </p:nvSpPr>
          <p:spPr bwMode="auto">
            <a:xfrm flipV="1">
              <a:off x="5168213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181818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73" name="Line 469"/>
            <p:cNvSpPr>
              <a:spLocks noChangeShapeType="1"/>
            </p:cNvSpPr>
            <p:nvPr/>
          </p:nvSpPr>
          <p:spPr bwMode="auto">
            <a:xfrm flipV="1">
              <a:off x="5144427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1A1A1A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74" name="Line 470"/>
            <p:cNvSpPr>
              <a:spLocks noChangeShapeType="1"/>
            </p:cNvSpPr>
            <p:nvPr/>
          </p:nvSpPr>
          <p:spPr bwMode="auto">
            <a:xfrm flipV="1">
              <a:off x="5144427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1C1C1C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75" name="Line 471"/>
            <p:cNvSpPr>
              <a:spLocks noChangeShapeType="1"/>
            </p:cNvSpPr>
            <p:nvPr/>
          </p:nvSpPr>
          <p:spPr bwMode="auto">
            <a:xfrm flipV="1">
              <a:off x="5119055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1E1E1E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76" name="Line 472"/>
            <p:cNvSpPr>
              <a:spLocks noChangeShapeType="1"/>
            </p:cNvSpPr>
            <p:nvPr/>
          </p:nvSpPr>
          <p:spPr bwMode="auto">
            <a:xfrm flipV="1">
              <a:off x="5093683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21212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77" name="Line 473"/>
            <p:cNvSpPr>
              <a:spLocks noChangeShapeType="1"/>
            </p:cNvSpPr>
            <p:nvPr/>
          </p:nvSpPr>
          <p:spPr bwMode="auto">
            <a:xfrm flipV="1">
              <a:off x="5080997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232323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78" name="Line 474"/>
            <p:cNvSpPr>
              <a:spLocks noChangeShapeType="1"/>
            </p:cNvSpPr>
            <p:nvPr/>
          </p:nvSpPr>
          <p:spPr bwMode="auto">
            <a:xfrm flipV="1">
              <a:off x="5068311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252525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79" name="Line 475"/>
            <p:cNvSpPr>
              <a:spLocks noChangeShapeType="1"/>
            </p:cNvSpPr>
            <p:nvPr/>
          </p:nvSpPr>
          <p:spPr bwMode="auto">
            <a:xfrm flipV="1">
              <a:off x="5044524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272727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80" name="Line 476"/>
            <p:cNvSpPr>
              <a:spLocks noChangeShapeType="1"/>
            </p:cNvSpPr>
            <p:nvPr/>
          </p:nvSpPr>
          <p:spPr bwMode="auto">
            <a:xfrm flipV="1">
              <a:off x="5020738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292929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81" name="Line 477"/>
            <p:cNvSpPr>
              <a:spLocks noChangeShapeType="1"/>
            </p:cNvSpPr>
            <p:nvPr/>
          </p:nvSpPr>
          <p:spPr bwMode="auto">
            <a:xfrm flipV="1">
              <a:off x="5020738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2B2B2B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82" name="Line 478"/>
            <p:cNvSpPr>
              <a:spLocks noChangeShapeType="1"/>
            </p:cNvSpPr>
            <p:nvPr/>
          </p:nvSpPr>
          <p:spPr bwMode="auto">
            <a:xfrm flipV="1">
              <a:off x="4995366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2D2D2D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83" name="Line 479"/>
            <p:cNvSpPr>
              <a:spLocks noChangeShapeType="1"/>
            </p:cNvSpPr>
            <p:nvPr/>
          </p:nvSpPr>
          <p:spPr bwMode="auto">
            <a:xfrm flipV="1">
              <a:off x="4969994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2F2F2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84" name="Line 480"/>
            <p:cNvSpPr>
              <a:spLocks noChangeShapeType="1"/>
            </p:cNvSpPr>
            <p:nvPr/>
          </p:nvSpPr>
          <p:spPr bwMode="auto">
            <a:xfrm flipV="1">
              <a:off x="4957308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31313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85" name="Line 481"/>
            <p:cNvSpPr>
              <a:spLocks noChangeShapeType="1"/>
            </p:cNvSpPr>
            <p:nvPr/>
          </p:nvSpPr>
          <p:spPr bwMode="auto">
            <a:xfrm flipV="1">
              <a:off x="4946207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333333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86" name="Line 482"/>
            <p:cNvSpPr>
              <a:spLocks noChangeShapeType="1"/>
            </p:cNvSpPr>
            <p:nvPr/>
          </p:nvSpPr>
          <p:spPr bwMode="auto">
            <a:xfrm flipV="1">
              <a:off x="4920835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353535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87" name="Line 483"/>
            <p:cNvSpPr>
              <a:spLocks noChangeShapeType="1"/>
            </p:cNvSpPr>
            <p:nvPr/>
          </p:nvSpPr>
          <p:spPr bwMode="auto">
            <a:xfrm flipV="1">
              <a:off x="4897049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373737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88" name="Line 484"/>
            <p:cNvSpPr>
              <a:spLocks noChangeShapeType="1"/>
            </p:cNvSpPr>
            <p:nvPr/>
          </p:nvSpPr>
          <p:spPr bwMode="auto">
            <a:xfrm flipV="1">
              <a:off x="4897049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393939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89" name="Line 485"/>
            <p:cNvSpPr>
              <a:spLocks noChangeShapeType="1"/>
            </p:cNvSpPr>
            <p:nvPr/>
          </p:nvSpPr>
          <p:spPr bwMode="auto">
            <a:xfrm flipV="1">
              <a:off x="4871677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3B3B3B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90" name="Line 486"/>
            <p:cNvSpPr>
              <a:spLocks noChangeShapeType="1"/>
            </p:cNvSpPr>
            <p:nvPr/>
          </p:nvSpPr>
          <p:spPr bwMode="auto">
            <a:xfrm flipV="1">
              <a:off x="4847891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3D3D3D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91" name="Line 487"/>
            <p:cNvSpPr>
              <a:spLocks noChangeShapeType="1"/>
            </p:cNvSpPr>
            <p:nvPr/>
          </p:nvSpPr>
          <p:spPr bwMode="auto">
            <a:xfrm flipV="1">
              <a:off x="4835205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3F3F3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92" name="Line 488"/>
            <p:cNvSpPr>
              <a:spLocks noChangeShapeType="1"/>
            </p:cNvSpPr>
            <p:nvPr/>
          </p:nvSpPr>
          <p:spPr bwMode="auto">
            <a:xfrm flipV="1">
              <a:off x="4822519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42424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93" name="Line 489"/>
            <p:cNvSpPr>
              <a:spLocks noChangeShapeType="1"/>
            </p:cNvSpPr>
            <p:nvPr/>
          </p:nvSpPr>
          <p:spPr bwMode="auto">
            <a:xfrm flipV="1">
              <a:off x="4797147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444444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94" name="Line 490"/>
            <p:cNvSpPr>
              <a:spLocks noChangeShapeType="1"/>
            </p:cNvSpPr>
            <p:nvPr/>
          </p:nvSpPr>
          <p:spPr bwMode="auto">
            <a:xfrm flipV="1">
              <a:off x="4786046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464646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95" name="Line 491"/>
            <p:cNvSpPr>
              <a:spLocks noChangeShapeType="1"/>
            </p:cNvSpPr>
            <p:nvPr/>
          </p:nvSpPr>
          <p:spPr bwMode="auto">
            <a:xfrm flipV="1">
              <a:off x="4773360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484848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96" name="Line 492"/>
            <p:cNvSpPr>
              <a:spLocks noChangeShapeType="1"/>
            </p:cNvSpPr>
            <p:nvPr/>
          </p:nvSpPr>
          <p:spPr bwMode="auto">
            <a:xfrm flipV="1">
              <a:off x="4747988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4A4A4A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97" name="Line 493"/>
            <p:cNvSpPr>
              <a:spLocks noChangeShapeType="1"/>
            </p:cNvSpPr>
            <p:nvPr/>
          </p:nvSpPr>
          <p:spPr bwMode="auto">
            <a:xfrm flipV="1">
              <a:off x="4724202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4C4C4C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98" name="Line 494"/>
            <p:cNvSpPr>
              <a:spLocks noChangeShapeType="1"/>
            </p:cNvSpPr>
            <p:nvPr/>
          </p:nvSpPr>
          <p:spPr bwMode="auto">
            <a:xfrm flipV="1">
              <a:off x="4711516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4E4E4E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99" name="Line 495"/>
            <p:cNvSpPr>
              <a:spLocks noChangeShapeType="1"/>
            </p:cNvSpPr>
            <p:nvPr/>
          </p:nvSpPr>
          <p:spPr bwMode="auto">
            <a:xfrm flipV="1">
              <a:off x="4698830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50505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00" name="Line 496"/>
            <p:cNvSpPr>
              <a:spLocks noChangeShapeType="1"/>
            </p:cNvSpPr>
            <p:nvPr/>
          </p:nvSpPr>
          <p:spPr bwMode="auto">
            <a:xfrm flipV="1">
              <a:off x="4673458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52525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01" name="Line 497"/>
            <p:cNvSpPr>
              <a:spLocks noChangeShapeType="1"/>
            </p:cNvSpPr>
            <p:nvPr/>
          </p:nvSpPr>
          <p:spPr bwMode="auto">
            <a:xfrm flipV="1">
              <a:off x="4662357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545454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02" name="Line 498"/>
            <p:cNvSpPr>
              <a:spLocks noChangeShapeType="1"/>
            </p:cNvSpPr>
            <p:nvPr/>
          </p:nvSpPr>
          <p:spPr bwMode="auto">
            <a:xfrm flipV="1">
              <a:off x="4649671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565656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03" name="Line 499"/>
            <p:cNvSpPr>
              <a:spLocks noChangeShapeType="1"/>
            </p:cNvSpPr>
            <p:nvPr/>
          </p:nvSpPr>
          <p:spPr bwMode="auto">
            <a:xfrm flipV="1">
              <a:off x="4625885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585858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04" name="Line 500"/>
            <p:cNvSpPr>
              <a:spLocks noChangeShapeType="1"/>
            </p:cNvSpPr>
            <p:nvPr/>
          </p:nvSpPr>
          <p:spPr bwMode="auto">
            <a:xfrm flipV="1">
              <a:off x="4613199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5A5A5A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05" name="Line 501"/>
            <p:cNvSpPr>
              <a:spLocks noChangeShapeType="1"/>
            </p:cNvSpPr>
            <p:nvPr/>
          </p:nvSpPr>
          <p:spPr bwMode="auto">
            <a:xfrm flipV="1">
              <a:off x="4587827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5C5C5C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06" name="Line 502"/>
            <p:cNvSpPr>
              <a:spLocks noChangeShapeType="1"/>
            </p:cNvSpPr>
            <p:nvPr/>
          </p:nvSpPr>
          <p:spPr bwMode="auto">
            <a:xfrm flipV="1">
              <a:off x="4575141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5E5E5E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07" name="Line 503"/>
            <p:cNvSpPr>
              <a:spLocks noChangeShapeType="1"/>
            </p:cNvSpPr>
            <p:nvPr/>
          </p:nvSpPr>
          <p:spPr bwMode="auto">
            <a:xfrm flipV="1">
              <a:off x="4549769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61616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08" name="Line 504"/>
            <p:cNvSpPr>
              <a:spLocks noChangeShapeType="1"/>
            </p:cNvSpPr>
            <p:nvPr/>
          </p:nvSpPr>
          <p:spPr bwMode="auto">
            <a:xfrm flipV="1">
              <a:off x="4538668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636363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09" name="Line 505"/>
            <p:cNvSpPr>
              <a:spLocks noChangeShapeType="1"/>
            </p:cNvSpPr>
            <p:nvPr/>
          </p:nvSpPr>
          <p:spPr bwMode="auto">
            <a:xfrm flipV="1">
              <a:off x="4524397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656565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10" name="Line 506"/>
            <p:cNvSpPr>
              <a:spLocks noChangeShapeType="1"/>
            </p:cNvSpPr>
            <p:nvPr/>
          </p:nvSpPr>
          <p:spPr bwMode="auto">
            <a:xfrm flipV="1">
              <a:off x="4499025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676767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11" name="Line 507"/>
            <p:cNvSpPr>
              <a:spLocks noChangeShapeType="1"/>
            </p:cNvSpPr>
            <p:nvPr/>
          </p:nvSpPr>
          <p:spPr bwMode="auto">
            <a:xfrm flipV="1">
              <a:off x="4486339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696969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12" name="Line 508"/>
            <p:cNvSpPr>
              <a:spLocks noChangeShapeType="1"/>
            </p:cNvSpPr>
            <p:nvPr/>
          </p:nvSpPr>
          <p:spPr bwMode="auto">
            <a:xfrm flipV="1">
              <a:off x="4462552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6B6B6B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13" name="Line 509"/>
            <p:cNvSpPr>
              <a:spLocks noChangeShapeType="1"/>
            </p:cNvSpPr>
            <p:nvPr/>
          </p:nvSpPr>
          <p:spPr bwMode="auto">
            <a:xfrm flipV="1">
              <a:off x="4449866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6D6D6D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14" name="Line 510"/>
            <p:cNvSpPr>
              <a:spLocks noChangeShapeType="1"/>
            </p:cNvSpPr>
            <p:nvPr/>
          </p:nvSpPr>
          <p:spPr bwMode="auto">
            <a:xfrm flipV="1">
              <a:off x="4424494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6F6F6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15" name="Line 511"/>
            <p:cNvSpPr>
              <a:spLocks noChangeShapeType="1"/>
            </p:cNvSpPr>
            <p:nvPr/>
          </p:nvSpPr>
          <p:spPr bwMode="auto">
            <a:xfrm flipV="1">
              <a:off x="4411808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71717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16" name="Line 512"/>
            <p:cNvSpPr>
              <a:spLocks noChangeShapeType="1"/>
            </p:cNvSpPr>
            <p:nvPr/>
          </p:nvSpPr>
          <p:spPr bwMode="auto">
            <a:xfrm flipV="1">
              <a:off x="4400708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737373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17" name="Line 513"/>
            <p:cNvSpPr>
              <a:spLocks noChangeShapeType="1"/>
            </p:cNvSpPr>
            <p:nvPr/>
          </p:nvSpPr>
          <p:spPr bwMode="auto">
            <a:xfrm flipV="1">
              <a:off x="4376921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757575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18" name="Line 514"/>
            <p:cNvSpPr>
              <a:spLocks noChangeShapeType="1"/>
            </p:cNvSpPr>
            <p:nvPr/>
          </p:nvSpPr>
          <p:spPr bwMode="auto">
            <a:xfrm flipV="1">
              <a:off x="4364235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777777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19" name="Line 515"/>
            <p:cNvSpPr>
              <a:spLocks noChangeShapeType="1"/>
            </p:cNvSpPr>
            <p:nvPr/>
          </p:nvSpPr>
          <p:spPr bwMode="auto">
            <a:xfrm flipV="1">
              <a:off x="4338863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797979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20" name="Line 516"/>
            <p:cNvSpPr>
              <a:spLocks noChangeShapeType="1"/>
            </p:cNvSpPr>
            <p:nvPr/>
          </p:nvSpPr>
          <p:spPr bwMode="auto">
            <a:xfrm flipV="1">
              <a:off x="4326177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7B7B7B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21" name="Line 517"/>
            <p:cNvSpPr>
              <a:spLocks noChangeShapeType="1"/>
            </p:cNvSpPr>
            <p:nvPr/>
          </p:nvSpPr>
          <p:spPr bwMode="auto">
            <a:xfrm flipV="1">
              <a:off x="4313491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7D7D7D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22" name="Line 518"/>
            <p:cNvSpPr>
              <a:spLocks noChangeShapeType="1"/>
            </p:cNvSpPr>
            <p:nvPr/>
          </p:nvSpPr>
          <p:spPr bwMode="auto">
            <a:xfrm flipV="1">
              <a:off x="4289705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7F7F7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23" name="Line 519"/>
            <p:cNvSpPr>
              <a:spLocks noChangeShapeType="1"/>
            </p:cNvSpPr>
            <p:nvPr/>
          </p:nvSpPr>
          <p:spPr bwMode="auto">
            <a:xfrm flipV="1">
              <a:off x="4277019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82828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24" name="Line 520"/>
            <p:cNvSpPr>
              <a:spLocks noChangeShapeType="1"/>
            </p:cNvSpPr>
            <p:nvPr/>
          </p:nvSpPr>
          <p:spPr bwMode="auto">
            <a:xfrm flipV="1">
              <a:off x="4253233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848484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25" name="Line 521"/>
            <p:cNvSpPr>
              <a:spLocks noChangeShapeType="1"/>
            </p:cNvSpPr>
            <p:nvPr/>
          </p:nvSpPr>
          <p:spPr bwMode="auto">
            <a:xfrm flipV="1">
              <a:off x="4240546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868686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26" name="Line 522"/>
            <p:cNvSpPr>
              <a:spLocks noChangeShapeType="1"/>
            </p:cNvSpPr>
            <p:nvPr/>
          </p:nvSpPr>
          <p:spPr bwMode="auto">
            <a:xfrm flipV="1">
              <a:off x="4227860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888888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27" name="Line 523"/>
            <p:cNvSpPr>
              <a:spLocks noChangeShapeType="1"/>
            </p:cNvSpPr>
            <p:nvPr/>
          </p:nvSpPr>
          <p:spPr bwMode="auto">
            <a:xfrm flipV="1">
              <a:off x="4202488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8A8A8A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28" name="Line 524"/>
            <p:cNvSpPr>
              <a:spLocks noChangeShapeType="1"/>
            </p:cNvSpPr>
            <p:nvPr/>
          </p:nvSpPr>
          <p:spPr bwMode="auto">
            <a:xfrm flipV="1">
              <a:off x="4189802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8C8C8C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29" name="Line 525"/>
            <p:cNvSpPr>
              <a:spLocks noChangeShapeType="1"/>
            </p:cNvSpPr>
            <p:nvPr/>
          </p:nvSpPr>
          <p:spPr bwMode="auto">
            <a:xfrm flipV="1">
              <a:off x="4166016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8E8E8E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30" name="Line 526"/>
            <p:cNvSpPr>
              <a:spLocks noChangeShapeType="1"/>
            </p:cNvSpPr>
            <p:nvPr/>
          </p:nvSpPr>
          <p:spPr bwMode="auto">
            <a:xfrm flipV="1">
              <a:off x="4153330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90909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31" name="Line 527"/>
            <p:cNvSpPr>
              <a:spLocks noChangeShapeType="1"/>
            </p:cNvSpPr>
            <p:nvPr/>
          </p:nvSpPr>
          <p:spPr bwMode="auto">
            <a:xfrm flipV="1">
              <a:off x="4142230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92929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32" name="Line 528"/>
            <p:cNvSpPr>
              <a:spLocks noChangeShapeType="1"/>
            </p:cNvSpPr>
            <p:nvPr/>
          </p:nvSpPr>
          <p:spPr bwMode="auto">
            <a:xfrm flipV="1">
              <a:off x="4116858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949494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33" name="Line 529"/>
            <p:cNvSpPr>
              <a:spLocks noChangeShapeType="1"/>
            </p:cNvSpPr>
            <p:nvPr/>
          </p:nvSpPr>
          <p:spPr bwMode="auto">
            <a:xfrm flipV="1">
              <a:off x="4104172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969696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34" name="Line 530"/>
            <p:cNvSpPr>
              <a:spLocks noChangeShapeType="1"/>
            </p:cNvSpPr>
            <p:nvPr/>
          </p:nvSpPr>
          <p:spPr bwMode="auto">
            <a:xfrm flipV="1">
              <a:off x="4080385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989898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35" name="Line 531"/>
            <p:cNvSpPr>
              <a:spLocks noChangeShapeType="1"/>
            </p:cNvSpPr>
            <p:nvPr/>
          </p:nvSpPr>
          <p:spPr bwMode="auto">
            <a:xfrm flipV="1">
              <a:off x="4067699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9A9A9A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36" name="Line 532"/>
            <p:cNvSpPr>
              <a:spLocks noChangeShapeType="1"/>
            </p:cNvSpPr>
            <p:nvPr/>
          </p:nvSpPr>
          <p:spPr bwMode="auto">
            <a:xfrm flipV="1">
              <a:off x="4042327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9C9C9C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37" name="Line 533"/>
            <p:cNvSpPr>
              <a:spLocks noChangeShapeType="1"/>
            </p:cNvSpPr>
            <p:nvPr/>
          </p:nvSpPr>
          <p:spPr bwMode="auto">
            <a:xfrm flipV="1">
              <a:off x="4029641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9E9E9E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38" name="Line 534"/>
            <p:cNvSpPr>
              <a:spLocks noChangeShapeType="1"/>
            </p:cNvSpPr>
            <p:nvPr/>
          </p:nvSpPr>
          <p:spPr bwMode="auto">
            <a:xfrm flipV="1">
              <a:off x="4018541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A1A1A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39" name="Line 535"/>
            <p:cNvSpPr>
              <a:spLocks noChangeShapeType="1"/>
            </p:cNvSpPr>
            <p:nvPr/>
          </p:nvSpPr>
          <p:spPr bwMode="auto">
            <a:xfrm flipV="1">
              <a:off x="3993169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A3A3A3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40" name="Line 536"/>
            <p:cNvSpPr>
              <a:spLocks noChangeShapeType="1"/>
            </p:cNvSpPr>
            <p:nvPr/>
          </p:nvSpPr>
          <p:spPr bwMode="auto">
            <a:xfrm flipV="1">
              <a:off x="3980483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A5A5A5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41" name="Line 537"/>
            <p:cNvSpPr>
              <a:spLocks noChangeShapeType="1"/>
            </p:cNvSpPr>
            <p:nvPr/>
          </p:nvSpPr>
          <p:spPr bwMode="auto">
            <a:xfrm flipV="1">
              <a:off x="3956696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A7A7A7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42" name="Line 538"/>
            <p:cNvSpPr>
              <a:spLocks noChangeShapeType="1"/>
            </p:cNvSpPr>
            <p:nvPr/>
          </p:nvSpPr>
          <p:spPr bwMode="auto">
            <a:xfrm flipV="1">
              <a:off x="3944010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A9A9A9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43" name="Line 539"/>
            <p:cNvSpPr>
              <a:spLocks noChangeShapeType="1"/>
            </p:cNvSpPr>
            <p:nvPr/>
          </p:nvSpPr>
          <p:spPr bwMode="auto">
            <a:xfrm flipV="1">
              <a:off x="3918638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ABABAB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44" name="Line 540"/>
            <p:cNvSpPr>
              <a:spLocks noChangeShapeType="1"/>
            </p:cNvSpPr>
            <p:nvPr/>
          </p:nvSpPr>
          <p:spPr bwMode="auto">
            <a:xfrm flipV="1">
              <a:off x="3905952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ADADAD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45" name="Line 541"/>
            <p:cNvSpPr>
              <a:spLocks noChangeShapeType="1"/>
            </p:cNvSpPr>
            <p:nvPr/>
          </p:nvSpPr>
          <p:spPr bwMode="auto">
            <a:xfrm flipV="1">
              <a:off x="3894852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AFAFA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46" name="Line 542"/>
            <p:cNvSpPr>
              <a:spLocks noChangeShapeType="1"/>
            </p:cNvSpPr>
            <p:nvPr/>
          </p:nvSpPr>
          <p:spPr bwMode="auto">
            <a:xfrm flipV="1">
              <a:off x="3869480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B1B1B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47" name="Line 543"/>
            <p:cNvSpPr>
              <a:spLocks noChangeShapeType="1"/>
            </p:cNvSpPr>
            <p:nvPr/>
          </p:nvSpPr>
          <p:spPr bwMode="auto">
            <a:xfrm flipV="1">
              <a:off x="3858379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B3B3B3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48" name="Line 544"/>
            <p:cNvSpPr>
              <a:spLocks noChangeShapeType="1"/>
            </p:cNvSpPr>
            <p:nvPr/>
          </p:nvSpPr>
          <p:spPr bwMode="auto">
            <a:xfrm flipV="1">
              <a:off x="3845693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B5B5B5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49" name="Line 545"/>
            <p:cNvSpPr>
              <a:spLocks noChangeShapeType="1"/>
            </p:cNvSpPr>
            <p:nvPr/>
          </p:nvSpPr>
          <p:spPr bwMode="auto">
            <a:xfrm flipV="1">
              <a:off x="3820321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B7B7B7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50" name="Line 546"/>
            <p:cNvSpPr>
              <a:spLocks noChangeShapeType="1"/>
            </p:cNvSpPr>
            <p:nvPr/>
          </p:nvSpPr>
          <p:spPr bwMode="auto">
            <a:xfrm flipV="1">
              <a:off x="3793364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B9B9B9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51" name="Line 547"/>
            <p:cNvSpPr>
              <a:spLocks noChangeShapeType="1"/>
            </p:cNvSpPr>
            <p:nvPr/>
          </p:nvSpPr>
          <p:spPr bwMode="auto">
            <a:xfrm flipV="1">
              <a:off x="3780677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BBBBBB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52" name="Line 548"/>
            <p:cNvSpPr>
              <a:spLocks noChangeShapeType="1"/>
            </p:cNvSpPr>
            <p:nvPr/>
          </p:nvSpPr>
          <p:spPr bwMode="auto">
            <a:xfrm flipV="1">
              <a:off x="3769577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BDBDBD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53" name="Line 549"/>
            <p:cNvSpPr>
              <a:spLocks noChangeShapeType="1"/>
            </p:cNvSpPr>
            <p:nvPr/>
          </p:nvSpPr>
          <p:spPr bwMode="auto">
            <a:xfrm flipV="1">
              <a:off x="3744205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BFBFB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54" name="Line 550"/>
            <p:cNvSpPr>
              <a:spLocks noChangeShapeType="1"/>
            </p:cNvSpPr>
            <p:nvPr/>
          </p:nvSpPr>
          <p:spPr bwMode="auto">
            <a:xfrm flipV="1">
              <a:off x="3733105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C2C2C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55" name="Line 551"/>
            <p:cNvSpPr>
              <a:spLocks noChangeShapeType="1"/>
            </p:cNvSpPr>
            <p:nvPr/>
          </p:nvSpPr>
          <p:spPr bwMode="auto">
            <a:xfrm flipV="1">
              <a:off x="3720419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C4C4C4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56" name="Line 552"/>
            <p:cNvSpPr>
              <a:spLocks noChangeShapeType="1"/>
            </p:cNvSpPr>
            <p:nvPr/>
          </p:nvSpPr>
          <p:spPr bwMode="auto">
            <a:xfrm flipV="1">
              <a:off x="3695047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C6C6C6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57" name="Line 553"/>
            <p:cNvSpPr>
              <a:spLocks noChangeShapeType="1"/>
            </p:cNvSpPr>
            <p:nvPr/>
          </p:nvSpPr>
          <p:spPr bwMode="auto">
            <a:xfrm flipV="1">
              <a:off x="3669675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C8C8C8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58" name="Line 554"/>
            <p:cNvSpPr>
              <a:spLocks noChangeShapeType="1"/>
            </p:cNvSpPr>
            <p:nvPr/>
          </p:nvSpPr>
          <p:spPr bwMode="auto">
            <a:xfrm flipV="1">
              <a:off x="3669675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CACACA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59" name="Line 555"/>
            <p:cNvSpPr>
              <a:spLocks noChangeShapeType="1"/>
            </p:cNvSpPr>
            <p:nvPr/>
          </p:nvSpPr>
          <p:spPr bwMode="auto">
            <a:xfrm flipV="1">
              <a:off x="3644303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CCCCCC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60" name="Line 556"/>
            <p:cNvSpPr>
              <a:spLocks noChangeShapeType="1"/>
            </p:cNvSpPr>
            <p:nvPr/>
          </p:nvSpPr>
          <p:spPr bwMode="auto">
            <a:xfrm flipV="1">
              <a:off x="3622102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CECECE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61" name="Line 557"/>
            <p:cNvSpPr>
              <a:spLocks noChangeShapeType="1"/>
            </p:cNvSpPr>
            <p:nvPr/>
          </p:nvSpPr>
          <p:spPr bwMode="auto">
            <a:xfrm flipV="1">
              <a:off x="3609416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D0D0D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62" name="Line 558"/>
            <p:cNvSpPr>
              <a:spLocks noChangeShapeType="1"/>
            </p:cNvSpPr>
            <p:nvPr/>
          </p:nvSpPr>
          <p:spPr bwMode="auto">
            <a:xfrm flipV="1">
              <a:off x="3596730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D2D2D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63" name="Line 559"/>
            <p:cNvSpPr>
              <a:spLocks noChangeShapeType="1"/>
            </p:cNvSpPr>
            <p:nvPr/>
          </p:nvSpPr>
          <p:spPr bwMode="auto">
            <a:xfrm flipV="1">
              <a:off x="3571358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D4D4D4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64" name="Line 560"/>
            <p:cNvSpPr>
              <a:spLocks noChangeShapeType="1"/>
            </p:cNvSpPr>
            <p:nvPr/>
          </p:nvSpPr>
          <p:spPr bwMode="auto">
            <a:xfrm flipV="1">
              <a:off x="3545986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D6D6D6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65" name="Line 561"/>
            <p:cNvSpPr>
              <a:spLocks noChangeShapeType="1"/>
            </p:cNvSpPr>
            <p:nvPr/>
          </p:nvSpPr>
          <p:spPr bwMode="auto">
            <a:xfrm flipV="1">
              <a:off x="3545986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D8D8D8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66" name="Line 562"/>
            <p:cNvSpPr>
              <a:spLocks noChangeShapeType="1"/>
            </p:cNvSpPr>
            <p:nvPr/>
          </p:nvSpPr>
          <p:spPr bwMode="auto">
            <a:xfrm flipV="1">
              <a:off x="3522199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DADADA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67" name="Line 563"/>
            <p:cNvSpPr>
              <a:spLocks noChangeShapeType="1"/>
            </p:cNvSpPr>
            <p:nvPr/>
          </p:nvSpPr>
          <p:spPr bwMode="auto">
            <a:xfrm flipV="1">
              <a:off x="3496827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DCDCDC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68" name="Line 564"/>
            <p:cNvSpPr>
              <a:spLocks noChangeShapeType="1"/>
            </p:cNvSpPr>
            <p:nvPr/>
          </p:nvSpPr>
          <p:spPr bwMode="auto">
            <a:xfrm flipV="1">
              <a:off x="3484141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DEDEDE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69" name="Line 565"/>
            <p:cNvSpPr>
              <a:spLocks noChangeShapeType="1"/>
            </p:cNvSpPr>
            <p:nvPr/>
          </p:nvSpPr>
          <p:spPr bwMode="auto">
            <a:xfrm flipV="1">
              <a:off x="3473041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E1E1E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70" name="Line 566"/>
            <p:cNvSpPr>
              <a:spLocks noChangeShapeType="1"/>
            </p:cNvSpPr>
            <p:nvPr/>
          </p:nvSpPr>
          <p:spPr bwMode="auto">
            <a:xfrm flipV="1">
              <a:off x="3447669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E3E3E3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71" name="Line 567"/>
            <p:cNvSpPr>
              <a:spLocks noChangeShapeType="1"/>
            </p:cNvSpPr>
            <p:nvPr/>
          </p:nvSpPr>
          <p:spPr bwMode="auto">
            <a:xfrm flipV="1">
              <a:off x="3423883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E5E5E5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72" name="Line 568"/>
            <p:cNvSpPr>
              <a:spLocks noChangeShapeType="1"/>
            </p:cNvSpPr>
            <p:nvPr/>
          </p:nvSpPr>
          <p:spPr bwMode="auto">
            <a:xfrm flipV="1">
              <a:off x="3423883" y="4671545"/>
              <a:ext cx="85631" cy="86285"/>
            </a:xfrm>
            <a:prstGeom prst="line">
              <a:avLst/>
            </a:prstGeom>
            <a:grpFill/>
            <a:ln w="25400">
              <a:solidFill>
                <a:srgbClr val="E7E7E7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73" name="Line 569"/>
            <p:cNvSpPr>
              <a:spLocks noChangeShapeType="1"/>
            </p:cNvSpPr>
            <p:nvPr/>
          </p:nvSpPr>
          <p:spPr bwMode="auto">
            <a:xfrm flipV="1">
              <a:off x="3422297" y="4671545"/>
              <a:ext cx="60259" cy="61632"/>
            </a:xfrm>
            <a:prstGeom prst="line">
              <a:avLst/>
            </a:prstGeom>
            <a:grpFill/>
            <a:ln w="25400">
              <a:solidFill>
                <a:srgbClr val="E9E9E9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74" name="Line 570"/>
            <p:cNvSpPr>
              <a:spLocks noChangeShapeType="1"/>
            </p:cNvSpPr>
            <p:nvPr/>
          </p:nvSpPr>
          <p:spPr bwMode="auto">
            <a:xfrm flipV="1">
              <a:off x="3422297" y="4671545"/>
              <a:ext cx="38058" cy="38740"/>
            </a:xfrm>
            <a:prstGeom prst="line">
              <a:avLst/>
            </a:prstGeom>
            <a:grpFill/>
            <a:ln w="25400">
              <a:solidFill>
                <a:srgbClr val="EBEBEB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75" name="Line 571"/>
            <p:cNvSpPr>
              <a:spLocks noChangeShapeType="1"/>
            </p:cNvSpPr>
            <p:nvPr/>
          </p:nvSpPr>
          <p:spPr bwMode="auto">
            <a:xfrm flipV="1">
              <a:off x="3422297" y="4671545"/>
              <a:ext cx="38058" cy="38740"/>
            </a:xfrm>
            <a:prstGeom prst="line">
              <a:avLst/>
            </a:prstGeom>
            <a:grpFill/>
            <a:ln w="25400">
              <a:solidFill>
                <a:srgbClr val="EDEDED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76" name="Line 572"/>
            <p:cNvSpPr>
              <a:spLocks noChangeShapeType="1"/>
            </p:cNvSpPr>
            <p:nvPr/>
          </p:nvSpPr>
          <p:spPr bwMode="auto">
            <a:xfrm flipV="1">
              <a:off x="3422297" y="4671545"/>
              <a:ext cx="12686" cy="14087"/>
            </a:xfrm>
            <a:prstGeom prst="line">
              <a:avLst/>
            </a:prstGeom>
            <a:grpFill/>
            <a:ln w="25400">
              <a:solidFill>
                <a:srgbClr val="EFEFE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77" name="Freeform 573"/>
            <p:cNvSpPr>
              <a:spLocks/>
            </p:cNvSpPr>
            <p:nvPr/>
          </p:nvSpPr>
          <p:spPr bwMode="auto">
            <a:xfrm>
              <a:off x="3385824" y="4671545"/>
              <a:ext cx="1993294" cy="86285"/>
            </a:xfrm>
            <a:custGeom>
              <a:avLst/>
              <a:gdLst/>
              <a:ahLst/>
              <a:cxnLst>
                <a:cxn ang="0">
                  <a:pos x="0" y="49"/>
                </a:cxn>
                <a:cxn ang="0">
                  <a:pos x="1109" y="49"/>
                </a:cxn>
                <a:cxn ang="0">
                  <a:pos x="1257" y="0"/>
                </a:cxn>
                <a:cxn ang="0">
                  <a:pos x="180" y="0"/>
                </a:cxn>
                <a:cxn ang="0">
                  <a:pos x="0" y="49"/>
                </a:cxn>
              </a:cxnLst>
              <a:rect l="0" t="0" r="r" b="b"/>
              <a:pathLst>
                <a:path w="1257" h="49">
                  <a:moveTo>
                    <a:pt x="0" y="49"/>
                  </a:moveTo>
                  <a:lnTo>
                    <a:pt x="1109" y="49"/>
                  </a:lnTo>
                  <a:lnTo>
                    <a:pt x="1257" y="0"/>
                  </a:lnTo>
                  <a:lnTo>
                    <a:pt x="180" y="0"/>
                  </a:lnTo>
                  <a:lnTo>
                    <a:pt x="0" y="49"/>
                  </a:lnTo>
                  <a:close/>
                </a:path>
              </a:pathLst>
            </a:custGeom>
            <a:grpFill/>
            <a:ln w="1270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78" name="Line 574"/>
            <p:cNvSpPr>
              <a:spLocks noChangeShapeType="1"/>
            </p:cNvSpPr>
            <p:nvPr/>
          </p:nvSpPr>
          <p:spPr bwMode="auto">
            <a:xfrm>
              <a:off x="4029641" y="4472560"/>
              <a:ext cx="1586" cy="248290"/>
            </a:xfrm>
            <a:prstGeom prst="line">
              <a:avLst/>
            </a:prstGeom>
            <a:grpFill/>
            <a:ln w="36513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79" name="Line 575"/>
            <p:cNvSpPr>
              <a:spLocks noChangeShapeType="1"/>
            </p:cNvSpPr>
            <p:nvPr/>
          </p:nvSpPr>
          <p:spPr bwMode="auto">
            <a:xfrm>
              <a:off x="4042327" y="4472560"/>
              <a:ext cx="1586" cy="248290"/>
            </a:xfrm>
            <a:prstGeom prst="line">
              <a:avLst/>
            </a:prstGeom>
            <a:grpFill/>
            <a:ln w="36513">
              <a:solidFill>
                <a:srgbClr val="0B0B0B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80" name="Line 576"/>
            <p:cNvSpPr>
              <a:spLocks noChangeShapeType="1"/>
            </p:cNvSpPr>
            <p:nvPr/>
          </p:nvSpPr>
          <p:spPr bwMode="auto">
            <a:xfrm>
              <a:off x="4055013" y="4472560"/>
              <a:ext cx="1586" cy="248290"/>
            </a:xfrm>
            <a:prstGeom prst="line">
              <a:avLst/>
            </a:prstGeom>
            <a:grpFill/>
            <a:ln w="36513">
              <a:solidFill>
                <a:srgbClr val="171717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81" name="Line 577"/>
            <p:cNvSpPr>
              <a:spLocks noChangeShapeType="1"/>
            </p:cNvSpPr>
            <p:nvPr/>
          </p:nvSpPr>
          <p:spPr bwMode="auto">
            <a:xfrm>
              <a:off x="4066113" y="4472560"/>
              <a:ext cx="1586" cy="248290"/>
            </a:xfrm>
            <a:prstGeom prst="line">
              <a:avLst/>
            </a:prstGeom>
            <a:grpFill/>
            <a:ln w="36513">
              <a:solidFill>
                <a:srgbClr val="22222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82" name="Line 578"/>
            <p:cNvSpPr>
              <a:spLocks noChangeShapeType="1"/>
            </p:cNvSpPr>
            <p:nvPr/>
          </p:nvSpPr>
          <p:spPr bwMode="auto">
            <a:xfrm>
              <a:off x="4078799" y="4472560"/>
              <a:ext cx="1586" cy="248290"/>
            </a:xfrm>
            <a:prstGeom prst="line">
              <a:avLst/>
            </a:prstGeom>
            <a:grpFill/>
            <a:ln w="36513">
              <a:solidFill>
                <a:srgbClr val="2E2E2E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83" name="Line 579"/>
            <p:cNvSpPr>
              <a:spLocks noChangeShapeType="1"/>
            </p:cNvSpPr>
            <p:nvPr/>
          </p:nvSpPr>
          <p:spPr bwMode="auto">
            <a:xfrm>
              <a:off x="4091485" y="4472560"/>
              <a:ext cx="1586" cy="248290"/>
            </a:xfrm>
            <a:prstGeom prst="line">
              <a:avLst/>
            </a:prstGeom>
            <a:grpFill/>
            <a:ln w="36513">
              <a:solidFill>
                <a:srgbClr val="3A3A3A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84" name="Line 580"/>
            <p:cNvSpPr>
              <a:spLocks noChangeShapeType="1"/>
            </p:cNvSpPr>
            <p:nvPr/>
          </p:nvSpPr>
          <p:spPr bwMode="auto">
            <a:xfrm>
              <a:off x="4104172" y="4472560"/>
              <a:ext cx="1586" cy="248290"/>
            </a:xfrm>
            <a:prstGeom prst="line">
              <a:avLst/>
            </a:prstGeom>
            <a:grpFill/>
            <a:ln w="36513">
              <a:solidFill>
                <a:srgbClr val="454545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85" name="Line 581"/>
            <p:cNvSpPr>
              <a:spLocks noChangeShapeType="1"/>
            </p:cNvSpPr>
            <p:nvPr/>
          </p:nvSpPr>
          <p:spPr bwMode="auto">
            <a:xfrm>
              <a:off x="4116858" y="4472560"/>
              <a:ext cx="1586" cy="248290"/>
            </a:xfrm>
            <a:prstGeom prst="line">
              <a:avLst/>
            </a:prstGeom>
            <a:grpFill/>
            <a:ln w="36513">
              <a:solidFill>
                <a:srgbClr val="51515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86" name="Line 582"/>
            <p:cNvSpPr>
              <a:spLocks noChangeShapeType="1"/>
            </p:cNvSpPr>
            <p:nvPr/>
          </p:nvSpPr>
          <p:spPr bwMode="auto">
            <a:xfrm>
              <a:off x="4127958" y="4472560"/>
              <a:ext cx="1586" cy="248290"/>
            </a:xfrm>
            <a:prstGeom prst="line">
              <a:avLst/>
            </a:prstGeom>
            <a:grpFill/>
            <a:ln w="36513">
              <a:solidFill>
                <a:srgbClr val="5D5D5D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87" name="Line 583"/>
            <p:cNvSpPr>
              <a:spLocks noChangeShapeType="1"/>
            </p:cNvSpPr>
            <p:nvPr/>
          </p:nvSpPr>
          <p:spPr bwMode="auto">
            <a:xfrm>
              <a:off x="4140644" y="4472560"/>
              <a:ext cx="1586" cy="248290"/>
            </a:xfrm>
            <a:prstGeom prst="line">
              <a:avLst/>
            </a:prstGeom>
            <a:grpFill/>
            <a:ln w="36513">
              <a:solidFill>
                <a:srgbClr val="686868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88" name="Line 584"/>
            <p:cNvSpPr>
              <a:spLocks noChangeShapeType="1"/>
            </p:cNvSpPr>
            <p:nvPr/>
          </p:nvSpPr>
          <p:spPr bwMode="auto">
            <a:xfrm>
              <a:off x="4153330" y="4472560"/>
              <a:ext cx="1586" cy="248290"/>
            </a:xfrm>
            <a:prstGeom prst="line">
              <a:avLst/>
            </a:prstGeom>
            <a:grpFill/>
            <a:ln w="36513">
              <a:solidFill>
                <a:srgbClr val="747474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89" name="Line 585"/>
            <p:cNvSpPr>
              <a:spLocks noChangeShapeType="1"/>
            </p:cNvSpPr>
            <p:nvPr/>
          </p:nvSpPr>
          <p:spPr bwMode="auto">
            <a:xfrm>
              <a:off x="4166016" y="4472560"/>
              <a:ext cx="1586" cy="248290"/>
            </a:xfrm>
            <a:prstGeom prst="line">
              <a:avLst/>
            </a:prstGeom>
            <a:grpFill/>
            <a:ln w="36513">
              <a:solidFill>
                <a:srgbClr val="7F7F7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90" name="Line 586"/>
            <p:cNvSpPr>
              <a:spLocks noChangeShapeType="1"/>
            </p:cNvSpPr>
            <p:nvPr/>
          </p:nvSpPr>
          <p:spPr bwMode="auto">
            <a:xfrm>
              <a:off x="4178702" y="4472560"/>
              <a:ext cx="1586" cy="248290"/>
            </a:xfrm>
            <a:prstGeom prst="line">
              <a:avLst/>
            </a:prstGeom>
            <a:grpFill/>
            <a:ln w="36513">
              <a:solidFill>
                <a:srgbClr val="8B8B8B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91" name="Line 587"/>
            <p:cNvSpPr>
              <a:spLocks noChangeShapeType="1"/>
            </p:cNvSpPr>
            <p:nvPr/>
          </p:nvSpPr>
          <p:spPr bwMode="auto">
            <a:xfrm>
              <a:off x="4189802" y="4472560"/>
              <a:ext cx="1586" cy="248290"/>
            </a:xfrm>
            <a:prstGeom prst="line">
              <a:avLst/>
            </a:prstGeom>
            <a:grpFill/>
            <a:ln w="36513">
              <a:solidFill>
                <a:srgbClr val="979797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92" name="Line 588"/>
            <p:cNvSpPr>
              <a:spLocks noChangeShapeType="1"/>
            </p:cNvSpPr>
            <p:nvPr/>
          </p:nvSpPr>
          <p:spPr bwMode="auto">
            <a:xfrm>
              <a:off x="4202488" y="4472560"/>
              <a:ext cx="1586" cy="248290"/>
            </a:xfrm>
            <a:prstGeom prst="line">
              <a:avLst/>
            </a:prstGeom>
            <a:grpFill/>
            <a:ln w="36513">
              <a:solidFill>
                <a:srgbClr val="A2A2A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93" name="Line 589"/>
            <p:cNvSpPr>
              <a:spLocks noChangeShapeType="1"/>
            </p:cNvSpPr>
            <p:nvPr/>
          </p:nvSpPr>
          <p:spPr bwMode="auto">
            <a:xfrm>
              <a:off x="4215174" y="4472560"/>
              <a:ext cx="1586" cy="248290"/>
            </a:xfrm>
            <a:prstGeom prst="line">
              <a:avLst/>
            </a:prstGeom>
            <a:grpFill/>
            <a:ln w="36513">
              <a:solidFill>
                <a:srgbClr val="AEAEAE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94" name="Line 590"/>
            <p:cNvSpPr>
              <a:spLocks noChangeShapeType="1"/>
            </p:cNvSpPr>
            <p:nvPr/>
          </p:nvSpPr>
          <p:spPr bwMode="auto">
            <a:xfrm>
              <a:off x="4227860" y="4472560"/>
              <a:ext cx="1586" cy="248290"/>
            </a:xfrm>
            <a:prstGeom prst="line">
              <a:avLst/>
            </a:prstGeom>
            <a:grpFill/>
            <a:ln w="36513">
              <a:solidFill>
                <a:srgbClr val="BABABA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95" name="Line 591"/>
            <p:cNvSpPr>
              <a:spLocks noChangeShapeType="1"/>
            </p:cNvSpPr>
            <p:nvPr/>
          </p:nvSpPr>
          <p:spPr bwMode="auto">
            <a:xfrm>
              <a:off x="4240546" y="4472560"/>
              <a:ext cx="1586" cy="248290"/>
            </a:xfrm>
            <a:prstGeom prst="line">
              <a:avLst/>
            </a:prstGeom>
            <a:grpFill/>
            <a:ln w="36513">
              <a:solidFill>
                <a:srgbClr val="C5C5C5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96" name="Line 592"/>
            <p:cNvSpPr>
              <a:spLocks noChangeShapeType="1"/>
            </p:cNvSpPr>
            <p:nvPr/>
          </p:nvSpPr>
          <p:spPr bwMode="auto">
            <a:xfrm>
              <a:off x="4253233" y="4472560"/>
              <a:ext cx="1586" cy="248290"/>
            </a:xfrm>
            <a:prstGeom prst="line">
              <a:avLst/>
            </a:prstGeom>
            <a:grpFill/>
            <a:ln w="36513">
              <a:solidFill>
                <a:srgbClr val="D1D1D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97" name="Line 593"/>
            <p:cNvSpPr>
              <a:spLocks noChangeShapeType="1"/>
            </p:cNvSpPr>
            <p:nvPr/>
          </p:nvSpPr>
          <p:spPr bwMode="auto">
            <a:xfrm>
              <a:off x="4264333" y="4472560"/>
              <a:ext cx="1586" cy="248290"/>
            </a:xfrm>
            <a:prstGeom prst="line">
              <a:avLst/>
            </a:prstGeom>
            <a:grpFill/>
            <a:ln w="36513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98" name="Line 594"/>
            <p:cNvSpPr>
              <a:spLocks noChangeShapeType="1"/>
            </p:cNvSpPr>
            <p:nvPr/>
          </p:nvSpPr>
          <p:spPr bwMode="auto">
            <a:xfrm>
              <a:off x="4277019" y="4472560"/>
              <a:ext cx="1586" cy="248290"/>
            </a:xfrm>
            <a:prstGeom prst="line">
              <a:avLst/>
            </a:prstGeom>
            <a:grpFill/>
            <a:ln w="36513">
              <a:solidFill>
                <a:srgbClr val="E8E8E8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99" name="Line 595"/>
            <p:cNvSpPr>
              <a:spLocks noChangeShapeType="1"/>
            </p:cNvSpPr>
            <p:nvPr/>
          </p:nvSpPr>
          <p:spPr bwMode="auto">
            <a:xfrm>
              <a:off x="4289705" y="4472560"/>
              <a:ext cx="1586" cy="248290"/>
            </a:xfrm>
            <a:prstGeom prst="line">
              <a:avLst/>
            </a:prstGeom>
            <a:grpFill/>
            <a:ln w="36513">
              <a:solidFill>
                <a:srgbClr val="F4F4F4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00" name="Line 596"/>
            <p:cNvSpPr>
              <a:spLocks noChangeShapeType="1"/>
            </p:cNvSpPr>
            <p:nvPr/>
          </p:nvSpPr>
          <p:spPr bwMode="auto">
            <a:xfrm>
              <a:off x="4302391" y="4472560"/>
              <a:ext cx="1586" cy="248290"/>
            </a:xfrm>
            <a:prstGeom prst="line">
              <a:avLst/>
            </a:prstGeom>
            <a:grpFill/>
            <a:ln w="36513">
              <a:solidFill>
                <a:srgbClr val="FFFFF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01" name="Arc 597"/>
            <p:cNvSpPr>
              <a:spLocks/>
            </p:cNvSpPr>
            <p:nvPr/>
          </p:nvSpPr>
          <p:spPr bwMode="auto">
            <a:xfrm>
              <a:off x="4023298" y="4479604"/>
              <a:ext cx="279093" cy="248290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21600"/>
                <a:gd name="T1" fmla="*/ 21460 h 21600"/>
                <a:gd name="T2" fmla="*/ 21600 w 21600"/>
                <a:gd name="T3" fmla="*/ 0 h 21600"/>
                <a:gd name="T4" fmla="*/ 2160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21460"/>
                  </a:moveTo>
                  <a:cubicBezTo>
                    <a:pt x="77" y="9585"/>
                    <a:pt x="9725" y="-1"/>
                    <a:pt x="21600" y="-1"/>
                  </a:cubicBezTo>
                </a:path>
                <a:path w="21600" h="21600" stroke="0" extrusionOk="0">
                  <a:moveTo>
                    <a:pt x="0" y="21460"/>
                  </a:moveTo>
                  <a:cubicBezTo>
                    <a:pt x="77" y="9585"/>
                    <a:pt x="9725" y="-1"/>
                    <a:pt x="21600" y="-1"/>
                  </a:cubicBezTo>
                  <a:lnTo>
                    <a:pt x="21600" y="21600"/>
                  </a:lnTo>
                  <a:close/>
                </a:path>
              </a:pathLst>
            </a:custGeom>
            <a:grp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02" name="Line 598"/>
            <p:cNvSpPr>
              <a:spLocks noChangeShapeType="1"/>
            </p:cNvSpPr>
            <p:nvPr/>
          </p:nvSpPr>
          <p:spPr bwMode="auto">
            <a:xfrm>
              <a:off x="4302391" y="4484887"/>
              <a:ext cx="1586" cy="235964"/>
            </a:xfrm>
            <a:prstGeom prst="line">
              <a:avLst/>
            </a:prstGeom>
            <a:grpFill/>
            <a:ln w="36513">
              <a:solidFill>
                <a:srgbClr val="FFFFF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03" name="Line 599"/>
            <p:cNvSpPr>
              <a:spLocks noChangeShapeType="1"/>
            </p:cNvSpPr>
            <p:nvPr/>
          </p:nvSpPr>
          <p:spPr bwMode="auto">
            <a:xfrm>
              <a:off x="4315077" y="4484887"/>
              <a:ext cx="1586" cy="235964"/>
            </a:xfrm>
            <a:prstGeom prst="line">
              <a:avLst/>
            </a:prstGeom>
            <a:grpFill/>
            <a:ln w="36513">
              <a:solidFill>
                <a:srgbClr val="F3F3F3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04" name="Line 600"/>
            <p:cNvSpPr>
              <a:spLocks noChangeShapeType="1"/>
            </p:cNvSpPr>
            <p:nvPr/>
          </p:nvSpPr>
          <p:spPr bwMode="auto">
            <a:xfrm>
              <a:off x="4326177" y="4484887"/>
              <a:ext cx="1586" cy="235964"/>
            </a:xfrm>
            <a:prstGeom prst="line">
              <a:avLst/>
            </a:prstGeom>
            <a:grpFill/>
            <a:ln w="36513">
              <a:solidFill>
                <a:srgbClr val="E7E7E7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05" name="Line 601"/>
            <p:cNvSpPr>
              <a:spLocks noChangeShapeType="1"/>
            </p:cNvSpPr>
            <p:nvPr/>
          </p:nvSpPr>
          <p:spPr bwMode="auto">
            <a:xfrm>
              <a:off x="4338863" y="4484887"/>
              <a:ext cx="1586" cy="235964"/>
            </a:xfrm>
            <a:prstGeom prst="line">
              <a:avLst/>
            </a:prstGeom>
            <a:grpFill/>
            <a:ln w="36513">
              <a:solidFill>
                <a:srgbClr val="DBDBDB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06" name="Line 602"/>
            <p:cNvSpPr>
              <a:spLocks noChangeShapeType="1"/>
            </p:cNvSpPr>
            <p:nvPr/>
          </p:nvSpPr>
          <p:spPr bwMode="auto">
            <a:xfrm>
              <a:off x="4351549" y="4484887"/>
              <a:ext cx="1586" cy="235964"/>
            </a:xfrm>
            <a:prstGeom prst="line">
              <a:avLst/>
            </a:prstGeom>
            <a:grpFill/>
            <a:ln w="36513">
              <a:solidFill>
                <a:srgbClr val="CFCFC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07" name="Line 603"/>
            <p:cNvSpPr>
              <a:spLocks noChangeShapeType="1"/>
            </p:cNvSpPr>
            <p:nvPr/>
          </p:nvSpPr>
          <p:spPr bwMode="auto">
            <a:xfrm>
              <a:off x="4364235" y="4484887"/>
              <a:ext cx="1586" cy="235964"/>
            </a:xfrm>
            <a:prstGeom prst="line">
              <a:avLst/>
            </a:prstGeom>
            <a:grpFill/>
            <a:ln w="36513">
              <a:solidFill>
                <a:srgbClr val="C3C3C3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08" name="Line 604"/>
            <p:cNvSpPr>
              <a:spLocks noChangeShapeType="1"/>
            </p:cNvSpPr>
            <p:nvPr/>
          </p:nvSpPr>
          <p:spPr bwMode="auto">
            <a:xfrm>
              <a:off x="4376921" y="4484887"/>
              <a:ext cx="1586" cy="235964"/>
            </a:xfrm>
            <a:prstGeom prst="line">
              <a:avLst/>
            </a:prstGeom>
            <a:grpFill/>
            <a:ln w="36513">
              <a:solidFill>
                <a:srgbClr val="B6B6B6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09" name="Line 605"/>
            <p:cNvSpPr>
              <a:spLocks noChangeShapeType="1"/>
            </p:cNvSpPr>
            <p:nvPr/>
          </p:nvSpPr>
          <p:spPr bwMode="auto">
            <a:xfrm>
              <a:off x="4388022" y="4484887"/>
              <a:ext cx="1586" cy="235964"/>
            </a:xfrm>
            <a:prstGeom prst="line">
              <a:avLst/>
            </a:prstGeom>
            <a:grpFill/>
            <a:ln w="36513">
              <a:solidFill>
                <a:srgbClr val="AAAAAA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10" name="Line 606"/>
            <p:cNvSpPr>
              <a:spLocks noChangeShapeType="1"/>
            </p:cNvSpPr>
            <p:nvPr/>
          </p:nvSpPr>
          <p:spPr bwMode="auto">
            <a:xfrm>
              <a:off x="4400708" y="4484887"/>
              <a:ext cx="1586" cy="235964"/>
            </a:xfrm>
            <a:prstGeom prst="line">
              <a:avLst/>
            </a:prstGeom>
            <a:grpFill/>
            <a:ln w="36513">
              <a:solidFill>
                <a:srgbClr val="9E9E9E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11" name="Line 607"/>
            <p:cNvSpPr>
              <a:spLocks noChangeShapeType="1"/>
            </p:cNvSpPr>
            <p:nvPr/>
          </p:nvSpPr>
          <p:spPr bwMode="auto">
            <a:xfrm>
              <a:off x="4413394" y="4484887"/>
              <a:ext cx="1586" cy="235964"/>
            </a:xfrm>
            <a:prstGeom prst="line">
              <a:avLst/>
            </a:prstGeom>
            <a:grpFill/>
            <a:ln w="36513">
              <a:solidFill>
                <a:srgbClr val="92929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12" name="Line 608"/>
            <p:cNvSpPr>
              <a:spLocks noChangeShapeType="1"/>
            </p:cNvSpPr>
            <p:nvPr/>
          </p:nvSpPr>
          <p:spPr bwMode="auto">
            <a:xfrm>
              <a:off x="4426080" y="4484887"/>
              <a:ext cx="1586" cy="235964"/>
            </a:xfrm>
            <a:prstGeom prst="line">
              <a:avLst/>
            </a:prstGeom>
            <a:grpFill/>
            <a:ln w="36513">
              <a:solidFill>
                <a:srgbClr val="868686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13" name="Line 609"/>
            <p:cNvSpPr>
              <a:spLocks noChangeShapeType="1"/>
            </p:cNvSpPr>
            <p:nvPr/>
          </p:nvSpPr>
          <p:spPr bwMode="auto">
            <a:xfrm>
              <a:off x="4438766" y="4484887"/>
              <a:ext cx="1586" cy="235964"/>
            </a:xfrm>
            <a:prstGeom prst="line">
              <a:avLst/>
            </a:prstGeom>
            <a:grpFill/>
            <a:ln w="36513">
              <a:solidFill>
                <a:srgbClr val="797979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14" name="Line 610"/>
            <p:cNvSpPr>
              <a:spLocks noChangeShapeType="1"/>
            </p:cNvSpPr>
            <p:nvPr/>
          </p:nvSpPr>
          <p:spPr bwMode="auto">
            <a:xfrm>
              <a:off x="4449866" y="4484887"/>
              <a:ext cx="1586" cy="235964"/>
            </a:xfrm>
            <a:prstGeom prst="line">
              <a:avLst/>
            </a:prstGeom>
            <a:grpFill/>
            <a:ln w="36513">
              <a:solidFill>
                <a:srgbClr val="6D6D6D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15" name="Line 611"/>
            <p:cNvSpPr>
              <a:spLocks noChangeShapeType="1"/>
            </p:cNvSpPr>
            <p:nvPr/>
          </p:nvSpPr>
          <p:spPr bwMode="auto">
            <a:xfrm>
              <a:off x="4462552" y="4484887"/>
              <a:ext cx="1586" cy="235964"/>
            </a:xfrm>
            <a:prstGeom prst="line">
              <a:avLst/>
            </a:prstGeom>
            <a:grpFill/>
            <a:ln w="36513">
              <a:solidFill>
                <a:srgbClr val="61616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16" name="Line 612"/>
            <p:cNvSpPr>
              <a:spLocks noChangeShapeType="1"/>
            </p:cNvSpPr>
            <p:nvPr/>
          </p:nvSpPr>
          <p:spPr bwMode="auto">
            <a:xfrm>
              <a:off x="4475238" y="4484887"/>
              <a:ext cx="1586" cy="235964"/>
            </a:xfrm>
            <a:prstGeom prst="line">
              <a:avLst/>
            </a:prstGeom>
            <a:grpFill/>
            <a:ln w="36513">
              <a:solidFill>
                <a:srgbClr val="555555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17" name="Line 613"/>
            <p:cNvSpPr>
              <a:spLocks noChangeShapeType="1"/>
            </p:cNvSpPr>
            <p:nvPr/>
          </p:nvSpPr>
          <p:spPr bwMode="auto">
            <a:xfrm>
              <a:off x="4487924" y="4484887"/>
              <a:ext cx="1586" cy="235964"/>
            </a:xfrm>
            <a:prstGeom prst="line">
              <a:avLst/>
            </a:prstGeom>
            <a:grpFill/>
            <a:ln w="36513">
              <a:solidFill>
                <a:srgbClr val="494949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18" name="Line 614"/>
            <p:cNvSpPr>
              <a:spLocks noChangeShapeType="1"/>
            </p:cNvSpPr>
            <p:nvPr/>
          </p:nvSpPr>
          <p:spPr bwMode="auto">
            <a:xfrm>
              <a:off x="4500610" y="4484887"/>
              <a:ext cx="1586" cy="235964"/>
            </a:xfrm>
            <a:prstGeom prst="line">
              <a:avLst/>
            </a:prstGeom>
            <a:grpFill/>
            <a:ln w="36513">
              <a:solidFill>
                <a:srgbClr val="3C3C3C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19" name="Line 615"/>
            <p:cNvSpPr>
              <a:spLocks noChangeShapeType="1"/>
            </p:cNvSpPr>
            <p:nvPr/>
          </p:nvSpPr>
          <p:spPr bwMode="auto">
            <a:xfrm>
              <a:off x="4511711" y="4484887"/>
              <a:ext cx="1586" cy="235964"/>
            </a:xfrm>
            <a:prstGeom prst="line">
              <a:avLst/>
            </a:prstGeom>
            <a:grpFill/>
            <a:ln w="36513">
              <a:solidFill>
                <a:srgbClr val="30303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20" name="Line 616"/>
            <p:cNvSpPr>
              <a:spLocks noChangeShapeType="1"/>
            </p:cNvSpPr>
            <p:nvPr/>
          </p:nvSpPr>
          <p:spPr bwMode="auto">
            <a:xfrm>
              <a:off x="4524397" y="4484887"/>
              <a:ext cx="1586" cy="235964"/>
            </a:xfrm>
            <a:prstGeom prst="line">
              <a:avLst/>
            </a:prstGeom>
            <a:grpFill/>
            <a:ln w="36513">
              <a:solidFill>
                <a:srgbClr val="242424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21" name="Line 617"/>
            <p:cNvSpPr>
              <a:spLocks noChangeShapeType="1"/>
            </p:cNvSpPr>
            <p:nvPr/>
          </p:nvSpPr>
          <p:spPr bwMode="auto">
            <a:xfrm>
              <a:off x="4537083" y="4484887"/>
              <a:ext cx="1586" cy="235964"/>
            </a:xfrm>
            <a:prstGeom prst="line">
              <a:avLst/>
            </a:prstGeom>
            <a:grpFill/>
            <a:ln w="36513">
              <a:solidFill>
                <a:srgbClr val="181818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22" name="Line 618"/>
            <p:cNvSpPr>
              <a:spLocks noChangeShapeType="1"/>
            </p:cNvSpPr>
            <p:nvPr/>
          </p:nvSpPr>
          <p:spPr bwMode="auto">
            <a:xfrm>
              <a:off x="4549769" y="4484887"/>
              <a:ext cx="1586" cy="235964"/>
            </a:xfrm>
            <a:prstGeom prst="line">
              <a:avLst/>
            </a:prstGeom>
            <a:grpFill/>
            <a:ln w="36513">
              <a:solidFill>
                <a:srgbClr val="0C0C0C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23" name="Line 619"/>
            <p:cNvSpPr>
              <a:spLocks noChangeShapeType="1"/>
            </p:cNvSpPr>
            <p:nvPr/>
          </p:nvSpPr>
          <p:spPr bwMode="auto">
            <a:xfrm>
              <a:off x="4562455" y="4484887"/>
              <a:ext cx="1586" cy="235964"/>
            </a:xfrm>
            <a:prstGeom prst="line">
              <a:avLst/>
            </a:prstGeom>
            <a:grpFill/>
            <a:ln w="36513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24" name="Arc 620"/>
            <p:cNvSpPr>
              <a:spLocks/>
            </p:cNvSpPr>
            <p:nvPr/>
          </p:nvSpPr>
          <p:spPr bwMode="auto">
            <a:xfrm>
              <a:off x="4289705" y="4491930"/>
              <a:ext cx="279093" cy="241247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grp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25" name="Line 621"/>
            <p:cNvSpPr>
              <a:spLocks noChangeShapeType="1"/>
            </p:cNvSpPr>
            <p:nvPr/>
          </p:nvSpPr>
          <p:spPr bwMode="auto">
            <a:xfrm flipH="1">
              <a:off x="3473041" y="3667818"/>
              <a:ext cx="7929" cy="7044"/>
            </a:xfrm>
            <a:prstGeom prst="line">
              <a:avLst/>
            </a:prstGeom>
            <a:grpFill/>
            <a:ln w="25400">
              <a:solidFill>
                <a:srgbClr val="161616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26" name="Line 622"/>
            <p:cNvSpPr>
              <a:spLocks noChangeShapeType="1"/>
            </p:cNvSpPr>
            <p:nvPr/>
          </p:nvSpPr>
          <p:spPr bwMode="auto">
            <a:xfrm flipH="1">
              <a:off x="3473041" y="3667818"/>
              <a:ext cx="31715" cy="31697"/>
            </a:xfrm>
            <a:prstGeom prst="line">
              <a:avLst/>
            </a:prstGeom>
            <a:grpFill/>
            <a:ln w="25400">
              <a:solidFill>
                <a:srgbClr val="1A1A1A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27" name="Line 623"/>
            <p:cNvSpPr>
              <a:spLocks noChangeShapeType="1"/>
            </p:cNvSpPr>
            <p:nvPr/>
          </p:nvSpPr>
          <p:spPr bwMode="auto">
            <a:xfrm flipH="1">
              <a:off x="3473041" y="3667818"/>
              <a:ext cx="31715" cy="31697"/>
            </a:xfrm>
            <a:prstGeom prst="line">
              <a:avLst/>
            </a:prstGeom>
            <a:grpFill/>
            <a:ln w="25400">
              <a:solidFill>
                <a:srgbClr val="1E1E1E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28" name="Line 624"/>
            <p:cNvSpPr>
              <a:spLocks noChangeShapeType="1"/>
            </p:cNvSpPr>
            <p:nvPr/>
          </p:nvSpPr>
          <p:spPr bwMode="auto">
            <a:xfrm flipH="1">
              <a:off x="3473041" y="3667818"/>
              <a:ext cx="57087" cy="58111"/>
            </a:xfrm>
            <a:prstGeom prst="line">
              <a:avLst/>
            </a:prstGeom>
            <a:grpFill/>
            <a:ln w="25400">
              <a:solidFill>
                <a:srgbClr val="232323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29" name="Line 625"/>
            <p:cNvSpPr>
              <a:spLocks noChangeShapeType="1"/>
            </p:cNvSpPr>
            <p:nvPr/>
          </p:nvSpPr>
          <p:spPr bwMode="auto">
            <a:xfrm flipH="1">
              <a:off x="3473041" y="3667818"/>
              <a:ext cx="80874" cy="82763"/>
            </a:xfrm>
            <a:prstGeom prst="line">
              <a:avLst/>
            </a:prstGeom>
            <a:grpFill/>
            <a:ln w="25400">
              <a:solidFill>
                <a:srgbClr val="272727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30" name="Line 626"/>
            <p:cNvSpPr>
              <a:spLocks noChangeShapeType="1"/>
            </p:cNvSpPr>
            <p:nvPr/>
          </p:nvSpPr>
          <p:spPr bwMode="auto">
            <a:xfrm flipH="1">
              <a:off x="3473041" y="3667818"/>
              <a:ext cx="106246" cy="107416"/>
            </a:xfrm>
            <a:prstGeom prst="line">
              <a:avLst/>
            </a:prstGeom>
            <a:grpFill/>
            <a:ln w="25400">
              <a:solidFill>
                <a:srgbClr val="2C2C2C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31" name="Line 627"/>
            <p:cNvSpPr>
              <a:spLocks noChangeShapeType="1"/>
            </p:cNvSpPr>
            <p:nvPr/>
          </p:nvSpPr>
          <p:spPr bwMode="auto">
            <a:xfrm flipH="1">
              <a:off x="3473041" y="3667818"/>
              <a:ext cx="106246" cy="107416"/>
            </a:xfrm>
            <a:prstGeom prst="line">
              <a:avLst/>
            </a:prstGeom>
            <a:grpFill/>
            <a:ln w="25400">
              <a:solidFill>
                <a:srgbClr val="30303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32" name="Line 628"/>
            <p:cNvSpPr>
              <a:spLocks noChangeShapeType="1"/>
            </p:cNvSpPr>
            <p:nvPr/>
          </p:nvSpPr>
          <p:spPr bwMode="auto">
            <a:xfrm flipH="1">
              <a:off x="3473041" y="3667818"/>
              <a:ext cx="128446" cy="130308"/>
            </a:xfrm>
            <a:prstGeom prst="line">
              <a:avLst/>
            </a:prstGeom>
            <a:grpFill/>
            <a:ln w="25400">
              <a:solidFill>
                <a:srgbClr val="343434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33" name="Line 629"/>
            <p:cNvSpPr>
              <a:spLocks noChangeShapeType="1"/>
            </p:cNvSpPr>
            <p:nvPr/>
          </p:nvSpPr>
          <p:spPr bwMode="auto">
            <a:xfrm flipH="1">
              <a:off x="3473041" y="3667818"/>
              <a:ext cx="153818" cy="156722"/>
            </a:xfrm>
            <a:prstGeom prst="line">
              <a:avLst/>
            </a:prstGeom>
            <a:grpFill/>
            <a:ln w="25400">
              <a:solidFill>
                <a:srgbClr val="393939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34" name="Line 630"/>
            <p:cNvSpPr>
              <a:spLocks noChangeShapeType="1"/>
            </p:cNvSpPr>
            <p:nvPr/>
          </p:nvSpPr>
          <p:spPr bwMode="auto">
            <a:xfrm flipH="1">
              <a:off x="3473041" y="3667818"/>
              <a:ext cx="153818" cy="156722"/>
            </a:xfrm>
            <a:prstGeom prst="line">
              <a:avLst/>
            </a:prstGeom>
            <a:grpFill/>
            <a:ln w="25400">
              <a:solidFill>
                <a:srgbClr val="3D3D3D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35" name="Line 631"/>
            <p:cNvSpPr>
              <a:spLocks noChangeShapeType="1"/>
            </p:cNvSpPr>
            <p:nvPr/>
          </p:nvSpPr>
          <p:spPr bwMode="auto">
            <a:xfrm flipH="1">
              <a:off x="3473041" y="3667818"/>
              <a:ext cx="177605" cy="181375"/>
            </a:xfrm>
            <a:prstGeom prst="line">
              <a:avLst/>
            </a:prstGeom>
            <a:grpFill/>
            <a:ln w="25400">
              <a:solidFill>
                <a:srgbClr val="42424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36" name="Line 632"/>
            <p:cNvSpPr>
              <a:spLocks noChangeShapeType="1"/>
            </p:cNvSpPr>
            <p:nvPr/>
          </p:nvSpPr>
          <p:spPr bwMode="auto">
            <a:xfrm flipH="1">
              <a:off x="3473041" y="3667818"/>
              <a:ext cx="202977" cy="207789"/>
            </a:xfrm>
            <a:prstGeom prst="line">
              <a:avLst/>
            </a:prstGeom>
            <a:grpFill/>
            <a:ln w="25400">
              <a:solidFill>
                <a:srgbClr val="464646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37" name="Line 633"/>
            <p:cNvSpPr>
              <a:spLocks noChangeShapeType="1"/>
            </p:cNvSpPr>
            <p:nvPr/>
          </p:nvSpPr>
          <p:spPr bwMode="auto">
            <a:xfrm flipH="1">
              <a:off x="3473041" y="3667818"/>
              <a:ext cx="228349" cy="232442"/>
            </a:xfrm>
            <a:prstGeom prst="line">
              <a:avLst/>
            </a:prstGeom>
            <a:grpFill/>
            <a:ln w="25400">
              <a:solidFill>
                <a:srgbClr val="4B4B4B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38" name="Line 634"/>
            <p:cNvSpPr>
              <a:spLocks noChangeShapeType="1"/>
            </p:cNvSpPr>
            <p:nvPr/>
          </p:nvSpPr>
          <p:spPr bwMode="auto">
            <a:xfrm flipH="1">
              <a:off x="3473041" y="3667818"/>
              <a:ext cx="228349" cy="232442"/>
            </a:xfrm>
            <a:prstGeom prst="line">
              <a:avLst/>
            </a:prstGeom>
            <a:grpFill/>
            <a:ln w="25400">
              <a:solidFill>
                <a:srgbClr val="4F4F4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39" name="Line 635"/>
            <p:cNvSpPr>
              <a:spLocks noChangeShapeType="1"/>
            </p:cNvSpPr>
            <p:nvPr/>
          </p:nvSpPr>
          <p:spPr bwMode="auto">
            <a:xfrm flipH="1">
              <a:off x="3473041" y="3667818"/>
              <a:ext cx="250549" cy="255334"/>
            </a:xfrm>
            <a:prstGeom prst="line">
              <a:avLst/>
            </a:prstGeom>
            <a:grpFill/>
            <a:ln w="25400">
              <a:solidFill>
                <a:srgbClr val="535353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40" name="Line 636"/>
            <p:cNvSpPr>
              <a:spLocks noChangeShapeType="1"/>
            </p:cNvSpPr>
            <p:nvPr/>
          </p:nvSpPr>
          <p:spPr bwMode="auto">
            <a:xfrm flipH="1">
              <a:off x="3473041" y="3667818"/>
              <a:ext cx="275921" cy="281748"/>
            </a:xfrm>
            <a:prstGeom prst="line">
              <a:avLst/>
            </a:prstGeom>
            <a:grpFill/>
            <a:ln w="25400">
              <a:solidFill>
                <a:srgbClr val="585858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41" name="Line 637"/>
            <p:cNvSpPr>
              <a:spLocks noChangeShapeType="1"/>
            </p:cNvSpPr>
            <p:nvPr/>
          </p:nvSpPr>
          <p:spPr bwMode="auto">
            <a:xfrm flipH="1">
              <a:off x="3473041" y="3667818"/>
              <a:ext cx="275921" cy="281748"/>
            </a:xfrm>
            <a:prstGeom prst="line">
              <a:avLst/>
            </a:prstGeom>
            <a:grpFill/>
            <a:ln w="25400">
              <a:solidFill>
                <a:srgbClr val="5C5C5C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42" name="Line 638"/>
            <p:cNvSpPr>
              <a:spLocks noChangeShapeType="1"/>
            </p:cNvSpPr>
            <p:nvPr/>
          </p:nvSpPr>
          <p:spPr bwMode="auto">
            <a:xfrm flipH="1">
              <a:off x="3495242" y="3667818"/>
              <a:ext cx="277507" cy="285270"/>
            </a:xfrm>
            <a:prstGeom prst="line">
              <a:avLst/>
            </a:prstGeom>
            <a:grpFill/>
            <a:ln w="25400">
              <a:solidFill>
                <a:srgbClr val="61616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43" name="Line 639"/>
            <p:cNvSpPr>
              <a:spLocks noChangeShapeType="1"/>
            </p:cNvSpPr>
            <p:nvPr/>
          </p:nvSpPr>
          <p:spPr bwMode="auto">
            <a:xfrm flipH="1">
              <a:off x="3520614" y="3667818"/>
              <a:ext cx="277507" cy="285270"/>
            </a:xfrm>
            <a:prstGeom prst="line">
              <a:avLst/>
            </a:prstGeom>
            <a:grpFill/>
            <a:ln w="25400">
              <a:solidFill>
                <a:srgbClr val="656565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44" name="Line 640"/>
            <p:cNvSpPr>
              <a:spLocks noChangeShapeType="1"/>
            </p:cNvSpPr>
            <p:nvPr/>
          </p:nvSpPr>
          <p:spPr bwMode="auto">
            <a:xfrm flipH="1">
              <a:off x="3545986" y="3667818"/>
              <a:ext cx="277507" cy="285270"/>
            </a:xfrm>
            <a:prstGeom prst="line">
              <a:avLst/>
            </a:prstGeom>
            <a:grpFill/>
            <a:ln w="25400">
              <a:solidFill>
                <a:srgbClr val="696969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45" name="Line 641"/>
            <p:cNvSpPr>
              <a:spLocks noChangeShapeType="1"/>
            </p:cNvSpPr>
            <p:nvPr/>
          </p:nvSpPr>
          <p:spPr bwMode="auto">
            <a:xfrm flipH="1">
              <a:off x="3545986" y="3667818"/>
              <a:ext cx="277507" cy="285270"/>
            </a:xfrm>
            <a:prstGeom prst="line">
              <a:avLst/>
            </a:prstGeom>
            <a:grpFill/>
            <a:ln w="25400">
              <a:solidFill>
                <a:srgbClr val="6E6E6E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46" name="Line 642"/>
            <p:cNvSpPr>
              <a:spLocks noChangeShapeType="1"/>
            </p:cNvSpPr>
            <p:nvPr/>
          </p:nvSpPr>
          <p:spPr bwMode="auto">
            <a:xfrm flipH="1">
              <a:off x="3568186" y="3667818"/>
              <a:ext cx="277507" cy="285270"/>
            </a:xfrm>
            <a:prstGeom prst="line">
              <a:avLst/>
            </a:prstGeom>
            <a:grpFill/>
            <a:ln w="25400">
              <a:solidFill>
                <a:srgbClr val="72727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47" name="Line 643"/>
            <p:cNvSpPr>
              <a:spLocks noChangeShapeType="1"/>
            </p:cNvSpPr>
            <p:nvPr/>
          </p:nvSpPr>
          <p:spPr bwMode="auto">
            <a:xfrm flipH="1">
              <a:off x="3593558" y="3667818"/>
              <a:ext cx="277507" cy="285270"/>
            </a:xfrm>
            <a:prstGeom prst="line">
              <a:avLst/>
            </a:prstGeom>
            <a:grpFill/>
            <a:ln w="25400">
              <a:solidFill>
                <a:srgbClr val="777777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48" name="Line 644"/>
            <p:cNvSpPr>
              <a:spLocks noChangeShapeType="1"/>
            </p:cNvSpPr>
            <p:nvPr/>
          </p:nvSpPr>
          <p:spPr bwMode="auto">
            <a:xfrm flipH="1">
              <a:off x="3593558" y="3667818"/>
              <a:ext cx="277507" cy="285270"/>
            </a:xfrm>
            <a:prstGeom prst="line">
              <a:avLst/>
            </a:prstGeom>
            <a:grpFill/>
            <a:ln w="25400">
              <a:solidFill>
                <a:srgbClr val="7B7B7B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49" name="Line 645"/>
            <p:cNvSpPr>
              <a:spLocks noChangeShapeType="1"/>
            </p:cNvSpPr>
            <p:nvPr/>
          </p:nvSpPr>
          <p:spPr bwMode="auto">
            <a:xfrm flipH="1">
              <a:off x="3617345" y="3667818"/>
              <a:ext cx="277507" cy="285270"/>
            </a:xfrm>
            <a:prstGeom prst="line">
              <a:avLst/>
            </a:prstGeom>
            <a:grpFill/>
            <a:ln w="25400">
              <a:solidFill>
                <a:srgbClr val="7F7F7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50" name="Line 646"/>
            <p:cNvSpPr>
              <a:spLocks noChangeShapeType="1"/>
            </p:cNvSpPr>
            <p:nvPr/>
          </p:nvSpPr>
          <p:spPr bwMode="auto">
            <a:xfrm flipH="1">
              <a:off x="3642717" y="3667818"/>
              <a:ext cx="277507" cy="285270"/>
            </a:xfrm>
            <a:prstGeom prst="line">
              <a:avLst/>
            </a:prstGeom>
            <a:grpFill/>
            <a:ln w="25400">
              <a:solidFill>
                <a:srgbClr val="848484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51" name="Line 647"/>
            <p:cNvSpPr>
              <a:spLocks noChangeShapeType="1"/>
            </p:cNvSpPr>
            <p:nvPr/>
          </p:nvSpPr>
          <p:spPr bwMode="auto">
            <a:xfrm flipH="1">
              <a:off x="3666503" y="3667818"/>
              <a:ext cx="277507" cy="285270"/>
            </a:xfrm>
            <a:prstGeom prst="line">
              <a:avLst/>
            </a:prstGeom>
            <a:grpFill/>
            <a:ln w="25400">
              <a:solidFill>
                <a:srgbClr val="888888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52" name="Line 648"/>
            <p:cNvSpPr>
              <a:spLocks noChangeShapeType="1"/>
            </p:cNvSpPr>
            <p:nvPr/>
          </p:nvSpPr>
          <p:spPr bwMode="auto">
            <a:xfrm flipH="1">
              <a:off x="3666503" y="3667818"/>
              <a:ext cx="277507" cy="285270"/>
            </a:xfrm>
            <a:prstGeom prst="line">
              <a:avLst/>
            </a:prstGeom>
            <a:grpFill/>
            <a:ln w="25400">
              <a:solidFill>
                <a:srgbClr val="8D8D8D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53" name="Line 649"/>
            <p:cNvSpPr>
              <a:spLocks noChangeShapeType="1"/>
            </p:cNvSpPr>
            <p:nvPr/>
          </p:nvSpPr>
          <p:spPr bwMode="auto">
            <a:xfrm flipH="1">
              <a:off x="3691875" y="3667818"/>
              <a:ext cx="277507" cy="285270"/>
            </a:xfrm>
            <a:prstGeom prst="line">
              <a:avLst/>
            </a:prstGeom>
            <a:grpFill/>
            <a:ln w="25400">
              <a:solidFill>
                <a:srgbClr val="91919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54" name="Line 650"/>
            <p:cNvSpPr>
              <a:spLocks noChangeShapeType="1"/>
            </p:cNvSpPr>
            <p:nvPr/>
          </p:nvSpPr>
          <p:spPr bwMode="auto">
            <a:xfrm flipH="1">
              <a:off x="3717247" y="3667818"/>
              <a:ext cx="277507" cy="285270"/>
            </a:xfrm>
            <a:prstGeom prst="line">
              <a:avLst/>
            </a:prstGeom>
            <a:grpFill/>
            <a:ln w="25400">
              <a:solidFill>
                <a:srgbClr val="969696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55" name="Line 651"/>
            <p:cNvSpPr>
              <a:spLocks noChangeShapeType="1"/>
            </p:cNvSpPr>
            <p:nvPr/>
          </p:nvSpPr>
          <p:spPr bwMode="auto">
            <a:xfrm flipH="1">
              <a:off x="3717247" y="3667818"/>
              <a:ext cx="277507" cy="285270"/>
            </a:xfrm>
            <a:prstGeom prst="line">
              <a:avLst/>
            </a:prstGeom>
            <a:grpFill/>
            <a:ln w="25400">
              <a:solidFill>
                <a:srgbClr val="9A9A9A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56" name="Line 652"/>
            <p:cNvSpPr>
              <a:spLocks noChangeShapeType="1"/>
            </p:cNvSpPr>
            <p:nvPr/>
          </p:nvSpPr>
          <p:spPr bwMode="auto">
            <a:xfrm flipH="1">
              <a:off x="3741034" y="3667818"/>
              <a:ext cx="277507" cy="285270"/>
            </a:xfrm>
            <a:prstGeom prst="line">
              <a:avLst/>
            </a:prstGeom>
            <a:grpFill/>
            <a:ln w="25400">
              <a:solidFill>
                <a:srgbClr val="9E9E9E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57" name="Line 653"/>
            <p:cNvSpPr>
              <a:spLocks noChangeShapeType="1"/>
            </p:cNvSpPr>
            <p:nvPr/>
          </p:nvSpPr>
          <p:spPr bwMode="auto">
            <a:xfrm flipH="1">
              <a:off x="3766406" y="3667818"/>
              <a:ext cx="277507" cy="285270"/>
            </a:xfrm>
            <a:prstGeom prst="line">
              <a:avLst/>
            </a:prstGeom>
            <a:grpFill/>
            <a:ln w="25400">
              <a:solidFill>
                <a:srgbClr val="A3A3A3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58" name="Line 654"/>
            <p:cNvSpPr>
              <a:spLocks noChangeShapeType="1"/>
            </p:cNvSpPr>
            <p:nvPr/>
          </p:nvSpPr>
          <p:spPr bwMode="auto">
            <a:xfrm flipH="1">
              <a:off x="3790192" y="3667818"/>
              <a:ext cx="277507" cy="285270"/>
            </a:xfrm>
            <a:prstGeom prst="line">
              <a:avLst/>
            </a:prstGeom>
            <a:grpFill/>
            <a:ln w="25400">
              <a:solidFill>
                <a:srgbClr val="A7A7A7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59" name="Line 655"/>
            <p:cNvSpPr>
              <a:spLocks noChangeShapeType="1"/>
            </p:cNvSpPr>
            <p:nvPr/>
          </p:nvSpPr>
          <p:spPr bwMode="auto">
            <a:xfrm flipH="1">
              <a:off x="3790192" y="3667818"/>
              <a:ext cx="277507" cy="285270"/>
            </a:xfrm>
            <a:prstGeom prst="line">
              <a:avLst/>
            </a:prstGeom>
            <a:grpFill/>
            <a:ln w="25400">
              <a:solidFill>
                <a:srgbClr val="ACACAC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60" name="Line 656"/>
            <p:cNvSpPr>
              <a:spLocks noChangeShapeType="1"/>
            </p:cNvSpPr>
            <p:nvPr/>
          </p:nvSpPr>
          <p:spPr bwMode="auto">
            <a:xfrm flipH="1">
              <a:off x="3813978" y="3667818"/>
              <a:ext cx="277507" cy="285270"/>
            </a:xfrm>
            <a:prstGeom prst="line">
              <a:avLst/>
            </a:prstGeom>
            <a:grpFill/>
            <a:ln w="25400">
              <a:solidFill>
                <a:srgbClr val="B0B0B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61" name="Line 657"/>
            <p:cNvSpPr>
              <a:spLocks noChangeShapeType="1"/>
            </p:cNvSpPr>
            <p:nvPr/>
          </p:nvSpPr>
          <p:spPr bwMode="auto">
            <a:xfrm flipH="1">
              <a:off x="3837765" y="3667818"/>
              <a:ext cx="277507" cy="285270"/>
            </a:xfrm>
            <a:prstGeom prst="line">
              <a:avLst/>
            </a:prstGeom>
            <a:grpFill/>
            <a:ln w="25400">
              <a:solidFill>
                <a:srgbClr val="B4B4B4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62" name="Line 658"/>
            <p:cNvSpPr>
              <a:spLocks noChangeShapeType="1"/>
            </p:cNvSpPr>
            <p:nvPr/>
          </p:nvSpPr>
          <p:spPr bwMode="auto">
            <a:xfrm flipH="1">
              <a:off x="3837765" y="3667818"/>
              <a:ext cx="277507" cy="285270"/>
            </a:xfrm>
            <a:prstGeom prst="line">
              <a:avLst/>
            </a:prstGeom>
            <a:grpFill/>
            <a:ln w="25400">
              <a:solidFill>
                <a:srgbClr val="B9B9B9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63" name="Line 659"/>
            <p:cNvSpPr>
              <a:spLocks noChangeShapeType="1"/>
            </p:cNvSpPr>
            <p:nvPr/>
          </p:nvSpPr>
          <p:spPr bwMode="auto">
            <a:xfrm flipH="1">
              <a:off x="3861551" y="3690710"/>
              <a:ext cx="255307" cy="262378"/>
            </a:xfrm>
            <a:prstGeom prst="line">
              <a:avLst/>
            </a:prstGeom>
            <a:grpFill/>
            <a:ln w="25400">
              <a:solidFill>
                <a:srgbClr val="BDBDBD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64" name="Line 660"/>
            <p:cNvSpPr>
              <a:spLocks noChangeShapeType="1"/>
            </p:cNvSpPr>
            <p:nvPr/>
          </p:nvSpPr>
          <p:spPr bwMode="auto">
            <a:xfrm flipH="1">
              <a:off x="3886923" y="3717124"/>
              <a:ext cx="229934" cy="235964"/>
            </a:xfrm>
            <a:prstGeom prst="line">
              <a:avLst/>
            </a:prstGeom>
            <a:grpFill/>
            <a:ln w="25400">
              <a:solidFill>
                <a:srgbClr val="C2C2C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65" name="Line 661"/>
            <p:cNvSpPr>
              <a:spLocks noChangeShapeType="1"/>
            </p:cNvSpPr>
            <p:nvPr/>
          </p:nvSpPr>
          <p:spPr bwMode="auto">
            <a:xfrm flipH="1">
              <a:off x="3910709" y="3741777"/>
              <a:ext cx="206148" cy="211311"/>
            </a:xfrm>
            <a:prstGeom prst="line">
              <a:avLst/>
            </a:prstGeom>
            <a:grpFill/>
            <a:ln w="25400">
              <a:solidFill>
                <a:srgbClr val="C6C6C6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66" name="Line 662"/>
            <p:cNvSpPr>
              <a:spLocks noChangeShapeType="1"/>
            </p:cNvSpPr>
            <p:nvPr/>
          </p:nvSpPr>
          <p:spPr bwMode="auto">
            <a:xfrm flipH="1">
              <a:off x="3910709" y="3741777"/>
              <a:ext cx="206148" cy="211311"/>
            </a:xfrm>
            <a:prstGeom prst="line">
              <a:avLst/>
            </a:prstGeom>
            <a:grpFill/>
            <a:ln w="25400">
              <a:solidFill>
                <a:srgbClr val="CBCBCB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67" name="Line 663"/>
            <p:cNvSpPr>
              <a:spLocks noChangeShapeType="1"/>
            </p:cNvSpPr>
            <p:nvPr/>
          </p:nvSpPr>
          <p:spPr bwMode="auto">
            <a:xfrm flipH="1">
              <a:off x="3936081" y="3766430"/>
              <a:ext cx="180776" cy="186658"/>
            </a:xfrm>
            <a:prstGeom prst="line">
              <a:avLst/>
            </a:prstGeom>
            <a:grpFill/>
            <a:ln w="25400">
              <a:solidFill>
                <a:srgbClr val="CFCFC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68" name="Line 664"/>
            <p:cNvSpPr>
              <a:spLocks noChangeShapeType="1"/>
            </p:cNvSpPr>
            <p:nvPr/>
          </p:nvSpPr>
          <p:spPr bwMode="auto">
            <a:xfrm flipH="1">
              <a:off x="3961454" y="3792844"/>
              <a:ext cx="155404" cy="160244"/>
            </a:xfrm>
            <a:prstGeom prst="line">
              <a:avLst/>
            </a:prstGeom>
            <a:grpFill/>
            <a:ln w="25400">
              <a:solidFill>
                <a:srgbClr val="D3D3D3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69" name="Line 665"/>
            <p:cNvSpPr>
              <a:spLocks noChangeShapeType="1"/>
            </p:cNvSpPr>
            <p:nvPr/>
          </p:nvSpPr>
          <p:spPr bwMode="auto">
            <a:xfrm flipH="1">
              <a:off x="3961454" y="3792844"/>
              <a:ext cx="155404" cy="160244"/>
            </a:xfrm>
            <a:prstGeom prst="line">
              <a:avLst/>
            </a:prstGeom>
            <a:grpFill/>
            <a:ln w="25400">
              <a:solidFill>
                <a:srgbClr val="D8D8D8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70" name="Line 666"/>
            <p:cNvSpPr>
              <a:spLocks noChangeShapeType="1"/>
            </p:cNvSpPr>
            <p:nvPr/>
          </p:nvSpPr>
          <p:spPr bwMode="auto">
            <a:xfrm flipH="1">
              <a:off x="3985240" y="3817496"/>
              <a:ext cx="131618" cy="135591"/>
            </a:xfrm>
            <a:prstGeom prst="line">
              <a:avLst/>
            </a:prstGeom>
            <a:grpFill/>
            <a:ln w="25400">
              <a:solidFill>
                <a:srgbClr val="DCDCDC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71" name="Line 667"/>
            <p:cNvSpPr>
              <a:spLocks noChangeShapeType="1"/>
            </p:cNvSpPr>
            <p:nvPr/>
          </p:nvSpPr>
          <p:spPr bwMode="auto">
            <a:xfrm flipH="1">
              <a:off x="4009026" y="3842149"/>
              <a:ext cx="107831" cy="110938"/>
            </a:xfrm>
            <a:prstGeom prst="line">
              <a:avLst/>
            </a:prstGeom>
            <a:grpFill/>
            <a:ln w="25400">
              <a:solidFill>
                <a:srgbClr val="E1E1E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72" name="Line 668"/>
            <p:cNvSpPr>
              <a:spLocks noChangeShapeType="1"/>
            </p:cNvSpPr>
            <p:nvPr/>
          </p:nvSpPr>
          <p:spPr bwMode="auto">
            <a:xfrm flipH="1">
              <a:off x="4034398" y="3868563"/>
              <a:ext cx="82459" cy="84524"/>
            </a:xfrm>
            <a:prstGeom prst="line">
              <a:avLst/>
            </a:prstGeom>
            <a:grpFill/>
            <a:ln w="25400">
              <a:solidFill>
                <a:srgbClr val="E5E5E5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73" name="Line 669"/>
            <p:cNvSpPr>
              <a:spLocks noChangeShapeType="1"/>
            </p:cNvSpPr>
            <p:nvPr/>
          </p:nvSpPr>
          <p:spPr bwMode="auto">
            <a:xfrm flipH="1">
              <a:off x="4034398" y="3868563"/>
              <a:ext cx="82459" cy="84524"/>
            </a:xfrm>
            <a:prstGeom prst="line">
              <a:avLst/>
            </a:prstGeom>
            <a:grpFill/>
            <a:ln w="25400">
              <a:solidFill>
                <a:srgbClr val="E9E9E9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74" name="Line 670"/>
            <p:cNvSpPr>
              <a:spLocks noChangeShapeType="1"/>
            </p:cNvSpPr>
            <p:nvPr/>
          </p:nvSpPr>
          <p:spPr bwMode="auto">
            <a:xfrm flipH="1">
              <a:off x="4059770" y="3893216"/>
              <a:ext cx="57087" cy="59871"/>
            </a:xfrm>
            <a:prstGeom prst="line">
              <a:avLst/>
            </a:prstGeom>
            <a:grpFill/>
            <a:ln w="25400">
              <a:solidFill>
                <a:srgbClr val="EEEEEE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75" name="Line 671"/>
            <p:cNvSpPr>
              <a:spLocks noChangeShapeType="1"/>
            </p:cNvSpPr>
            <p:nvPr/>
          </p:nvSpPr>
          <p:spPr bwMode="auto">
            <a:xfrm flipH="1">
              <a:off x="4083557" y="3917869"/>
              <a:ext cx="33301" cy="35218"/>
            </a:xfrm>
            <a:prstGeom prst="line">
              <a:avLst/>
            </a:prstGeom>
            <a:grpFill/>
            <a:ln w="25400">
              <a:solidFill>
                <a:srgbClr val="F2F2F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76" name="Line 672"/>
            <p:cNvSpPr>
              <a:spLocks noChangeShapeType="1"/>
            </p:cNvSpPr>
            <p:nvPr/>
          </p:nvSpPr>
          <p:spPr bwMode="auto">
            <a:xfrm flipH="1">
              <a:off x="4083557" y="3917869"/>
              <a:ext cx="33301" cy="35218"/>
            </a:xfrm>
            <a:prstGeom prst="line">
              <a:avLst/>
            </a:prstGeom>
            <a:grpFill/>
            <a:ln w="25400">
              <a:solidFill>
                <a:srgbClr val="F7F7F7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77" name="Line 673"/>
            <p:cNvSpPr>
              <a:spLocks noChangeShapeType="1"/>
            </p:cNvSpPr>
            <p:nvPr/>
          </p:nvSpPr>
          <p:spPr bwMode="auto">
            <a:xfrm flipH="1">
              <a:off x="4107343" y="3942522"/>
              <a:ext cx="9515" cy="10566"/>
            </a:xfrm>
            <a:prstGeom prst="line">
              <a:avLst/>
            </a:prstGeom>
            <a:grpFill/>
            <a:ln w="25400">
              <a:solidFill>
                <a:srgbClr val="FBFBFB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78" name="Freeform 674"/>
            <p:cNvSpPr>
              <a:spLocks/>
            </p:cNvSpPr>
            <p:nvPr/>
          </p:nvSpPr>
          <p:spPr bwMode="auto">
            <a:xfrm>
              <a:off x="3473041" y="3667818"/>
              <a:ext cx="643817" cy="285270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31" y="0"/>
                </a:cxn>
                <a:cxn ang="0">
                  <a:pos x="54" y="7"/>
                </a:cxn>
                <a:cxn ang="0">
                  <a:pos x="70" y="28"/>
                </a:cxn>
                <a:cxn ang="0">
                  <a:pos x="93" y="56"/>
                </a:cxn>
                <a:cxn ang="0">
                  <a:pos x="117" y="63"/>
                </a:cxn>
                <a:cxn ang="0">
                  <a:pos x="148" y="77"/>
                </a:cxn>
                <a:cxn ang="0">
                  <a:pos x="218" y="63"/>
                </a:cxn>
                <a:cxn ang="0">
                  <a:pos x="296" y="49"/>
                </a:cxn>
                <a:cxn ang="0">
                  <a:pos x="320" y="42"/>
                </a:cxn>
                <a:cxn ang="0">
                  <a:pos x="351" y="49"/>
                </a:cxn>
                <a:cxn ang="0">
                  <a:pos x="406" y="77"/>
                </a:cxn>
                <a:cxn ang="0">
                  <a:pos x="406" y="84"/>
                </a:cxn>
                <a:cxn ang="0">
                  <a:pos x="406" y="98"/>
                </a:cxn>
                <a:cxn ang="0">
                  <a:pos x="398" y="105"/>
                </a:cxn>
                <a:cxn ang="0">
                  <a:pos x="398" y="119"/>
                </a:cxn>
                <a:cxn ang="0">
                  <a:pos x="367" y="126"/>
                </a:cxn>
                <a:cxn ang="0">
                  <a:pos x="343" y="134"/>
                </a:cxn>
                <a:cxn ang="0">
                  <a:pos x="289" y="134"/>
                </a:cxn>
                <a:cxn ang="0">
                  <a:pos x="250" y="141"/>
                </a:cxn>
                <a:cxn ang="0">
                  <a:pos x="148" y="155"/>
                </a:cxn>
                <a:cxn ang="0">
                  <a:pos x="101" y="162"/>
                </a:cxn>
                <a:cxn ang="0">
                  <a:pos x="62" y="148"/>
                </a:cxn>
                <a:cxn ang="0">
                  <a:pos x="54" y="134"/>
                </a:cxn>
                <a:cxn ang="0">
                  <a:pos x="31" y="91"/>
                </a:cxn>
                <a:cxn ang="0">
                  <a:pos x="15" y="49"/>
                </a:cxn>
                <a:cxn ang="0">
                  <a:pos x="7" y="35"/>
                </a:cxn>
                <a:cxn ang="0">
                  <a:pos x="0" y="21"/>
                </a:cxn>
                <a:cxn ang="0">
                  <a:pos x="0" y="14"/>
                </a:cxn>
              </a:cxnLst>
              <a:rect l="0" t="0" r="r" b="b"/>
              <a:pathLst>
                <a:path w="406" h="162">
                  <a:moveTo>
                    <a:pt x="0" y="14"/>
                  </a:moveTo>
                  <a:lnTo>
                    <a:pt x="31" y="0"/>
                  </a:lnTo>
                  <a:lnTo>
                    <a:pt x="54" y="7"/>
                  </a:lnTo>
                  <a:lnTo>
                    <a:pt x="70" y="28"/>
                  </a:lnTo>
                  <a:lnTo>
                    <a:pt x="93" y="56"/>
                  </a:lnTo>
                  <a:lnTo>
                    <a:pt x="117" y="63"/>
                  </a:lnTo>
                  <a:lnTo>
                    <a:pt x="148" y="77"/>
                  </a:lnTo>
                  <a:lnTo>
                    <a:pt x="218" y="63"/>
                  </a:lnTo>
                  <a:lnTo>
                    <a:pt x="296" y="49"/>
                  </a:lnTo>
                  <a:lnTo>
                    <a:pt x="320" y="42"/>
                  </a:lnTo>
                  <a:lnTo>
                    <a:pt x="351" y="49"/>
                  </a:lnTo>
                  <a:lnTo>
                    <a:pt x="406" y="77"/>
                  </a:lnTo>
                  <a:lnTo>
                    <a:pt x="406" y="84"/>
                  </a:lnTo>
                  <a:lnTo>
                    <a:pt x="406" y="98"/>
                  </a:lnTo>
                  <a:lnTo>
                    <a:pt x="398" y="105"/>
                  </a:lnTo>
                  <a:lnTo>
                    <a:pt x="398" y="119"/>
                  </a:lnTo>
                  <a:lnTo>
                    <a:pt x="367" y="126"/>
                  </a:lnTo>
                  <a:lnTo>
                    <a:pt x="343" y="134"/>
                  </a:lnTo>
                  <a:lnTo>
                    <a:pt x="289" y="134"/>
                  </a:lnTo>
                  <a:lnTo>
                    <a:pt x="250" y="141"/>
                  </a:lnTo>
                  <a:lnTo>
                    <a:pt x="148" y="155"/>
                  </a:lnTo>
                  <a:lnTo>
                    <a:pt x="101" y="162"/>
                  </a:lnTo>
                  <a:lnTo>
                    <a:pt x="62" y="148"/>
                  </a:lnTo>
                  <a:lnTo>
                    <a:pt x="54" y="134"/>
                  </a:lnTo>
                  <a:lnTo>
                    <a:pt x="31" y="91"/>
                  </a:lnTo>
                  <a:lnTo>
                    <a:pt x="15" y="49"/>
                  </a:lnTo>
                  <a:lnTo>
                    <a:pt x="7" y="35"/>
                  </a:lnTo>
                  <a:lnTo>
                    <a:pt x="0" y="21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79" name="Line 675"/>
            <p:cNvSpPr>
              <a:spLocks noChangeShapeType="1"/>
            </p:cNvSpPr>
            <p:nvPr/>
          </p:nvSpPr>
          <p:spPr bwMode="auto">
            <a:xfrm flipH="1">
              <a:off x="3571358" y="3865041"/>
              <a:ext cx="12686" cy="12326"/>
            </a:xfrm>
            <a:prstGeom prst="line">
              <a:avLst/>
            </a:prstGeom>
            <a:grpFill/>
            <a:ln w="25400">
              <a:solidFill>
                <a:srgbClr val="272727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80" name="Line 676"/>
            <p:cNvSpPr>
              <a:spLocks noChangeShapeType="1"/>
            </p:cNvSpPr>
            <p:nvPr/>
          </p:nvSpPr>
          <p:spPr bwMode="auto">
            <a:xfrm flipH="1">
              <a:off x="3571358" y="3865041"/>
              <a:ext cx="38058" cy="36979"/>
            </a:xfrm>
            <a:prstGeom prst="line">
              <a:avLst/>
            </a:prstGeom>
            <a:grpFill/>
            <a:ln w="25400">
              <a:solidFill>
                <a:srgbClr val="2F2F2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81" name="Line 677"/>
            <p:cNvSpPr>
              <a:spLocks noChangeShapeType="1"/>
            </p:cNvSpPr>
            <p:nvPr/>
          </p:nvSpPr>
          <p:spPr bwMode="auto">
            <a:xfrm flipH="1">
              <a:off x="3571358" y="3865041"/>
              <a:ext cx="50744" cy="49306"/>
            </a:xfrm>
            <a:prstGeom prst="line">
              <a:avLst/>
            </a:prstGeom>
            <a:grpFill/>
            <a:ln w="25400">
              <a:solidFill>
                <a:srgbClr val="373737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82" name="Line 678"/>
            <p:cNvSpPr>
              <a:spLocks noChangeShapeType="1"/>
            </p:cNvSpPr>
            <p:nvPr/>
          </p:nvSpPr>
          <p:spPr bwMode="auto">
            <a:xfrm flipH="1">
              <a:off x="3571358" y="3865041"/>
              <a:ext cx="63430" cy="63393"/>
            </a:xfrm>
            <a:prstGeom prst="line">
              <a:avLst/>
            </a:prstGeom>
            <a:grpFill/>
            <a:ln w="25400">
              <a:solidFill>
                <a:srgbClr val="3F3F3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83" name="Line 679"/>
            <p:cNvSpPr>
              <a:spLocks noChangeShapeType="1"/>
            </p:cNvSpPr>
            <p:nvPr/>
          </p:nvSpPr>
          <p:spPr bwMode="auto">
            <a:xfrm flipH="1">
              <a:off x="3571358" y="3865041"/>
              <a:ext cx="88802" cy="88046"/>
            </a:xfrm>
            <a:prstGeom prst="line">
              <a:avLst/>
            </a:prstGeom>
            <a:grpFill/>
            <a:ln w="25400">
              <a:solidFill>
                <a:srgbClr val="474747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84" name="Line 680"/>
            <p:cNvSpPr>
              <a:spLocks noChangeShapeType="1"/>
            </p:cNvSpPr>
            <p:nvPr/>
          </p:nvSpPr>
          <p:spPr bwMode="auto">
            <a:xfrm flipH="1">
              <a:off x="3571358" y="3865041"/>
              <a:ext cx="101488" cy="100373"/>
            </a:xfrm>
            <a:prstGeom prst="line">
              <a:avLst/>
            </a:prstGeom>
            <a:grpFill/>
            <a:ln w="25400">
              <a:solidFill>
                <a:srgbClr val="4F4F4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85" name="Line 681"/>
            <p:cNvSpPr>
              <a:spLocks noChangeShapeType="1"/>
            </p:cNvSpPr>
            <p:nvPr/>
          </p:nvSpPr>
          <p:spPr bwMode="auto">
            <a:xfrm flipH="1">
              <a:off x="3571358" y="3865041"/>
              <a:ext cx="112589" cy="112699"/>
            </a:xfrm>
            <a:prstGeom prst="line">
              <a:avLst/>
            </a:prstGeom>
            <a:grpFill/>
            <a:ln w="25400">
              <a:solidFill>
                <a:srgbClr val="575757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86" name="Line 682"/>
            <p:cNvSpPr>
              <a:spLocks noChangeShapeType="1"/>
            </p:cNvSpPr>
            <p:nvPr/>
          </p:nvSpPr>
          <p:spPr bwMode="auto">
            <a:xfrm flipH="1">
              <a:off x="3585630" y="3865041"/>
              <a:ext cx="123689" cy="125026"/>
            </a:xfrm>
            <a:prstGeom prst="line">
              <a:avLst/>
            </a:prstGeom>
            <a:grpFill/>
            <a:ln w="25400">
              <a:solidFill>
                <a:srgbClr val="5F5F5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87" name="Line 683"/>
            <p:cNvSpPr>
              <a:spLocks noChangeShapeType="1"/>
            </p:cNvSpPr>
            <p:nvPr/>
          </p:nvSpPr>
          <p:spPr bwMode="auto">
            <a:xfrm flipH="1">
              <a:off x="3609416" y="3865041"/>
              <a:ext cx="123689" cy="125026"/>
            </a:xfrm>
            <a:prstGeom prst="line">
              <a:avLst/>
            </a:prstGeom>
            <a:grpFill/>
            <a:ln w="25400">
              <a:solidFill>
                <a:srgbClr val="676767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88" name="Line 684"/>
            <p:cNvSpPr>
              <a:spLocks noChangeShapeType="1"/>
            </p:cNvSpPr>
            <p:nvPr/>
          </p:nvSpPr>
          <p:spPr bwMode="auto">
            <a:xfrm flipH="1">
              <a:off x="3622102" y="3865041"/>
              <a:ext cx="123689" cy="125026"/>
            </a:xfrm>
            <a:prstGeom prst="line">
              <a:avLst/>
            </a:prstGeom>
            <a:grpFill/>
            <a:ln w="25400">
              <a:solidFill>
                <a:srgbClr val="6F6F6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89" name="Line 685"/>
            <p:cNvSpPr>
              <a:spLocks noChangeShapeType="1"/>
            </p:cNvSpPr>
            <p:nvPr/>
          </p:nvSpPr>
          <p:spPr bwMode="auto">
            <a:xfrm flipH="1">
              <a:off x="3634788" y="3865041"/>
              <a:ext cx="123689" cy="125026"/>
            </a:xfrm>
            <a:prstGeom prst="line">
              <a:avLst/>
            </a:prstGeom>
            <a:grpFill/>
            <a:ln w="25400">
              <a:solidFill>
                <a:srgbClr val="777777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90" name="Line 686"/>
            <p:cNvSpPr>
              <a:spLocks noChangeShapeType="1"/>
            </p:cNvSpPr>
            <p:nvPr/>
          </p:nvSpPr>
          <p:spPr bwMode="auto">
            <a:xfrm flipH="1">
              <a:off x="3658574" y="3865041"/>
              <a:ext cx="123689" cy="125026"/>
            </a:xfrm>
            <a:prstGeom prst="line">
              <a:avLst/>
            </a:prstGeom>
            <a:grpFill/>
            <a:ln w="25400">
              <a:solidFill>
                <a:srgbClr val="7F7F7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91" name="Line 687"/>
            <p:cNvSpPr>
              <a:spLocks noChangeShapeType="1"/>
            </p:cNvSpPr>
            <p:nvPr/>
          </p:nvSpPr>
          <p:spPr bwMode="auto">
            <a:xfrm flipH="1">
              <a:off x="3671260" y="3865041"/>
              <a:ext cx="123689" cy="125026"/>
            </a:xfrm>
            <a:prstGeom prst="line">
              <a:avLst/>
            </a:prstGeom>
            <a:grpFill/>
            <a:ln w="25400">
              <a:solidFill>
                <a:srgbClr val="878787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92" name="Line 688"/>
            <p:cNvSpPr>
              <a:spLocks noChangeShapeType="1"/>
            </p:cNvSpPr>
            <p:nvPr/>
          </p:nvSpPr>
          <p:spPr bwMode="auto">
            <a:xfrm flipH="1">
              <a:off x="3696632" y="3865041"/>
              <a:ext cx="123689" cy="125026"/>
            </a:xfrm>
            <a:prstGeom prst="line">
              <a:avLst/>
            </a:prstGeom>
            <a:grpFill/>
            <a:ln w="25400">
              <a:solidFill>
                <a:srgbClr val="8F8F8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93" name="Line 689"/>
            <p:cNvSpPr>
              <a:spLocks noChangeShapeType="1"/>
            </p:cNvSpPr>
            <p:nvPr/>
          </p:nvSpPr>
          <p:spPr bwMode="auto">
            <a:xfrm flipH="1">
              <a:off x="3709319" y="3865041"/>
              <a:ext cx="123689" cy="125026"/>
            </a:xfrm>
            <a:prstGeom prst="line">
              <a:avLst/>
            </a:prstGeom>
            <a:grpFill/>
            <a:ln w="25400">
              <a:solidFill>
                <a:srgbClr val="979797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94" name="Line 690"/>
            <p:cNvSpPr>
              <a:spLocks noChangeShapeType="1"/>
            </p:cNvSpPr>
            <p:nvPr/>
          </p:nvSpPr>
          <p:spPr bwMode="auto">
            <a:xfrm flipH="1">
              <a:off x="3720419" y="3865041"/>
              <a:ext cx="123689" cy="125026"/>
            </a:xfrm>
            <a:prstGeom prst="line">
              <a:avLst/>
            </a:prstGeom>
            <a:grpFill/>
            <a:ln w="25400">
              <a:solidFill>
                <a:srgbClr val="9F9F9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95" name="Line 691"/>
            <p:cNvSpPr>
              <a:spLocks noChangeShapeType="1"/>
            </p:cNvSpPr>
            <p:nvPr/>
          </p:nvSpPr>
          <p:spPr bwMode="auto">
            <a:xfrm flipH="1">
              <a:off x="3744205" y="3865041"/>
              <a:ext cx="123689" cy="125026"/>
            </a:xfrm>
            <a:prstGeom prst="line">
              <a:avLst/>
            </a:prstGeom>
            <a:grpFill/>
            <a:ln w="25400">
              <a:solidFill>
                <a:srgbClr val="A7A7A7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96" name="Line 692"/>
            <p:cNvSpPr>
              <a:spLocks noChangeShapeType="1"/>
            </p:cNvSpPr>
            <p:nvPr/>
          </p:nvSpPr>
          <p:spPr bwMode="auto">
            <a:xfrm flipH="1">
              <a:off x="3758477" y="3865041"/>
              <a:ext cx="123689" cy="125026"/>
            </a:xfrm>
            <a:prstGeom prst="line">
              <a:avLst/>
            </a:prstGeom>
            <a:grpFill/>
            <a:ln w="25400">
              <a:solidFill>
                <a:srgbClr val="AFAFA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97" name="Line 693"/>
            <p:cNvSpPr>
              <a:spLocks noChangeShapeType="1"/>
            </p:cNvSpPr>
            <p:nvPr/>
          </p:nvSpPr>
          <p:spPr bwMode="auto">
            <a:xfrm flipH="1">
              <a:off x="3783849" y="3865041"/>
              <a:ext cx="123689" cy="125026"/>
            </a:xfrm>
            <a:prstGeom prst="line">
              <a:avLst/>
            </a:prstGeom>
            <a:grpFill/>
            <a:ln w="25400">
              <a:solidFill>
                <a:srgbClr val="B7B7B7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98" name="Line 694"/>
            <p:cNvSpPr>
              <a:spLocks noChangeShapeType="1"/>
            </p:cNvSpPr>
            <p:nvPr/>
          </p:nvSpPr>
          <p:spPr bwMode="auto">
            <a:xfrm flipH="1">
              <a:off x="3794949" y="3865041"/>
              <a:ext cx="123689" cy="125026"/>
            </a:xfrm>
            <a:prstGeom prst="line">
              <a:avLst/>
            </a:prstGeom>
            <a:grpFill/>
            <a:ln w="25400">
              <a:solidFill>
                <a:srgbClr val="BFBFB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99" name="Line 695"/>
            <p:cNvSpPr>
              <a:spLocks noChangeShapeType="1"/>
            </p:cNvSpPr>
            <p:nvPr/>
          </p:nvSpPr>
          <p:spPr bwMode="auto">
            <a:xfrm flipH="1">
              <a:off x="3818736" y="3889694"/>
              <a:ext cx="99903" cy="100373"/>
            </a:xfrm>
            <a:prstGeom prst="line">
              <a:avLst/>
            </a:prstGeom>
            <a:grpFill/>
            <a:ln w="25400">
              <a:solidFill>
                <a:srgbClr val="C7C7C7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00" name="Line 696"/>
            <p:cNvSpPr>
              <a:spLocks noChangeShapeType="1"/>
            </p:cNvSpPr>
            <p:nvPr/>
          </p:nvSpPr>
          <p:spPr bwMode="auto">
            <a:xfrm flipH="1">
              <a:off x="3831422" y="3902021"/>
              <a:ext cx="87217" cy="88046"/>
            </a:xfrm>
            <a:prstGeom prst="line">
              <a:avLst/>
            </a:prstGeom>
            <a:grpFill/>
            <a:ln w="25400">
              <a:solidFill>
                <a:srgbClr val="CFCFC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01" name="Line 697"/>
            <p:cNvSpPr>
              <a:spLocks noChangeShapeType="1"/>
            </p:cNvSpPr>
            <p:nvPr/>
          </p:nvSpPr>
          <p:spPr bwMode="auto">
            <a:xfrm flipH="1">
              <a:off x="3844108" y="3914347"/>
              <a:ext cx="74530" cy="75720"/>
            </a:xfrm>
            <a:prstGeom prst="line">
              <a:avLst/>
            </a:prstGeom>
            <a:grpFill/>
            <a:ln w="25400">
              <a:solidFill>
                <a:srgbClr val="D7D7D7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02" name="Line 698"/>
            <p:cNvSpPr>
              <a:spLocks noChangeShapeType="1"/>
            </p:cNvSpPr>
            <p:nvPr/>
          </p:nvSpPr>
          <p:spPr bwMode="auto">
            <a:xfrm flipH="1">
              <a:off x="3867894" y="3939000"/>
              <a:ext cx="50744" cy="51067"/>
            </a:xfrm>
            <a:prstGeom prst="line">
              <a:avLst/>
            </a:prstGeom>
            <a:grpFill/>
            <a:ln w="25400">
              <a:solidFill>
                <a:srgbClr val="DFDFD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03" name="Line 699"/>
            <p:cNvSpPr>
              <a:spLocks noChangeShapeType="1"/>
            </p:cNvSpPr>
            <p:nvPr/>
          </p:nvSpPr>
          <p:spPr bwMode="auto">
            <a:xfrm flipH="1">
              <a:off x="3893266" y="3963653"/>
              <a:ext cx="25372" cy="26414"/>
            </a:xfrm>
            <a:prstGeom prst="line">
              <a:avLst/>
            </a:prstGeom>
            <a:grpFill/>
            <a:ln w="25400">
              <a:solidFill>
                <a:srgbClr val="E7E7E7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04" name="Line 700"/>
            <p:cNvSpPr>
              <a:spLocks noChangeShapeType="1"/>
            </p:cNvSpPr>
            <p:nvPr/>
          </p:nvSpPr>
          <p:spPr bwMode="auto">
            <a:xfrm flipH="1">
              <a:off x="3893266" y="3963653"/>
              <a:ext cx="25372" cy="26414"/>
            </a:xfrm>
            <a:prstGeom prst="line">
              <a:avLst/>
            </a:prstGeom>
            <a:grpFill/>
            <a:ln w="25400">
              <a:solidFill>
                <a:srgbClr val="EFEFE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05" name="Line 701"/>
            <p:cNvSpPr>
              <a:spLocks noChangeShapeType="1"/>
            </p:cNvSpPr>
            <p:nvPr/>
          </p:nvSpPr>
          <p:spPr bwMode="auto">
            <a:xfrm flipH="1">
              <a:off x="3917052" y="3988306"/>
              <a:ext cx="1586" cy="1761"/>
            </a:xfrm>
            <a:prstGeom prst="line">
              <a:avLst/>
            </a:prstGeom>
            <a:grpFill/>
            <a:ln w="25400">
              <a:solidFill>
                <a:srgbClr val="F7F7F7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06" name="Freeform 702"/>
            <p:cNvSpPr>
              <a:spLocks/>
            </p:cNvSpPr>
            <p:nvPr/>
          </p:nvSpPr>
          <p:spPr bwMode="auto">
            <a:xfrm>
              <a:off x="3571358" y="3865041"/>
              <a:ext cx="347280" cy="125026"/>
            </a:xfrm>
            <a:custGeom>
              <a:avLst/>
              <a:gdLst/>
              <a:ahLst/>
              <a:cxnLst>
                <a:cxn ang="0">
                  <a:pos x="219" y="7"/>
                </a:cxn>
                <a:cxn ang="0">
                  <a:pos x="195" y="0"/>
                </a:cxn>
                <a:cxn ang="0">
                  <a:pos x="55" y="14"/>
                </a:cxn>
                <a:cxn ang="0">
                  <a:pos x="47" y="22"/>
                </a:cxn>
                <a:cxn ang="0">
                  <a:pos x="24" y="29"/>
                </a:cxn>
                <a:cxn ang="0">
                  <a:pos x="0" y="57"/>
                </a:cxn>
                <a:cxn ang="0">
                  <a:pos x="0" y="64"/>
                </a:cxn>
                <a:cxn ang="0">
                  <a:pos x="8" y="71"/>
                </a:cxn>
                <a:cxn ang="0">
                  <a:pos x="31" y="64"/>
                </a:cxn>
                <a:cxn ang="0">
                  <a:pos x="47" y="64"/>
                </a:cxn>
                <a:cxn ang="0">
                  <a:pos x="219" y="7"/>
                </a:cxn>
              </a:cxnLst>
              <a:rect l="0" t="0" r="r" b="b"/>
              <a:pathLst>
                <a:path w="219" h="71">
                  <a:moveTo>
                    <a:pt x="219" y="7"/>
                  </a:moveTo>
                  <a:lnTo>
                    <a:pt x="195" y="0"/>
                  </a:lnTo>
                  <a:lnTo>
                    <a:pt x="55" y="14"/>
                  </a:lnTo>
                  <a:lnTo>
                    <a:pt x="47" y="22"/>
                  </a:lnTo>
                  <a:lnTo>
                    <a:pt x="24" y="29"/>
                  </a:lnTo>
                  <a:lnTo>
                    <a:pt x="0" y="57"/>
                  </a:lnTo>
                  <a:lnTo>
                    <a:pt x="0" y="64"/>
                  </a:lnTo>
                  <a:lnTo>
                    <a:pt x="8" y="71"/>
                  </a:lnTo>
                  <a:lnTo>
                    <a:pt x="31" y="64"/>
                  </a:lnTo>
                  <a:lnTo>
                    <a:pt x="47" y="64"/>
                  </a:lnTo>
                  <a:lnTo>
                    <a:pt x="219" y="7"/>
                  </a:lnTo>
                  <a:close/>
                </a:path>
              </a:pathLst>
            </a:custGeom>
            <a:grp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07" name="Line 703"/>
            <p:cNvSpPr>
              <a:spLocks noChangeShapeType="1"/>
            </p:cNvSpPr>
            <p:nvPr/>
          </p:nvSpPr>
          <p:spPr bwMode="auto">
            <a:xfrm flipH="1">
              <a:off x="3707733" y="3778756"/>
              <a:ext cx="198219" cy="198984"/>
            </a:xfrm>
            <a:prstGeom prst="line">
              <a:avLst/>
            </a:prstGeom>
            <a:grp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08" name="Line 704"/>
            <p:cNvSpPr>
              <a:spLocks noChangeShapeType="1"/>
            </p:cNvSpPr>
            <p:nvPr/>
          </p:nvSpPr>
          <p:spPr bwMode="auto">
            <a:xfrm flipH="1">
              <a:off x="3707733" y="3778756"/>
              <a:ext cx="198219" cy="198984"/>
            </a:xfrm>
            <a:prstGeom prst="line">
              <a:avLst/>
            </a:prstGeom>
            <a:grpFill/>
            <a:ln w="25400">
              <a:solidFill>
                <a:srgbClr val="0E0E0E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09" name="Line 705"/>
            <p:cNvSpPr>
              <a:spLocks noChangeShapeType="1"/>
            </p:cNvSpPr>
            <p:nvPr/>
          </p:nvSpPr>
          <p:spPr bwMode="auto">
            <a:xfrm flipH="1">
              <a:off x="3720419" y="3778756"/>
              <a:ext cx="210905" cy="211311"/>
            </a:xfrm>
            <a:prstGeom prst="line">
              <a:avLst/>
            </a:prstGeom>
            <a:grpFill/>
            <a:ln w="25400">
              <a:solidFill>
                <a:srgbClr val="1C1C1C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10" name="Line 706"/>
            <p:cNvSpPr>
              <a:spLocks noChangeShapeType="1"/>
            </p:cNvSpPr>
            <p:nvPr/>
          </p:nvSpPr>
          <p:spPr bwMode="auto">
            <a:xfrm flipH="1">
              <a:off x="3733105" y="3778756"/>
              <a:ext cx="223591" cy="223637"/>
            </a:xfrm>
            <a:prstGeom prst="line">
              <a:avLst/>
            </a:prstGeom>
            <a:grpFill/>
            <a:ln w="25400">
              <a:solidFill>
                <a:srgbClr val="2A2A2A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11" name="Line 707"/>
            <p:cNvSpPr>
              <a:spLocks noChangeShapeType="1"/>
            </p:cNvSpPr>
            <p:nvPr/>
          </p:nvSpPr>
          <p:spPr bwMode="auto">
            <a:xfrm flipH="1">
              <a:off x="3733105" y="3778756"/>
              <a:ext cx="223591" cy="223637"/>
            </a:xfrm>
            <a:prstGeom prst="line">
              <a:avLst/>
            </a:prstGeom>
            <a:grpFill/>
            <a:ln w="25400">
              <a:solidFill>
                <a:srgbClr val="383838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12" name="Line 708"/>
            <p:cNvSpPr>
              <a:spLocks noChangeShapeType="1"/>
            </p:cNvSpPr>
            <p:nvPr/>
          </p:nvSpPr>
          <p:spPr bwMode="auto">
            <a:xfrm flipH="1">
              <a:off x="3744205" y="3778756"/>
              <a:ext cx="234692" cy="235964"/>
            </a:xfrm>
            <a:prstGeom prst="line">
              <a:avLst/>
            </a:prstGeom>
            <a:grpFill/>
            <a:ln w="25400">
              <a:solidFill>
                <a:srgbClr val="474747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13" name="Line 709"/>
            <p:cNvSpPr>
              <a:spLocks noChangeShapeType="1"/>
            </p:cNvSpPr>
            <p:nvPr/>
          </p:nvSpPr>
          <p:spPr bwMode="auto">
            <a:xfrm flipH="1">
              <a:off x="3980483" y="3778756"/>
              <a:ext cx="25372" cy="24653"/>
            </a:xfrm>
            <a:prstGeom prst="line">
              <a:avLst/>
            </a:prstGeom>
            <a:grpFill/>
            <a:ln w="25400">
              <a:solidFill>
                <a:srgbClr val="555555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14" name="Line 710"/>
            <p:cNvSpPr>
              <a:spLocks noChangeShapeType="1"/>
            </p:cNvSpPr>
            <p:nvPr/>
          </p:nvSpPr>
          <p:spPr bwMode="auto">
            <a:xfrm flipH="1">
              <a:off x="3980483" y="3778756"/>
              <a:ext cx="38058" cy="36979"/>
            </a:xfrm>
            <a:prstGeom prst="line">
              <a:avLst/>
            </a:prstGeom>
            <a:grpFill/>
            <a:ln w="25400">
              <a:solidFill>
                <a:srgbClr val="636363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15" name="Line 711"/>
            <p:cNvSpPr>
              <a:spLocks noChangeShapeType="1"/>
            </p:cNvSpPr>
            <p:nvPr/>
          </p:nvSpPr>
          <p:spPr bwMode="auto">
            <a:xfrm flipH="1">
              <a:off x="3980483" y="3778756"/>
              <a:ext cx="50744" cy="49306"/>
            </a:xfrm>
            <a:prstGeom prst="line">
              <a:avLst/>
            </a:prstGeom>
            <a:grpFill/>
            <a:ln w="25400">
              <a:solidFill>
                <a:srgbClr val="71717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16" name="Line 712"/>
            <p:cNvSpPr>
              <a:spLocks noChangeShapeType="1"/>
            </p:cNvSpPr>
            <p:nvPr/>
          </p:nvSpPr>
          <p:spPr bwMode="auto">
            <a:xfrm flipH="1">
              <a:off x="3980483" y="3778756"/>
              <a:ext cx="74530" cy="73959"/>
            </a:xfrm>
            <a:prstGeom prst="line">
              <a:avLst/>
            </a:prstGeom>
            <a:grpFill/>
            <a:ln w="25400">
              <a:solidFill>
                <a:srgbClr val="7F7F7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17" name="Line 713"/>
            <p:cNvSpPr>
              <a:spLocks noChangeShapeType="1"/>
            </p:cNvSpPr>
            <p:nvPr/>
          </p:nvSpPr>
          <p:spPr bwMode="auto">
            <a:xfrm flipH="1">
              <a:off x="3994754" y="3778756"/>
              <a:ext cx="72945" cy="73959"/>
            </a:xfrm>
            <a:prstGeom prst="line">
              <a:avLst/>
            </a:prstGeom>
            <a:grpFill/>
            <a:ln w="25400">
              <a:solidFill>
                <a:srgbClr val="8E8E8E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18" name="Line 714"/>
            <p:cNvSpPr>
              <a:spLocks noChangeShapeType="1"/>
            </p:cNvSpPr>
            <p:nvPr/>
          </p:nvSpPr>
          <p:spPr bwMode="auto">
            <a:xfrm flipH="1">
              <a:off x="4018541" y="3778756"/>
              <a:ext cx="72945" cy="73959"/>
            </a:xfrm>
            <a:prstGeom prst="line">
              <a:avLst/>
            </a:prstGeom>
            <a:grpFill/>
            <a:ln w="25400">
              <a:solidFill>
                <a:srgbClr val="9C9C9C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19" name="Line 715"/>
            <p:cNvSpPr>
              <a:spLocks noChangeShapeType="1"/>
            </p:cNvSpPr>
            <p:nvPr/>
          </p:nvSpPr>
          <p:spPr bwMode="auto">
            <a:xfrm flipH="1">
              <a:off x="4031227" y="3778756"/>
              <a:ext cx="72945" cy="73959"/>
            </a:xfrm>
            <a:prstGeom prst="line">
              <a:avLst/>
            </a:prstGeom>
            <a:grpFill/>
            <a:ln w="25400">
              <a:solidFill>
                <a:srgbClr val="AAAAAA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20" name="Line 716"/>
            <p:cNvSpPr>
              <a:spLocks noChangeShapeType="1"/>
            </p:cNvSpPr>
            <p:nvPr/>
          </p:nvSpPr>
          <p:spPr bwMode="auto">
            <a:xfrm flipH="1">
              <a:off x="4043913" y="3778756"/>
              <a:ext cx="72945" cy="73959"/>
            </a:xfrm>
            <a:prstGeom prst="line">
              <a:avLst/>
            </a:prstGeom>
            <a:grpFill/>
            <a:ln w="25400">
              <a:solidFill>
                <a:srgbClr val="B8B8B8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21" name="Line 717"/>
            <p:cNvSpPr>
              <a:spLocks noChangeShapeType="1"/>
            </p:cNvSpPr>
            <p:nvPr/>
          </p:nvSpPr>
          <p:spPr bwMode="auto">
            <a:xfrm flipH="1">
              <a:off x="4067699" y="3803409"/>
              <a:ext cx="49158" cy="49306"/>
            </a:xfrm>
            <a:prstGeom prst="line">
              <a:avLst/>
            </a:prstGeom>
            <a:grpFill/>
            <a:ln w="25400">
              <a:solidFill>
                <a:srgbClr val="C7C7C7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22" name="Line 718"/>
            <p:cNvSpPr>
              <a:spLocks noChangeShapeType="1"/>
            </p:cNvSpPr>
            <p:nvPr/>
          </p:nvSpPr>
          <p:spPr bwMode="auto">
            <a:xfrm flipH="1">
              <a:off x="4091485" y="3826301"/>
              <a:ext cx="25372" cy="26414"/>
            </a:xfrm>
            <a:prstGeom prst="line">
              <a:avLst/>
            </a:prstGeom>
            <a:grpFill/>
            <a:ln w="25400">
              <a:solidFill>
                <a:srgbClr val="D5D5D5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23" name="Line 719"/>
            <p:cNvSpPr>
              <a:spLocks noChangeShapeType="1"/>
            </p:cNvSpPr>
            <p:nvPr/>
          </p:nvSpPr>
          <p:spPr bwMode="auto">
            <a:xfrm flipH="1">
              <a:off x="4091485" y="3826301"/>
              <a:ext cx="25372" cy="26414"/>
            </a:xfrm>
            <a:prstGeom prst="line">
              <a:avLst/>
            </a:prstGeom>
            <a:grpFill/>
            <a:ln w="25400">
              <a:solidFill>
                <a:srgbClr val="E3E3E3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24" name="Line 720"/>
            <p:cNvSpPr>
              <a:spLocks noChangeShapeType="1"/>
            </p:cNvSpPr>
            <p:nvPr/>
          </p:nvSpPr>
          <p:spPr bwMode="auto">
            <a:xfrm flipH="1">
              <a:off x="4116858" y="3852715"/>
              <a:ext cx="1586" cy="1761"/>
            </a:xfrm>
            <a:prstGeom prst="line">
              <a:avLst/>
            </a:prstGeom>
            <a:grpFill/>
            <a:ln w="25400">
              <a:solidFill>
                <a:srgbClr val="F1F1F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25" name="Freeform 721"/>
            <p:cNvSpPr>
              <a:spLocks/>
            </p:cNvSpPr>
            <p:nvPr/>
          </p:nvSpPr>
          <p:spPr bwMode="auto">
            <a:xfrm>
              <a:off x="3967797" y="3778756"/>
              <a:ext cx="149061" cy="73959"/>
            </a:xfrm>
            <a:custGeom>
              <a:avLst/>
              <a:gdLst/>
              <a:ahLst/>
              <a:cxnLst>
                <a:cxn ang="0">
                  <a:pos x="70" y="0"/>
                </a:cxn>
                <a:cxn ang="0">
                  <a:pos x="0" y="21"/>
                </a:cxn>
                <a:cxn ang="0">
                  <a:pos x="16" y="42"/>
                </a:cxn>
                <a:cxn ang="0">
                  <a:pos x="94" y="21"/>
                </a:cxn>
                <a:cxn ang="0">
                  <a:pos x="70" y="0"/>
                </a:cxn>
              </a:cxnLst>
              <a:rect l="0" t="0" r="r" b="b"/>
              <a:pathLst>
                <a:path w="94" h="42">
                  <a:moveTo>
                    <a:pt x="70" y="0"/>
                  </a:moveTo>
                  <a:lnTo>
                    <a:pt x="0" y="21"/>
                  </a:lnTo>
                  <a:lnTo>
                    <a:pt x="16" y="42"/>
                  </a:lnTo>
                  <a:lnTo>
                    <a:pt x="94" y="21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26" name="Freeform 722"/>
            <p:cNvSpPr>
              <a:spLocks/>
            </p:cNvSpPr>
            <p:nvPr/>
          </p:nvSpPr>
          <p:spPr bwMode="auto">
            <a:xfrm>
              <a:off x="4413394" y="2750376"/>
              <a:ext cx="556600" cy="767763"/>
            </a:xfrm>
            <a:custGeom>
              <a:avLst/>
              <a:gdLst/>
              <a:ahLst/>
              <a:cxnLst>
                <a:cxn ang="0">
                  <a:pos x="312" y="78"/>
                </a:cxn>
                <a:cxn ang="0">
                  <a:pos x="351" y="162"/>
                </a:cxn>
                <a:cxn ang="0">
                  <a:pos x="336" y="261"/>
                </a:cxn>
                <a:cxn ang="0">
                  <a:pos x="297" y="338"/>
                </a:cxn>
                <a:cxn ang="0">
                  <a:pos x="226" y="387"/>
                </a:cxn>
                <a:cxn ang="0">
                  <a:pos x="125" y="422"/>
                </a:cxn>
                <a:cxn ang="0">
                  <a:pos x="0" y="436"/>
                </a:cxn>
                <a:cxn ang="0">
                  <a:pos x="141" y="373"/>
                </a:cxn>
                <a:cxn ang="0">
                  <a:pos x="203" y="331"/>
                </a:cxn>
                <a:cxn ang="0">
                  <a:pos x="242" y="282"/>
                </a:cxn>
                <a:cxn ang="0">
                  <a:pos x="265" y="197"/>
                </a:cxn>
                <a:cxn ang="0">
                  <a:pos x="265" y="106"/>
                </a:cxn>
                <a:cxn ang="0">
                  <a:pos x="195" y="0"/>
                </a:cxn>
                <a:cxn ang="0">
                  <a:pos x="312" y="78"/>
                </a:cxn>
              </a:cxnLst>
              <a:rect l="0" t="0" r="r" b="b"/>
              <a:pathLst>
                <a:path w="351" h="436">
                  <a:moveTo>
                    <a:pt x="312" y="78"/>
                  </a:moveTo>
                  <a:lnTo>
                    <a:pt x="351" y="162"/>
                  </a:lnTo>
                  <a:lnTo>
                    <a:pt x="336" y="261"/>
                  </a:lnTo>
                  <a:lnTo>
                    <a:pt x="297" y="338"/>
                  </a:lnTo>
                  <a:lnTo>
                    <a:pt x="226" y="387"/>
                  </a:lnTo>
                  <a:lnTo>
                    <a:pt x="125" y="422"/>
                  </a:lnTo>
                  <a:lnTo>
                    <a:pt x="0" y="436"/>
                  </a:lnTo>
                  <a:lnTo>
                    <a:pt x="141" y="373"/>
                  </a:lnTo>
                  <a:lnTo>
                    <a:pt x="203" y="331"/>
                  </a:lnTo>
                  <a:lnTo>
                    <a:pt x="242" y="282"/>
                  </a:lnTo>
                  <a:lnTo>
                    <a:pt x="265" y="197"/>
                  </a:lnTo>
                  <a:lnTo>
                    <a:pt x="265" y="106"/>
                  </a:lnTo>
                  <a:lnTo>
                    <a:pt x="195" y="0"/>
                  </a:lnTo>
                  <a:lnTo>
                    <a:pt x="312" y="78"/>
                  </a:lnTo>
                  <a:close/>
                </a:path>
              </a:pathLst>
            </a:custGeom>
            <a:grpFill/>
            <a:ln w="12700">
              <a:solidFill>
                <a:srgbClr val="FCF305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27" name="Line 723"/>
            <p:cNvSpPr>
              <a:spLocks noChangeShapeType="1"/>
            </p:cNvSpPr>
            <p:nvPr/>
          </p:nvSpPr>
          <p:spPr bwMode="auto">
            <a:xfrm flipH="1">
              <a:off x="3360452" y="1945634"/>
              <a:ext cx="1586" cy="1761"/>
            </a:xfrm>
            <a:prstGeom prst="line">
              <a:avLst/>
            </a:prstGeom>
            <a:grpFill/>
            <a:ln w="25400">
              <a:solidFill>
                <a:srgbClr val="151515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28" name="Line 724"/>
            <p:cNvSpPr>
              <a:spLocks noChangeShapeType="1"/>
            </p:cNvSpPr>
            <p:nvPr/>
          </p:nvSpPr>
          <p:spPr bwMode="auto">
            <a:xfrm flipH="1">
              <a:off x="3360452" y="1945634"/>
              <a:ext cx="26958" cy="26414"/>
            </a:xfrm>
            <a:prstGeom prst="line">
              <a:avLst/>
            </a:prstGeom>
            <a:grpFill/>
            <a:ln w="25400">
              <a:solidFill>
                <a:srgbClr val="1A1A1A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29" name="Line 725"/>
            <p:cNvSpPr>
              <a:spLocks noChangeShapeType="1"/>
            </p:cNvSpPr>
            <p:nvPr/>
          </p:nvSpPr>
          <p:spPr bwMode="auto">
            <a:xfrm flipH="1">
              <a:off x="3360452" y="1945634"/>
              <a:ext cx="26958" cy="26414"/>
            </a:xfrm>
            <a:prstGeom prst="line">
              <a:avLst/>
            </a:prstGeom>
            <a:grpFill/>
            <a:ln w="25400">
              <a:solidFill>
                <a:srgbClr val="1E1E1E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30" name="Line 726"/>
            <p:cNvSpPr>
              <a:spLocks noChangeShapeType="1"/>
            </p:cNvSpPr>
            <p:nvPr/>
          </p:nvSpPr>
          <p:spPr bwMode="auto">
            <a:xfrm flipH="1">
              <a:off x="3360452" y="1945634"/>
              <a:ext cx="52330" cy="51067"/>
            </a:xfrm>
            <a:prstGeom prst="line">
              <a:avLst/>
            </a:prstGeom>
            <a:grpFill/>
            <a:ln w="25400">
              <a:solidFill>
                <a:srgbClr val="22222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31" name="Line 727"/>
            <p:cNvSpPr>
              <a:spLocks noChangeShapeType="1"/>
            </p:cNvSpPr>
            <p:nvPr/>
          </p:nvSpPr>
          <p:spPr bwMode="auto">
            <a:xfrm flipH="1">
              <a:off x="3360452" y="1945634"/>
              <a:ext cx="74530" cy="73959"/>
            </a:xfrm>
            <a:prstGeom prst="line">
              <a:avLst/>
            </a:prstGeom>
            <a:grpFill/>
            <a:ln w="25400">
              <a:solidFill>
                <a:srgbClr val="272727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32" name="Line 728"/>
            <p:cNvSpPr>
              <a:spLocks noChangeShapeType="1"/>
            </p:cNvSpPr>
            <p:nvPr/>
          </p:nvSpPr>
          <p:spPr bwMode="auto">
            <a:xfrm flipH="1">
              <a:off x="3360452" y="1945634"/>
              <a:ext cx="74530" cy="73959"/>
            </a:xfrm>
            <a:prstGeom prst="line">
              <a:avLst/>
            </a:prstGeom>
            <a:grpFill/>
            <a:ln w="25400">
              <a:solidFill>
                <a:srgbClr val="2B2B2B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33" name="Line 729"/>
            <p:cNvSpPr>
              <a:spLocks noChangeShapeType="1"/>
            </p:cNvSpPr>
            <p:nvPr/>
          </p:nvSpPr>
          <p:spPr bwMode="auto">
            <a:xfrm flipH="1">
              <a:off x="3360452" y="1945634"/>
              <a:ext cx="99903" cy="98612"/>
            </a:xfrm>
            <a:prstGeom prst="line">
              <a:avLst/>
            </a:prstGeom>
            <a:grpFill/>
            <a:ln w="25400">
              <a:solidFill>
                <a:srgbClr val="2F2F2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34" name="Line 730"/>
            <p:cNvSpPr>
              <a:spLocks noChangeShapeType="1"/>
            </p:cNvSpPr>
            <p:nvPr/>
          </p:nvSpPr>
          <p:spPr bwMode="auto">
            <a:xfrm flipH="1">
              <a:off x="3360452" y="1945634"/>
              <a:ext cx="125275" cy="125026"/>
            </a:xfrm>
            <a:prstGeom prst="line">
              <a:avLst/>
            </a:prstGeom>
            <a:grpFill/>
            <a:ln w="25400">
              <a:solidFill>
                <a:srgbClr val="343434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35" name="Line 731"/>
            <p:cNvSpPr>
              <a:spLocks noChangeShapeType="1"/>
            </p:cNvSpPr>
            <p:nvPr/>
          </p:nvSpPr>
          <p:spPr bwMode="auto">
            <a:xfrm flipH="1">
              <a:off x="3360452" y="1945634"/>
              <a:ext cx="150647" cy="149679"/>
            </a:xfrm>
            <a:prstGeom prst="line">
              <a:avLst/>
            </a:prstGeom>
            <a:grpFill/>
            <a:ln w="25400">
              <a:solidFill>
                <a:srgbClr val="383838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36" name="Line 732"/>
            <p:cNvSpPr>
              <a:spLocks noChangeShapeType="1"/>
            </p:cNvSpPr>
            <p:nvPr/>
          </p:nvSpPr>
          <p:spPr bwMode="auto">
            <a:xfrm flipH="1">
              <a:off x="3360452" y="1945634"/>
              <a:ext cx="150647" cy="149679"/>
            </a:xfrm>
            <a:prstGeom prst="line">
              <a:avLst/>
            </a:prstGeom>
            <a:grpFill/>
            <a:ln w="25400">
              <a:solidFill>
                <a:srgbClr val="3C3C3C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37" name="Line 733"/>
            <p:cNvSpPr>
              <a:spLocks noChangeShapeType="1"/>
            </p:cNvSpPr>
            <p:nvPr/>
          </p:nvSpPr>
          <p:spPr bwMode="auto">
            <a:xfrm flipH="1">
              <a:off x="3360452" y="1945634"/>
              <a:ext cx="174433" cy="174332"/>
            </a:xfrm>
            <a:prstGeom prst="line">
              <a:avLst/>
            </a:prstGeom>
            <a:grpFill/>
            <a:ln w="25400">
              <a:solidFill>
                <a:srgbClr val="41414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38" name="Line 734"/>
            <p:cNvSpPr>
              <a:spLocks noChangeShapeType="1"/>
            </p:cNvSpPr>
            <p:nvPr/>
          </p:nvSpPr>
          <p:spPr bwMode="auto">
            <a:xfrm flipH="1">
              <a:off x="3360452" y="1945634"/>
              <a:ext cx="198219" cy="197224"/>
            </a:xfrm>
            <a:prstGeom prst="line">
              <a:avLst/>
            </a:prstGeom>
            <a:grpFill/>
            <a:ln w="25400">
              <a:solidFill>
                <a:srgbClr val="454545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39" name="Line 735"/>
            <p:cNvSpPr>
              <a:spLocks noChangeShapeType="1"/>
            </p:cNvSpPr>
            <p:nvPr/>
          </p:nvSpPr>
          <p:spPr bwMode="auto">
            <a:xfrm flipH="1">
              <a:off x="3360452" y="1945634"/>
              <a:ext cx="198219" cy="197224"/>
            </a:xfrm>
            <a:prstGeom prst="line">
              <a:avLst/>
            </a:prstGeom>
            <a:grpFill/>
            <a:ln w="25400">
              <a:solidFill>
                <a:srgbClr val="494949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40" name="Line 736"/>
            <p:cNvSpPr>
              <a:spLocks noChangeShapeType="1"/>
            </p:cNvSpPr>
            <p:nvPr/>
          </p:nvSpPr>
          <p:spPr bwMode="auto">
            <a:xfrm flipH="1">
              <a:off x="3360452" y="1945634"/>
              <a:ext cx="223591" cy="221876"/>
            </a:xfrm>
            <a:prstGeom prst="line">
              <a:avLst/>
            </a:prstGeom>
            <a:grpFill/>
            <a:ln w="25400">
              <a:solidFill>
                <a:srgbClr val="4E4E4E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41" name="Line 737"/>
            <p:cNvSpPr>
              <a:spLocks noChangeShapeType="1"/>
            </p:cNvSpPr>
            <p:nvPr/>
          </p:nvSpPr>
          <p:spPr bwMode="auto">
            <a:xfrm flipH="1">
              <a:off x="3360452" y="1945634"/>
              <a:ext cx="248964" cy="248290"/>
            </a:xfrm>
            <a:prstGeom prst="line">
              <a:avLst/>
            </a:prstGeom>
            <a:grpFill/>
            <a:ln w="25400">
              <a:solidFill>
                <a:srgbClr val="52525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42" name="Line 738"/>
            <p:cNvSpPr>
              <a:spLocks noChangeShapeType="1"/>
            </p:cNvSpPr>
            <p:nvPr/>
          </p:nvSpPr>
          <p:spPr bwMode="auto">
            <a:xfrm flipH="1">
              <a:off x="3360452" y="1945634"/>
              <a:ext cx="248964" cy="248290"/>
            </a:xfrm>
            <a:prstGeom prst="line">
              <a:avLst/>
            </a:prstGeom>
            <a:grpFill/>
            <a:ln w="25400">
              <a:solidFill>
                <a:srgbClr val="565656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43" name="Line 739"/>
            <p:cNvSpPr>
              <a:spLocks noChangeShapeType="1"/>
            </p:cNvSpPr>
            <p:nvPr/>
          </p:nvSpPr>
          <p:spPr bwMode="auto">
            <a:xfrm flipH="1">
              <a:off x="3360452" y="1945634"/>
              <a:ext cx="272750" cy="271182"/>
            </a:xfrm>
            <a:prstGeom prst="line">
              <a:avLst/>
            </a:prstGeom>
            <a:grpFill/>
            <a:ln w="25400">
              <a:solidFill>
                <a:srgbClr val="5B5B5B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44" name="Line 740"/>
            <p:cNvSpPr>
              <a:spLocks noChangeShapeType="1"/>
            </p:cNvSpPr>
            <p:nvPr/>
          </p:nvSpPr>
          <p:spPr bwMode="auto">
            <a:xfrm flipH="1">
              <a:off x="3374724" y="1945634"/>
              <a:ext cx="283850" cy="285270"/>
            </a:xfrm>
            <a:prstGeom prst="line">
              <a:avLst/>
            </a:prstGeom>
            <a:grpFill/>
            <a:ln w="25400">
              <a:solidFill>
                <a:srgbClr val="5F5F5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45" name="Line 741"/>
            <p:cNvSpPr>
              <a:spLocks noChangeShapeType="1"/>
            </p:cNvSpPr>
            <p:nvPr/>
          </p:nvSpPr>
          <p:spPr bwMode="auto">
            <a:xfrm flipH="1">
              <a:off x="3398511" y="1945634"/>
              <a:ext cx="283850" cy="285270"/>
            </a:xfrm>
            <a:prstGeom prst="line">
              <a:avLst/>
            </a:prstGeom>
            <a:grpFill/>
            <a:ln w="25400">
              <a:solidFill>
                <a:srgbClr val="636363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46" name="Line 742"/>
            <p:cNvSpPr>
              <a:spLocks noChangeShapeType="1"/>
            </p:cNvSpPr>
            <p:nvPr/>
          </p:nvSpPr>
          <p:spPr bwMode="auto">
            <a:xfrm flipH="1">
              <a:off x="3398511" y="1945634"/>
              <a:ext cx="283850" cy="285270"/>
            </a:xfrm>
            <a:prstGeom prst="line">
              <a:avLst/>
            </a:prstGeom>
            <a:grpFill/>
            <a:ln w="25400">
              <a:solidFill>
                <a:srgbClr val="686868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47" name="Line 743"/>
            <p:cNvSpPr>
              <a:spLocks noChangeShapeType="1"/>
            </p:cNvSpPr>
            <p:nvPr/>
          </p:nvSpPr>
          <p:spPr bwMode="auto">
            <a:xfrm flipH="1">
              <a:off x="3423883" y="1945634"/>
              <a:ext cx="283850" cy="285270"/>
            </a:xfrm>
            <a:prstGeom prst="line">
              <a:avLst/>
            </a:prstGeom>
            <a:grpFill/>
            <a:ln w="25400">
              <a:solidFill>
                <a:srgbClr val="6C6C6C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48" name="Line 744"/>
            <p:cNvSpPr>
              <a:spLocks noChangeShapeType="1"/>
            </p:cNvSpPr>
            <p:nvPr/>
          </p:nvSpPr>
          <p:spPr bwMode="auto">
            <a:xfrm flipH="1">
              <a:off x="3449255" y="1945634"/>
              <a:ext cx="283850" cy="285270"/>
            </a:xfrm>
            <a:prstGeom prst="line">
              <a:avLst/>
            </a:prstGeom>
            <a:grpFill/>
            <a:ln w="25400">
              <a:solidFill>
                <a:srgbClr val="70707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49" name="Line 745"/>
            <p:cNvSpPr>
              <a:spLocks noChangeShapeType="1"/>
            </p:cNvSpPr>
            <p:nvPr/>
          </p:nvSpPr>
          <p:spPr bwMode="auto">
            <a:xfrm flipH="1">
              <a:off x="3449255" y="1945634"/>
              <a:ext cx="283850" cy="285270"/>
            </a:xfrm>
            <a:prstGeom prst="line">
              <a:avLst/>
            </a:prstGeom>
            <a:grpFill/>
            <a:ln w="25400">
              <a:solidFill>
                <a:srgbClr val="757575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50" name="Line 746"/>
            <p:cNvSpPr>
              <a:spLocks noChangeShapeType="1"/>
            </p:cNvSpPr>
            <p:nvPr/>
          </p:nvSpPr>
          <p:spPr bwMode="auto">
            <a:xfrm flipH="1">
              <a:off x="3473041" y="1945634"/>
              <a:ext cx="283850" cy="285270"/>
            </a:xfrm>
            <a:prstGeom prst="line">
              <a:avLst/>
            </a:prstGeom>
            <a:grpFill/>
            <a:ln w="25400">
              <a:solidFill>
                <a:srgbClr val="797979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51" name="Line 747"/>
            <p:cNvSpPr>
              <a:spLocks noChangeShapeType="1"/>
            </p:cNvSpPr>
            <p:nvPr/>
          </p:nvSpPr>
          <p:spPr bwMode="auto">
            <a:xfrm flipH="1">
              <a:off x="3498413" y="1945634"/>
              <a:ext cx="283850" cy="285270"/>
            </a:xfrm>
            <a:prstGeom prst="line">
              <a:avLst/>
            </a:prstGeom>
            <a:grpFill/>
            <a:ln w="25400">
              <a:solidFill>
                <a:srgbClr val="7D7D7D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52" name="Line 748"/>
            <p:cNvSpPr>
              <a:spLocks noChangeShapeType="1"/>
            </p:cNvSpPr>
            <p:nvPr/>
          </p:nvSpPr>
          <p:spPr bwMode="auto">
            <a:xfrm flipH="1">
              <a:off x="3498413" y="1945634"/>
              <a:ext cx="283850" cy="285270"/>
            </a:xfrm>
            <a:prstGeom prst="line">
              <a:avLst/>
            </a:prstGeom>
            <a:grpFill/>
            <a:ln w="25400">
              <a:solidFill>
                <a:srgbClr val="82828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53" name="Line 749"/>
            <p:cNvSpPr>
              <a:spLocks noChangeShapeType="1"/>
            </p:cNvSpPr>
            <p:nvPr/>
          </p:nvSpPr>
          <p:spPr bwMode="auto">
            <a:xfrm flipH="1">
              <a:off x="3522199" y="1945634"/>
              <a:ext cx="283850" cy="285270"/>
            </a:xfrm>
            <a:prstGeom prst="line">
              <a:avLst/>
            </a:prstGeom>
            <a:grpFill/>
            <a:ln w="25400">
              <a:solidFill>
                <a:srgbClr val="868686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54" name="Line 750"/>
            <p:cNvSpPr>
              <a:spLocks noChangeShapeType="1"/>
            </p:cNvSpPr>
            <p:nvPr/>
          </p:nvSpPr>
          <p:spPr bwMode="auto">
            <a:xfrm flipH="1">
              <a:off x="3547571" y="1945634"/>
              <a:ext cx="283850" cy="285270"/>
            </a:xfrm>
            <a:prstGeom prst="line">
              <a:avLst/>
            </a:prstGeom>
            <a:grpFill/>
            <a:ln w="25400">
              <a:solidFill>
                <a:srgbClr val="8A8A8A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55" name="Line 751"/>
            <p:cNvSpPr>
              <a:spLocks noChangeShapeType="1"/>
            </p:cNvSpPr>
            <p:nvPr/>
          </p:nvSpPr>
          <p:spPr bwMode="auto">
            <a:xfrm flipH="1">
              <a:off x="3572944" y="1945634"/>
              <a:ext cx="283850" cy="285270"/>
            </a:xfrm>
            <a:prstGeom prst="line">
              <a:avLst/>
            </a:prstGeom>
            <a:grpFill/>
            <a:ln w="25400">
              <a:solidFill>
                <a:srgbClr val="8F8F8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56" name="Line 752"/>
            <p:cNvSpPr>
              <a:spLocks noChangeShapeType="1"/>
            </p:cNvSpPr>
            <p:nvPr/>
          </p:nvSpPr>
          <p:spPr bwMode="auto">
            <a:xfrm flipH="1">
              <a:off x="3572944" y="1945634"/>
              <a:ext cx="283850" cy="285270"/>
            </a:xfrm>
            <a:prstGeom prst="line">
              <a:avLst/>
            </a:prstGeom>
            <a:grpFill/>
            <a:ln w="25400">
              <a:solidFill>
                <a:srgbClr val="939393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57" name="Line 753"/>
            <p:cNvSpPr>
              <a:spLocks noChangeShapeType="1"/>
            </p:cNvSpPr>
            <p:nvPr/>
          </p:nvSpPr>
          <p:spPr bwMode="auto">
            <a:xfrm flipH="1">
              <a:off x="3596730" y="1945634"/>
              <a:ext cx="283850" cy="285270"/>
            </a:xfrm>
            <a:prstGeom prst="line">
              <a:avLst/>
            </a:prstGeom>
            <a:grpFill/>
            <a:ln w="25400">
              <a:solidFill>
                <a:srgbClr val="979797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58" name="Line 754"/>
            <p:cNvSpPr>
              <a:spLocks noChangeShapeType="1"/>
            </p:cNvSpPr>
            <p:nvPr/>
          </p:nvSpPr>
          <p:spPr bwMode="auto">
            <a:xfrm flipH="1">
              <a:off x="3622102" y="1945634"/>
              <a:ext cx="283850" cy="285270"/>
            </a:xfrm>
            <a:prstGeom prst="line">
              <a:avLst/>
            </a:prstGeom>
            <a:grpFill/>
            <a:ln w="25400">
              <a:solidFill>
                <a:srgbClr val="9C9C9C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59" name="Line 755"/>
            <p:cNvSpPr>
              <a:spLocks noChangeShapeType="1"/>
            </p:cNvSpPr>
            <p:nvPr/>
          </p:nvSpPr>
          <p:spPr bwMode="auto">
            <a:xfrm flipH="1">
              <a:off x="3622102" y="1945634"/>
              <a:ext cx="283850" cy="285270"/>
            </a:xfrm>
            <a:prstGeom prst="line">
              <a:avLst/>
            </a:prstGeom>
            <a:grpFill/>
            <a:ln w="25400">
              <a:solidFill>
                <a:srgbClr val="A0A0A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60" name="Line 756"/>
            <p:cNvSpPr>
              <a:spLocks noChangeShapeType="1"/>
            </p:cNvSpPr>
            <p:nvPr/>
          </p:nvSpPr>
          <p:spPr bwMode="auto">
            <a:xfrm flipH="1">
              <a:off x="3645888" y="1945634"/>
              <a:ext cx="283850" cy="285270"/>
            </a:xfrm>
            <a:prstGeom prst="line">
              <a:avLst/>
            </a:prstGeom>
            <a:grpFill/>
            <a:ln w="25400">
              <a:solidFill>
                <a:srgbClr val="A4A4A4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61" name="Line 757"/>
            <p:cNvSpPr>
              <a:spLocks noChangeShapeType="1"/>
            </p:cNvSpPr>
            <p:nvPr/>
          </p:nvSpPr>
          <p:spPr bwMode="auto">
            <a:xfrm flipH="1">
              <a:off x="3669675" y="1945634"/>
              <a:ext cx="283850" cy="285270"/>
            </a:xfrm>
            <a:prstGeom prst="line">
              <a:avLst/>
            </a:prstGeom>
            <a:grpFill/>
            <a:ln w="25400">
              <a:solidFill>
                <a:srgbClr val="A9A9A9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62" name="Line 758"/>
            <p:cNvSpPr>
              <a:spLocks noChangeShapeType="1"/>
            </p:cNvSpPr>
            <p:nvPr/>
          </p:nvSpPr>
          <p:spPr bwMode="auto">
            <a:xfrm flipH="1">
              <a:off x="3669675" y="1945634"/>
              <a:ext cx="283850" cy="285270"/>
            </a:xfrm>
            <a:prstGeom prst="line">
              <a:avLst/>
            </a:prstGeom>
            <a:grpFill/>
            <a:ln w="25400">
              <a:solidFill>
                <a:srgbClr val="ADADAD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63" name="Line 759"/>
            <p:cNvSpPr>
              <a:spLocks noChangeShapeType="1"/>
            </p:cNvSpPr>
            <p:nvPr/>
          </p:nvSpPr>
          <p:spPr bwMode="auto">
            <a:xfrm flipH="1">
              <a:off x="3696632" y="1945634"/>
              <a:ext cx="283850" cy="285270"/>
            </a:xfrm>
            <a:prstGeom prst="line">
              <a:avLst/>
            </a:prstGeom>
            <a:grpFill/>
            <a:ln w="25400">
              <a:solidFill>
                <a:srgbClr val="B1B1B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64" name="Line 760"/>
            <p:cNvSpPr>
              <a:spLocks noChangeShapeType="1"/>
            </p:cNvSpPr>
            <p:nvPr/>
          </p:nvSpPr>
          <p:spPr bwMode="auto">
            <a:xfrm flipH="1">
              <a:off x="3720419" y="1945634"/>
              <a:ext cx="283850" cy="285270"/>
            </a:xfrm>
            <a:prstGeom prst="line">
              <a:avLst/>
            </a:prstGeom>
            <a:grpFill/>
            <a:ln w="25400">
              <a:solidFill>
                <a:srgbClr val="B6B6B6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65" name="Line 761"/>
            <p:cNvSpPr>
              <a:spLocks noChangeShapeType="1"/>
            </p:cNvSpPr>
            <p:nvPr/>
          </p:nvSpPr>
          <p:spPr bwMode="auto">
            <a:xfrm flipH="1">
              <a:off x="3744205" y="1970287"/>
              <a:ext cx="260064" cy="260617"/>
            </a:xfrm>
            <a:prstGeom prst="line">
              <a:avLst/>
            </a:prstGeom>
            <a:grpFill/>
            <a:ln w="25400">
              <a:solidFill>
                <a:srgbClr val="BABABA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66" name="Line 762"/>
            <p:cNvSpPr>
              <a:spLocks noChangeShapeType="1"/>
            </p:cNvSpPr>
            <p:nvPr/>
          </p:nvSpPr>
          <p:spPr bwMode="auto">
            <a:xfrm flipH="1">
              <a:off x="3744205" y="1970287"/>
              <a:ext cx="260064" cy="260617"/>
            </a:xfrm>
            <a:prstGeom prst="line">
              <a:avLst/>
            </a:prstGeom>
            <a:grpFill/>
            <a:ln w="25400">
              <a:solidFill>
                <a:srgbClr val="BEBEBE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67" name="Line 763"/>
            <p:cNvSpPr>
              <a:spLocks noChangeShapeType="1"/>
            </p:cNvSpPr>
            <p:nvPr/>
          </p:nvSpPr>
          <p:spPr bwMode="auto">
            <a:xfrm flipH="1">
              <a:off x="3771163" y="1996701"/>
              <a:ext cx="233106" cy="234203"/>
            </a:xfrm>
            <a:prstGeom prst="line">
              <a:avLst/>
            </a:prstGeom>
            <a:grpFill/>
            <a:ln w="25400">
              <a:solidFill>
                <a:srgbClr val="C3C3C3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68" name="Line 764"/>
            <p:cNvSpPr>
              <a:spLocks noChangeShapeType="1"/>
            </p:cNvSpPr>
            <p:nvPr/>
          </p:nvSpPr>
          <p:spPr bwMode="auto">
            <a:xfrm flipH="1">
              <a:off x="3793364" y="2019593"/>
              <a:ext cx="210905" cy="211311"/>
            </a:xfrm>
            <a:prstGeom prst="line">
              <a:avLst/>
            </a:prstGeom>
            <a:grpFill/>
            <a:ln w="25400">
              <a:solidFill>
                <a:srgbClr val="C7C7C7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69" name="Line 765"/>
            <p:cNvSpPr>
              <a:spLocks noChangeShapeType="1"/>
            </p:cNvSpPr>
            <p:nvPr/>
          </p:nvSpPr>
          <p:spPr bwMode="auto">
            <a:xfrm flipH="1">
              <a:off x="3793364" y="2019593"/>
              <a:ext cx="210905" cy="211311"/>
            </a:xfrm>
            <a:prstGeom prst="line">
              <a:avLst/>
            </a:prstGeom>
            <a:grpFill/>
            <a:ln w="25400">
              <a:solidFill>
                <a:srgbClr val="CBCBCB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70" name="Line 766"/>
            <p:cNvSpPr>
              <a:spLocks noChangeShapeType="1"/>
            </p:cNvSpPr>
            <p:nvPr/>
          </p:nvSpPr>
          <p:spPr bwMode="auto">
            <a:xfrm flipH="1">
              <a:off x="3818736" y="2044246"/>
              <a:ext cx="185533" cy="186658"/>
            </a:xfrm>
            <a:prstGeom prst="line">
              <a:avLst/>
            </a:prstGeom>
            <a:grpFill/>
            <a:ln w="25400">
              <a:solidFill>
                <a:srgbClr val="D0D0D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71" name="Line 767"/>
            <p:cNvSpPr>
              <a:spLocks noChangeShapeType="1"/>
            </p:cNvSpPr>
            <p:nvPr/>
          </p:nvSpPr>
          <p:spPr bwMode="auto">
            <a:xfrm flipH="1">
              <a:off x="3842522" y="2068899"/>
              <a:ext cx="161747" cy="162005"/>
            </a:xfrm>
            <a:prstGeom prst="line">
              <a:avLst/>
            </a:prstGeom>
            <a:grpFill/>
            <a:ln w="25400">
              <a:solidFill>
                <a:srgbClr val="D4D4D4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72" name="Line 768"/>
            <p:cNvSpPr>
              <a:spLocks noChangeShapeType="1"/>
            </p:cNvSpPr>
            <p:nvPr/>
          </p:nvSpPr>
          <p:spPr bwMode="auto">
            <a:xfrm flipH="1">
              <a:off x="3842522" y="2068899"/>
              <a:ext cx="161747" cy="162005"/>
            </a:xfrm>
            <a:prstGeom prst="line">
              <a:avLst/>
            </a:prstGeom>
            <a:grpFill/>
            <a:ln w="25400">
              <a:solidFill>
                <a:srgbClr val="D8D8D8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73" name="Line 769"/>
            <p:cNvSpPr>
              <a:spLocks noChangeShapeType="1"/>
            </p:cNvSpPr>
            <p:nvPr/>
          </p:nvSpPr>
          <p:spPr bwMode="auto">
            <a:xfrm flipH="1">
              <a:off x="3869480" y="2095313"/>
              <a:ext cx="134789" cy="135591"/>
            </a:xfrm>
            <a:prstGeom prst="line">
              <a:avLst/>
            </a:prstGeom>
            <a:grpFill/>
            <a:ln w="2540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74" name="Line 770"/>
            <p:cNvSpPr>
              <a:spLocks noChangeShapeType="1"/>
            </p:cNvSpPr>
            <p:nvPr/>
          </p:nvSpPr>
          <p:spPr bwMode="auto">
            <a:xfrm flipH="1">
              <a:off x="3894852" y="2119965"/>
              <a:ext cx="109417" cy="110938"/>
            </a:xfrm>
            <a:prstGeom prst="line">
              <a:avLst/>
            </a:prstGeom>
            <a:grpFill/>
            <a:ln w="25400">
              <a:solidFill>
                <a:srgbClr val="E1E1E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75" name="Line 771"/>
            <p:cNvSpPr>
              <a:spLocks noChangeShapeType="1"/>
            </p:cNvSpPr>
            <p:nvPr/>
          </p:nvSpPr>
          <p:spPr bwMode="auto">
            <a:xfrm flipH="1">
              <a:off x="3917052" y="2142857"/>
              <a:ext cx="87217" cy="88046"/>
            </a:xfrm>
            <a:prstGeom prst="line">
              <a:avLst/>
            </a:prstGeom>
            <a:grpFill/>
            <a:ln w="25400">
              <a:solidFill>
                <a:srgbClr val="E5E5E5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76" name="Line 772"/>
            <p:cNvSpPr>
              <a:spLocks noChangeShapeType="1"/>
            </p:cNvSpPr>
            <p:nvPr/>
          </p:nvSpPr>
          <p:spPr bwMode="auto">
            <a:xfrm flipH="1">
              <a:off x="3917052" y="2142857"/>
              <a:ext cx="87217" cy="88046"/>
            </a:xfrm>
            <a:prstGeom prst="line">
              <a:avLst/>
            </a:prstGeom>
            <a:grpFill/>
            <a:ln w="25400">
              <a:solidFill>
                <a:srgbClr val="EAEAEA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77" name="Line 773"/>
            <p:cNvSpPr>
              <a:spLocks noChangeShapeType="1"/>
            </p:cNvSpPr>
            <p:nvPr/>
          </p:nvSpPr>
          <p:spPr bwMode="auto">
            <a:xfrm flipH="1">
              <a:off x="3942425" y="2167510"/>
              <a:ext cx="61844" cy="63393"/>
            </a:xfrm>
            <a:prstGeom prst="line">
              <a:avLst/>
            </a:prstGeom>
            <a:grpFill/>
            <a:ln w="25400">
              <a:solidFill>
                <a:srgbClr val="EEEEEE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78" name="Line 774"/>
            <p:cNvSpPr>
              <a:spLocks noChangeShapeType="1"/>
            </p:cNvSpPr>
            <p:nvPr/>
          </p:nvSpPr>
          <p:spPr bwMode="auto">
            <a:xfrm flipH="1">
              <a:off x="3966211" y="2192163"/>
              <a:ext cx="38058" cy="38740"/>
            </a:xfrm>
            <a:prstGeom prst="line">
              <a:avLst/>
            </a:prstGeom>
            <a:grpFill/>
            <a:ln w="25400">
              <a:solidFill>
                <a:srgbClr val="F2F2F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79" name="Line 775"/>
            <p:cNvSpPr>
              <a:spLocks noChangeShapeType="1"/>
            </p:cNvSpPr>
            <p:nvPr/>
          </p:nvSpPr>
          <p:spPr bwMode="auto">
            <a:xfrm flipH="1">
              <a:off x="3966211" y="2192163"/>
              <a:ext cx="38058" cy="38740"/>
            </a:xfrm>
            <a:prstGeom prst="line">
              <a:avLst/>
            </a:prstGeom>
            <a:grpFill/>
            <a:ln w="25400">
              <a:solidFill>
                <a:srgbClr val="F7F7F7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80" name="Line 776"/>
            <p:cNvSpPr>
              <a:spLocks noChangeShapeType="1"/>
            </p:cNvSpPr>
            <p:nvPr/>
          </p:nvSpPr>
          <p:spPr bwMode="auto">
            <a:xfrm flipH="1">
              <a:off x="3993169" y="2218577"/>
              <a:ext cx="11100" cy="12326"/>
            </a:xfrm>
            <a:prstGeom prst="line">
              <a:avLst/>
            </a:prstGeom>
            <a:grpFill/>
            <a:ln w="25400">
              <a:solidFill>
                <a:srgbClr val="FBFBFB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81" name="Freeform 777"/>
            <p:cNvSpPr>
              <a:spLocks/>
            </p:cNvSpPr>
            <p:nvPr/>
          </p:nvSpPr>
          <p:spPr bwMode="auto">
            <a:xfrm>
              <a:off x="3349352" y="1945634"/>
              <a:ext cx="654917" cy="285270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15" y="7"/>
                </a:cxn>
                <a:cxn ang="0">
                  <a:pos x="39" y="0"/>
                </a:cxn>
                <a:cxn ang="0">
                  <a:pos x="62" y="7"/>
                </a:cxn>
                <a:cxn ang="0">
                  <a:pos x="78" y="35"/>
                </a:cxn>
                <a:cxn ang="0">
                  <a:pos x="101" y="63"/>
                </a:cxn>
                <a:cxn ang="0">
                  <a:pos x="156" y="77"/>
                </a:cxn>
                <a:cxn ang="0">
                  <a:pos x="226" y="63"/>
                </a:cxn>
                <a:cxn ang="0">
                  <a:pos x="296" y="49"/>
                </a:cxn>
                <a:cxn ang="0">
                  <a:pos x="328" y="42"/>
                </a:cxn>
                <a:cxn ang="0">
                  <a:pos x="359" y="49"/>
                </a:cxn>
                <a:cxn ang="0">
                  <a:pos x="382" y="56"/>
                </a:cxn>
                <a:cxn ang="0">
                  <a:pos x="406" y="84"/>
                </a:cxn>
                <a:cxn ang="0">
                  <a:pos x="406" y="92"/>
                </a:cxn>
                <a:cxn ang="0">
                  <a:pos x="413" y="106"/>
                </a:cxn>
                <a:cxn ang="0">
                  <a:pos x="398" y="120"/>
                </a:cxn>
                <a:cxn ang="0">
                  <a:pos x="367" y="127"/>
                </a:cxn>
                <a:cxn ang="0">
                  <a:pos x="343" y="134"/>
                </a:cxn>
                <a:cxn ang="0">
                  <a:pos x="257" y="141"/>
                </a:cxn>
                <a:cxn ang="0">
                  <a:pos x="156" y="155"/>
                </a:cxn>
                <a:cxn ang="0">
                  <a:pos x="109" y="162"/>
                </a:cxn>
                <a:cxn ang="0">
                  <a:pos x="62" y="155"/>
                </a:cxn>
                <a:cxn ang="0">
                  <a:pos x="54" y="134"/>
                </a:cxn>
                <a:cxn ang="0">
                  <a:pos x="31" y="92"/>
                </a:cxn>
                <a:cxn ang="0">
                  <a:pos x="15" y="49"/>
                </a:cxn>
                <a:cxn ang="0">
                  <a:pos x="7" y="28"/>
                </a:cxn>
                <a:cxn ang="0">
                  <a:pos x="0" y="21"/>
                </a:cxn>
              </a:cxnLst>
              <a:rect l="0" t="0" r="r" b="b"/>
              <a:pathLst>
                <a:path w="413" h="162">
                  <a:moveTo>
                    <a:pt x="0" y="21"/>
                  </a:moveTo>
                  <a:lnTo>
                    <a:pt x="15" y="7"/>
                  </a:lnTo>
                  <a:lnTo>
                    <a:pt x="39" y="0"/>
                  </a:lnTo>
                  <a:lnTo>
                    <a:pt x="62" y="7"/>
                  </a:lnTo>
                  <a:lnTo>
                    <a:pt x="78" y="35"/>
                  </a:lnTo>
                  <a:lnTo>
                    <a:pt x="101" y="63"/>
                  </a:lnTo>
                  <a:lnTo>
                    <a:pt x="156" y="77"/>
                  </a:lnTo>
                  <a:lnTo>
                    <a:pt x="226" y="63"/>
                  </a:lnTo>
                  <a:lnTo>
                    <a:pt x="296" y="49"/>
                  </a:lnTo>
                  <a:lnTo>
                    <a:pt x="328" y="42"/>
                  </a:lnTo>
                  <a:lnTo>
                    <a:pt x="359" y="49"/>
                  </a:lnTo>
                  <a:lnTo>
                    <a:pt x="382" y="56"/>
                  </a:lnTo>
                  <a:lnTo>
                    <a:pt x="406" y="84"/>
                  </a:lnTo>
                  <a:lnTo>
                    <a:pt x="406" y="92"/>
                  </a:lnTo>
                  <a:lnTo>
                    <a:pt x="413" y="106"/>
                  </a:lnTo>
                  <a:lnTo>
                    <a:pt x="398" y="120"/>
                  </a:lnTo>
                  <a:lnTo>
                    <a:pt x="367" y="127"/>
                  </a:lnTo>
                  <a:lnTo>
                    <a:pt x="343" y="134"/>
                  </a:lnTo>
                  <a:lnTo>
                    <a:pt x="257" y="141"/>
                  </a:lnTo>
                  <a:lnTo>
                    <a:pt x="156" y="155"/>
                  </a:lnTo>
                  <a:lnTo>
                    <a:pt x="109" y="162"/>
                  </a:lnTo>
                  <a:lnTo>
                    <a:pt x="62" y="155"/>
                  </a:lnTo>
                  <a:lnTo>
                    <a:pt x="54" y="134"/>
                  </a:lnTo>
                  <a:lnTo>
                    <a:pt x="31" y="92"/>
                  </a:lnTo>
                  <a:lnTo>
                    <a:pt x="15" y="49"/>
                  </a:lnTo>
                  <a:lnTo>
                    <a:pt x="7" y="28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82" name="Line 778"/>
            <p:cNvSpPr>
              <a:spLocks noChangeShapeType="1"/>
            </p:cNvSpPr>
            <p:nvPr/>
          </p:nvSpPr>
          <p:spPr bwMode="auto">
            <a:xfrm flipH="1">
              <a:off x="3447669" y="2156945"/>
              <a:ext cx="7929" cy="7044"/>
            </a:xfrm>
            <a:prstGeom prst="line">
              <a:avLst/>
            </a:prstGeom>
            <a:grpFill/>
            <a:ln w="25400">
              <a:solidFill>
                <a:srgbClr val="181818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83" name="Line 779"/>
            <p:cNvSpPr>
              <a:spLocks noChangeShapeType="1"/>
            </p:cNvSpPr>
            <p:nvPr/>
          </p:nvSpPr>
          <p:spPr bwMode="auto">
            <a:xfrm flipH="1">
              <a:off x="3447669" y="2156945"/>
              <a:ext cx="7929" cy="7044"/>
            </a:xfrm>
            <a:prstGeom prst="line">
              <a:avLst/>
            </a:prstGeom>
            <a:grpFill/>
            <a:ln w="25400">
              <a:solidFill>
                <a:srgbClr val="21212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84" name="Line 780"/>
            <p:cNvSpPr>
              <a:spLocks noChangeShapeType="1"/>
            </p:cNvSpPr>
            <p:nvPr/>
          </p:nvSpPr>
          <p:spPr bwMode="auto">
            <a:xfrm flipH="1">
              <a:off x="3447669" y="2156945"/>
              <a:ext cx="31715" cy="31697"/>
            </a:xfrm>
            <a:prstGeom prst="line">
              <a:avLst/>
            </a:prstGeom>
            <a:grpFill/>
            <a:ln w="25400">
              <a:solidFill>
                <a:srgbClr val="292929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85" name="Line 781"/>
            <p:cNvSpPr>
              <a:spLocks noChangeShapeType="1"/>
            </p:cNvSpPr>
            <p:nvPr/>
          </p:nvSpPr>
          <p:spPr bwMode="auto">
            <a:xfrm flipH="1">
              <a:off x="3447669" y="2156945"/>
              <a:ext cx="55501" cy="58111"/>
            </a:xfrm>
            <a:prstGeom prst="line">
              <a:avLst/>
            </a:prstGeom>
            <a:grpFill/>
            <a:ln w="25400">
              <a:solidFill>
                <a:srgbClr val="31313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86" name="Line 782"/>
            <p:cNvSpPr>
              <a:spLocks noChangeShapeType="1"/>
            </p:cNvSpPr>
            <p:nvPr/>
          </p:nvSpPr>
          <p:spPr bwMode="auto">
            <a:xfrm flipH="1">
              <a:off x="3447669" y="2156945"/>
              <a:ext cx="68187" cy="70437"/>
            </a:xfrm>
            <a:prstGeom prst="line">
              <a:avLst/>
            </a:prstGeom>
            <a:grpFill/>
            <a:ln w="25400">
              <a:solidFill>
                <a:srgbClr val="393939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87" name="Line 783"/>
            <p:cNvSpPr>
              <a:spLocks noChangeShapeType="1"/>
            </p:cNvSpPr>
            <p:nvPr/>
          </p:nvSpPr>
          <p:spPr bwMode="auto">
            <a:xfrm flipH="1">
              <a:off x="3447669" y="2156945"/>
              <a:ext cx="80874" cy="84524"/>
            </a:xfrm>
            <a:prstGeom prst="line">
              <a:avLst/>
            </a:prstGeom>
            <a:grpFill/>
            <a:ln w="25400">
              <a:solidFill>
                <a:srgbClr val="42424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88" name="Line 784"/>
            <p:cNvSpPr>
              <a:spLocks noChangeShapeType="1"/>
            </p:cNvSpPr>
            <p:nvPr/>
          </p:nvSpPr>
          <p:spPr bwMode="auto">
            <a:xfrm flipH="1">
              <a:off x="3447669" y="2156945"/>
              <a:ext cx="104660" cy="109177"/>
            </a:xfrm>
            <a:prstGeom prst="line">
              <a:avLst/>
            </a:prstGeom>
            <a:grpFill/>
            <a:ln w="25400">
              <a:solidFill>
                <a:srgbClr val="4A4A4A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89" name="Line 785"/>
            <p:cNvSpPr>
              <a:spLocks noChangeShapeType="1"/>
            </p:cNvSpPr>
            <p:nvPr/>
          </p:nvSpPr>
          <p:spPr bwMode="auto">
            <a:xfrm flipH="1">
              <a:off x="3460355" y="2156945"/>
              <a:ext cx="104660" cy="110938"/>
            </a:xfrm>
            <a:prstGeom prst="line">
              <a:avLst/>
            </a:prstGeom>
            <a:grpFill/>
            <a:ln w="25400">
              <a:solidFill>
                <a:srgbClr val="52525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90" name="Line 786"/>
            <p:cNvSpPr>
              <a:spLocks noChangeShapeType="1"/>
            </p:cNvSpPr>
            <p:nvPr/>
          </p:nvSpPr>
          <p:spPr bwMode="auto">
            <a:xfrm flipH="1">
              <a:off x="3471455" y="2156945"/>
              <a:ext cx="104660" cy="110938"/>
            </a:xfrm>
            <a:prstGeom prst="line">
              <a:avLst/>
            </a:prstGeom>
            <a:grpFill/>
            <a:ln w="25400">
              <a:solidFill>
                <a:srgbClr val="5A5A5A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91" name="Line 787"/>
            <p:cNvSpPr>
              <a:spLocks noChangeShapeType="1"/>
            </p:cNvSpPr>
            <p:nvPr/>
          </p:nvSpPr>
          <p:spPr bwMode="auto">
            <a:xfrm flipH="1">
              <a:off x="3496827" y="2156945"/>
              <a:ext cx="106246" cy="110938"/>
            </a:xfrm>
            <a:prstGeom prst="line">
              <a:avLst/>
            </a:prstGeom>
            <a:grpFill/>
            <a:ln w="25400">
              <a:solidFill>
                <a:srgbClr val="636363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92" name="Line 788"/>
            <p:cNvSpPr>
              <a:spLocks noChangeShapeType="1"/>
            </p:cNvSpPr>
            <p:nvPr/>
          </p:nvSpPr>
          <p:spPr bwMode="auto">
            <a:xfrm flipH="1">
              <a:off x="3509513" y="2156945"/>
              <a:ext cx="104660" cy="110938"/>
            </a:xfrm>
            <a:prstGeom prst="line">
              <a:avLst/>
            </a:prstGeom>
            <a:grpFill/>
            <a:ln w="25400">
              <a:solidFill>
                <a:srgbClr val="6B6B6B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93" name="Line 789"/>
            <p:cNvSpPr>
              <a:spLocks noChangeShapeType="1"/>
            </p:cNvSpPr>
            <p:nvPr/>
          </p:nvSpPr>
          <p:spPr bwMode="auto">
            <a:xfrm flipH="1">
              <a:off x="3533300" y="2156945"/>
              <a:ext cx="104660" cy="110938"/>
            </a:xfrm>
            <a:prstGeom prst="line">
              <a:avLst/>
            </a:prstGeom>
            <a:grpFill/>
            <a:ln w="25400">
              <a:solidFill>
                <a:srgbClr val="737373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94" name="Line 790"/>
            <p:cNvSpPr>
              <a:spLocks noChangeShapeType="1"/>
            </p:cNvSpPr>
            <p:nvPr/>
          </p:nvSpPr>
          <p:spPr bwMode="auto">
            <a:xfrm flipH="1">
              <a:off x="3545986" y="2156945"/>
              <a:ext cx="104660" cy="110938"/>
            </a:xfrm>
            <a:prstGeom prst="line">
              <a:avLst/>
            </a:prstGeom>
            <a:grpFill/>
            <a:ln w="25400">
              <a:solidFill>
                <a:srgbClr val="7B7B7B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95" name="Line 791"/>
            <p:cNvSpPr>
              <a:spLocks noChangeShapeType="1"/>
            </p:cNvSpPr>
            <p:nvPr/>
          </p:nvSpPr>
          <p:spPr bwMode="auto">
            <a:xfrm flipH="1">
              <a:off x="3569772" y="2156945"/>
              <a:ext cx="104660" cy="110938"/>
            </a:xfrm>
            <a:prstGeom prst="line">
              <a:avLst/>
            </a:prstGeom>
            <a:grpFill/>
            <a:ln w="25400">
              <a:solidFill>
                <a:srgbClr val="848484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96" name="Line 792"/>
            <p:cNvSpPr>
              <a:spLocks noChangeShapeType="1"/>
            </p:cNvSpPr>
            <p:nvPr/>
          </p:nvSpPr>
          <p:spPr bwMode="auto">
            <a:xfrm flipH="1">
              <a:off x="3582458" y="2156945"/>
              <a:ext cx="104660" cy="110938"/>
            </a:xfrm>
            <a:prstGeom prst="line">
              <a:avLst/>
            </a:prstGeom>
            <a:grpFill/>
            <a:ln w="25400">
              <a:solidFill>
                <a:srgbClr val="8C8C8C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97" name="Line 793"/>
            <p:cNvSpPr>
              <a:spLocks noChangeShapeType="1"/>
            </p:cNvSpPr>
            <p:nvPr/>
          </p:nvSpPr>
          <p:spPr bwMode="auto">
            <a:xfrm flipH="1">
              <a:off x="3593558" y="2156945"/>
              <a:ext cx="104660" cy="110938"/>
            </a:xfrm>
            <a:prstGeom prst="line">
              <a:avLst/>
            </a:prstGeom>
            <a:grpFill/>
            <a:ln w="25400">
              <a:solidFill>
                <a:srgbClr val="949494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98" name="Line 794"/>
            <p:cNvSpPr>
              <a:spLocks noChangeShapeType="1"/>
            </p:cNvSpPr>
            <p:nvPr/>
          </p:nvSpPr>
          <p:spPr bwMode="auto">
            <a:xfrm flipH="1">
              <a:off x="3617345" y="2156945"/>
              <a:ext cx="106246" cy="110938"/>
            </a:xfrm>
            <a:prstGeom prst="line">
              <a:avLst/>
            </a:prstGeom>
            <a:grpFill/>
            <a:ln w="25400">
              <a:solidFill>
                <a:srgbClr val="9C9C9C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99" name="Line 795"/>
            <p:cNvSpPr>
              <a:spLocks noChangeShapeType="1"/>
            </p:cNvSpPr>
            <p:nvPr/>
          </p:nvSpPr>
          <p:spPr bwMode="auto">
            <a:xfrm flipH="1">
              <a:off x="3630031" y="2156945"/>
              <a:ext cx="104660" cy="110938"/>
            </a:xfrm>
            <a:prstGeom prst="line">
              <a:avLst/>
            </a:prstGeom>
            <a:grpFill/>
            <a:ln w="25400">
              <a:solidFill>
                <a:srgbClr val="A5A5A5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800" name="Line 796"/>
            <p:cNvSpPr>
              <a:spLocks noChangeShapeType="1"/>
            </p:cNvSpPr>
            <p:nvPr/>
          </p:nvSpPr>
          <p:spPr bwMode="auto">
            <a:xfrm flipH="1">
              <a:off x="3653817" y="2156945"/>
              <a:ext cx="104660" cy="110938"/>
            </a:xfrm>
            <a:prstGeom prst="line">
              <a:avLst/>
            </a:prstGeom>
            <a:grpFill/>
            <a:ln w="25400">
              <a:solidFill>
                <a:srgbClr val="ADADAD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801" name="Line 797"/>
            <p:cNvSpPr>
              <a:spLocks noChangeShapeType="1"/>
            </p:cNvSpPr>
            <p:nvPr/>
          </p:nvSpPr>
          <p:spPr bwMode="auto">
            <a:xfrm flipH="1">
              <a:off x="3666503" y="2156945"/>
              <a:ext cx="104660" cy="110938"/>
            </a:xfrm>
            <a:prstGeom prst="line">
              <a:avLst/>
            </a:prstGeom>
            <a:grpFill/>
            <a:ln w="25400">
              <a:solidFill>
                <a:srgbClr val="B5B5B5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802" name="Line 798"/>
            <p:cNvSpPr>
              <a:spLocks noChangeShapeType="1"/>
            </p:cNvSpPr>
            <p:nvPr/>
          </p:nvSpPr>
          <p:spPr bwMode="auto">
            <a:xfrm flipH="1">
              <a:off x="3679189" y="2156945"/>
              <a:ext cx="104660" cy="110938"/>
            </a:xfrm>
            <a:prstGeom prst="line">
              <a:avLst/>
            </a:prstGeom>
            <a:grpFill/>
            <a:ln w="25400">
              <a:solidFill>
                <a:srgbClr val="BDBDBD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803" name="Line 799"/>
            <p:cNvSpPr>
              <a:spLocks noChangeShapeType="1"/>
            </p:cNvSpPr>
            <p:nvPr/>
          </p:nvSpPr>
          <p:spPr bwMode="auto">
            <a:xfrm flipH="1">
              <a:off x="3701390" y="2169271"/>
              <a:ext cx="93560" cy="98612"/>
            </a:xfrm>
            <a:prstGeom prst="line">
              <a:avLst/>
            </a:prstGeom>
            <a:grpFill/>
            <a:ln w="25400">
              <a:solidFill>
                <a:srgbClr val="C6C6C6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804" name="Line 800"/>
            <p:cNvSpPr>
              <a:spLocks noChangeShapeType="1"/>
            </p:cNvSpPr>
            <p:nvPr/>
          </p:nvSpPr>
          <p:spPr bwMode="auto">
            <a:xfrm flipH="1">
              <a:off x="3712490" y="2181598"/>
              <a:ext cx="82459" cy="86285"/>
            </a:xfrm>
            <a:prstGeom prst="line">
              <a:avLst/>
            </a:prstGeom>
            <a:grpFill/>
            <a:ln w="25400">
              <a:solidFill>
                <a:srgbClr val="CECECE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805" name="Line 801"/>
            <p:cNvSpPr>
              <a:spLocks noChangeShapeType="1"/>
            </p:cNvSpPr>
            <p:nvPr/>
          </p:nvSpPr>
          <p:spPr bwMode="auto">
            <a:xfrm flipH="1">
              <a:off x="3725176" y="2193924"/>
              <a:ext cx="69773" cy="73959"/>
            </a:xfrm>
            <a:prstGeom prst="line">
              <a:avLst/>
            </a:prstGeom>
            <a:grpFill/>
            <a:ln w="25400">
              <a:solidFill>
                <a:srgbClr val="D6D6D6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806" name="Line 802"/>
            <p:cNvSpPr>
              <a:spLocks noChangeShapeType="1"/>
            </p:cNvSpPr>
            <p:nvPr/>
          </p:nvSpPr>
          <p:spPr bwMode="auto">
            <a:xfrm flipH="1">
              <a:off x="3748962" y="2218577"/>
              <a:ext cx="45987" cy="49306"/>
            </a:xfrm>
            <a:prstGeom prst="line">
              <a:avLst/>
            </a:prstGeom>
            <a:grpFill/>
            <a:ln w="25400">
              <a:solidFill>
                <a:srgbClr val="DEDEDE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807" name="Line 803"/>
            <p:cNvSpPr>
              <a:spLocks noChangeShapeType="1"/>
            </p:cNvSpPr>
            <p:nvPr/>
          </p:nvSpPr>
          <p:spPr bwMode="auto">
            <a:xfrm flipH="1">
              <a:off x="3774334" y="2244991"/>
              <a:ext cx="20615" cy="22892"/>
            </a:xfrm>
            <a:prstGeom prst="line">
              <a:avLst/>
            </a:prstGeom>
            <a:grpFill/>
            <a:ln w="25400">
              <a:solidFill>
                <a:srgbClr val="E7E7E7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808" name="Line 804"/>
            <p:cNvSpPr>
              <a:spLocks noChangeShapeType="1"/>
            </p:cNvSpPr>
            <p:nvPr/>
          </p:nvSpPr>
          <p:spPr bwMode="auto">
            <a:xfrm flipH="1">
              <a:off x="3774334" y="2244991"/>
              <a:ext cx="20615" cy="22892"/>
            </a:xfrm>
            <a:prstGeom prst="line">
              <a:avLst/>
            </a:prstGeom>
            <a:grpFill/>
            <a:ln w="25400">
              <a:solidFill>
                <a:srgbClr val="EFEFE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809" name="Freeform 805"/>
            <p:cNvSpPr>
              <a:spLocks/>
            </p:cNvSpPr>
            <p:nvPr/>
          </p:nvSpPr>
          <p:spPr bwMode="auto">
            <a:xfrm>
              <a:off x="3447669" y="2156945"/>
              <a:ext cx="347280" cy="110938"/>
            </a:xfrm>
            <a:custGeom>
              <a:avLst/>
              <a:gdLst/>
              <a:ahLst/>
              <a:cxnLst>
                <a:cxn ang="0">
                  <a:pos x="219" y="0"/>
                </a:cxn>
                <a:cxn ang="0">
                  <a:pos x="203" y="0"/>
                </a:cxn>
                <a:cxn ang="0">
                  <a:pos x="63" y="14"/>
                </a:cxn>
                <a:cxn ang="0">
                  <a:pos x="47" y="14"/>
                </a:cxn>
                <a:cxn ang="0">
                  <a:pos x="31" y="21"/>
                </a:cxn>
                <a:cxn ang="0">
                  <a:pos x="0" y="49"/>
                </a:cxn>
                <a:cxn ang="0">
                  <a:pos x="0" y="63"/>
                </a:cxn>
                <a:cxn ang="0">
                  <a:pos x="16" y="63"/>
                </a:cxn>
                <a:cxn ang="0">
                  <a:pos x="39" y="63"/>
                </a:cxn>
                <a:cxn ang="0">
                  <a:pos x="55" y="56"/>
                </a:cxn>
                <a:cxn ang="0">
                  <a:pos x="219" y="0"/>
                </a:cxn>
              </a:cxnLst>
              <a:rect l="0" t="0" r="r" b="b"/>
              <a:pathLst>
                <a:path w="219" h="63">
                  <a:moveTo>
                    <a:pt x="219" y="0"/>
                  </a:moveTo>
                  <a:lnTo>
                    <a:pt x="203" y="0"/>
                  </a:lnTo>
                  <a:lnTo>
                    <a:pt x="63" y="14"/>
                  </a:lnTo>
                  <a:lnTo>
                    <a:pt x="47" y="14"/>
                  </a:lnTo>
                  <a:lnTo>
                    <a:pt x="31" y="21"/>
                  </a:lnTo>
                  <a:lnTo>
                    <a:pt x="0" y="49"/>
                  </a:lnTo>
                  <a:lnTo>
                    <a:pt x="0" y="63"/>
                  </a:lnTo>
                  <a:lnTo>
                    <a:pt x="16" y="63"/>
                  </a:lnTo>
                  <a:lnTo>
                    <a:pt x="39" y="63"/>
                  </a:lnTo>
                  <a:lnTo>
                    <a:pt x="55" y="56"/>
                  </a:lnTo>
                  <a:lnTo>
                    <a:pt x="219" y="0"/>
                  </a:lnTo>
                  <a:close/>
                </a:path>
              </a:pathLst>
            </a:custGeom>
            <a:grp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810" name="Line 806"/>
            <p:cNvSpPr>
              <a:spLocks noChangeShapeType="1"/>
            </p:cNvSpPr>
            <p:nvPr/>
          </p:nvSpPr>
          <p:spPr bwMode="auto">
            <a:xfrm flipH="1">
              <a:off x="3856794" y="2056572"/>
              <a:ext cx="19029" cy="19370"/>
            </a:xfrm>
            <a:prstGeom prst="line">
              <a:avLst/>
            </a:prstGeom>
            <a:grpFill/>
            <a:ln w="25400">
              <a:solidFill>
                <a:srgbClr val="50505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811" name="Line 807"/>
            <p:cNvSpPr>
              <a:spLocks noChangeShapeType="1"/>
            </p:cNvSpPr>
            <p:nvPr/>
          </p:nvSpPr>
          <p:spPr bwMode="auto">
            <a:xfrm flipH="1">
              <a:off x="3856794" y="2056572"/>
              <a:ext cx="31715" cy="33458"/>
            </a:xfrm>
            <a:prstGeom prst="line">
              <a:avLst/>
            </a:prstGeom>
            <a:grpFill/>
            <a:ln w="25400">
              <a:solidFill>
                <a:srgbClr val="5E5E5E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812" name="Line 808"/>
            <p:cNvSpPr>
              <a:spLocks noChangeShapeType="1"/>
            </p:cNvSpPr>
            <p:nvPr/>
          </p:nvSpPr>
          <p:spPr bwMode="auto">
            <a:xfrm flipH="1">
              <a:off x="3856794" y="2056572"/>
              <a:ext cx="57087" cy="59871"/>
            </a:xfrm>
            <a:prstGeom prst="line">
              <a:avLst/>
            </a:prstGeom>
            <a:grpFill/>
            <a:ln w="25400">
              <a:solidFill>
                <a:srgbClr val="6B6B6B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813" name="Line 809"/>
            <p:cNvSpPr>
              <a:spLocks noChangeShapeType="1"/>
            </p:cNvSpPr>
            <p:nvPr/>
          </p:nvSpPr>
          <p:spPr bwMode="auto">
            <a:xfrm flipH="1">
              <a:off x="3856794" y="2056572"/>
              <a:ext cx="68187" cy="72198"/>
            </a:xfrm>
            <a:prstGeom prst="line">
              <a:avLst/>
            </a:prstGeom>
            <a:grpFill/>
            <a:ln w="25400">
              <a:solidFill>
                <a:srgbClr val="797979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814" name="Line 810"/>
            <p:cNvSpPr>
              <a:spLocks noChangeShapeType="1"/>
            </p:cNvSpPr>
            <p:nvPr/>
          </p:nvSpPr>
          <p:spPr bwMode="auto">
            <a:xfrm flipH="1">
              <a:off x="3866308" y="2056572"/>
              <a:ext cx="69773" cy="75720"/>
            </a:xfrm>
            <a:prstGeom prst="line">
              <a:avLst/>
            </a:prstGeom>
            <a:grpFill/>
            <a:ln w="25400">
              <a:solidFill>
                <a:srgbClr val="868686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815" name="Line 811"/>
            <p:cNvSpPr>
              <a:spLocks noChangeShapeType="1"/>
            </p:cNvSpPr>
            <p:nvPr/>
          </p:nvSpPr>
          <p:spPr bwMode="auto">
            <a:xfrm flipH="1">
              <a:off x="3890095" y="2056572"/>
              <a:ext cx="69773" cy="75720"/>
            </a:xfrm>
            <a:prstGeom prst="line">
              <a:avLst/>
            </a:prstGeom>
            <a:grpFill/>
            <a:ln w="25400">
              <a:solidFill>
                <a:srgbClr val="949494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816" name="Line 812"/>
            <p:cNvSpPr>
              <a:spLocks noChangeShapeType="1"/>
            </p:cNvSpPr>
            <p:nvPr/>
          </p:nvSpPr>
          <p:spPr bwMode="auto">
            <a:xfrm flipH="1">
              <a:off x="3913881" y="2056572"/>
              <a:ext cx="69773" cy="75720"/>
            </a:xfrm>
            <a:prstGeom prst="line">
              <a:avLst/>
            </a:prstGeom>
            <a:grpFill/>
            <a:ln w="25400">
              <a:solidFill>
                <a:srgbClr val="A1A1A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817" name="Line 813"/>
            <p:cNvSpPr>
              <a:spLocks noChangeShapeType="1"/>
            </p:cNvSpPr>
            <p:nvPr/>
          </p:nvSpPr>
          <p:spPr bwMode="auto">
            <a:xfrm flipH="1">
              <a:off x="3924981" y="2058333"/>
              <a:ext cx="68187" cy="73959"/>
            </a:xfrm>
            <a:prstGeom prst="line">
              <a:avLst/>
            </a:prstGeom>
            <a:grpFill/>
            <a:ln w="25400">
              <a:solidFill>
                <a:srgbClr val="AFAFA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818" name="Line 814"/>
            <p:cNvSpPr>
              <a:spLocks noChangeShapeType="1"/>
            </p:cNvSpPr>
            <p:nvPr/>
          </p:nvSpPr>
          <p:spPr bwMode="auto">
            <a:xfrm flipH="1">
              <a:off x="3936081" y="2070660"/>
              <a:ext cx="57087" cy="61632"/>
            </a:xfrm>
            <a:prstGeom prst="line">
              <a:avLst/>
            </a:prstGeom>
            <a:grpFill/>
            <a:ln w="25400">
              <a:solidFill>
                <a:srgbClr val="BCBCBC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819" name="Line 815"/>
            <p:cNvSpPr>
              <a:spLocks noChangeShapeType="1"/>
            </p:cNvSpPr>
            <p:nvPr/>
          </p:nvSpPr>
          <p:spPr bwMode="auto">
            <a:xfrm flipH="1">
              <a:off x="3961454" y="2097073"/>
              <a:ext cx="31715" cy="35218"/>
            </a:xfrm>
            <a:prstGeom prst="line">
              <a:avLst/>
            </a:prstGeom>
            <a:grpFill/>
            <a:ln w="25400">
              <a:solidFill>
                <a:srgbClr val="CACACA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820" name="Line 816"/>
            <p:cNvSpPr>
              <a:spLocks noChangeShapeType="1"/>
            </p:cNvSpPr>
            <p:nvPr/>
          </p:nvSpPr>
          <p:spPr bwMode="auto">
            <a:xfrm flipH="1">
              <a:off x="3985240" y="2123487"/>
              <a:ext cx="7929" cy="8805"/>
            </a:xfrm>
            <a:prstGeom prst="line">
              <a:avLst/>
            </a:prstGeom>
            <a:grpFill/>
            <a:ln w="25400">
              <a:solidFill>
                <a:srgbClr val="D7D7D7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821" name="Line 817"/>
            <p:cNvSpPr>
              <a:spLocks noChangeShapeType="1"/>
            </p:cNvSpPr>
            <p:nvPr/>
          </p:nvSpPr>
          <p:spPr bwMode="auto">
            <a:xfrm flipH="1">
              <a:off x="3985240" y="2123487"/>
              <a:ext cx="7929" cy="8805"/>
            </a:xfrm>
            <a:prstGeom prst="line">
              <a:avLst/>
            </a:prstGeom>
            <a:grpFill/>
            <a:ln w="25400">
              <a:solidFill>
                <a:srgbClr val="E5E5E5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822" name="Freeform 818"/>
            <p:cNvSpPr>
              <a:spLocks/>
            </p:cNvSpPr>
            <p:nvPr/>
          </p:nvSpPr>
          <p:spPr bwMode="auto">
            <a:xfrm>
              <a:off x="3844108" y="2056572"/>
              <a:ext cx="160161" cy="75720"/>
            </a:xfrm>
            <a:custGeom>
              <a:avLst/>
              <a:gdLst/>
              <a:ahLst/>
              <a:cxnLst>
                <a:cxn ang="0">
                  <a:pos x="70" y="0"/>
                </a:cxn>
                <a:cxn ang="0">
                  <a:pos x="0" y="29"/>
                </a:cxn>
                <a:cxn ang="0">
                  <a:pos x="23" y="43"/>
                </a:cxn>
                <a:cxn ang="0">
                  <a:pos x="101" y="21"/>
                </a:cxn>
                <a:cxn ang="0">
                  <a:pos x="70" y="0"/>
                </a:cxn>
              </a:cxnLst>
              <a:rect l="0" t="0" r="r" b="b"/>
              <a:pathLst>
                <a:path w="101" h="43">
                  <a:moveTo>
                    <a:pt x="70" y="0"/>
                  </a:moveTo>
                  <a:lnTo>
                    <a:pt x="0" y="29"/>
                  </a:lnTo>
                  <a:lnTo>
                    <a:pt x="23" y="43"/>
                  </a:lnTo>
                  <a:lnTo>
                    <a:pt x="101" y="21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823" name="Rectangle 819"/>
            <p:cNvSpPr>
              <a:spLocks noChangeArrowheads="1"/>
            </p:cNvSpPr>
            <p:nvPr/>
          </p:nvSpPr>
          <p:spPr bwMode="auto">
            <a:xfrm>
              <a:off x="4339098" y="1499126"/>
              <a:ext cx="1534594" cy="31848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latin typeface="Arial" charset="0"/>
                </a:rPr>
                <a:t>Andromeda</a:t>
              </a:r>
              <a:endParaRPr lang="en-US" sz="1600" b="1" dirty="0">
                <a:latin typeface="Century Gothic" charset="0"/>
              </a:endParaRPr>
            </a:p>
          </p:txBody>
        </p:sp>
        <p:sp>
          <p:nvSpPr>
            <p:cNvPr id="824" name="Rectangle 286"/>
            <p:cNvSpPr>
              <a:spLocks noChangeArrowheads="1"/>
            </p:cNvSpPr>
            <p:nvPr/>
          </p:nvSpPr>
          <p:spPr bwMode="auto">
            <a:xfrm>
              <a:off x="358617" y="6477259"/>
              <a:ext cx="972115" cy="32401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latin typeface="Arial" charset="0"/>
                </a:rPr>
                <a:t>(ns)</a:t>
              </a:r>
              <a:endParaRPr lang="en-US" sz="1600" b="1" dirty="0">
                <a:latin typeface="Century Gothic" charset="0"/>
              </a:endParaRPr>
            </a:p>
          </p:txBody>
        </p:sp>
      </p:grpSp>
      <p:pic>
        <p:nvPicPr>
          <p:cNvPr id="825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016" y="1718935"/>
            <a:ext cx="2034321" cy="3407488"/>
          </a:xfrm>
          <a:prstGeom prst="rect">
            <a:avLst/>
          </a:prstGeom>
        </p:spPr>
      </p:pic>
      <p:sp>
        <p:nvSpPr>
          <p:cNvPr id="826" name="Rectangle 23"/>
          <p:cNvSpPr>
            <a:spLocks noChangeArrowheads="1"/>
          </p:cNvSpPr>
          <p:nvPr/>
        </p:nvSpPr>
        <p:spPr bwMode="auto">
          <a:xfrm>
            <a:off x="7201898" y="5156021"/>
            <a:ext cx="1640556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ea typeface="Helvetica" charset="0"/>
                <a:cs typeface="Helvetica" charset="0"/>
              </a:rPr>
              <a:t>Jim Gray</a:t>
            </a:r>
            <a:br>
              <a:rPr lang="en-US" b="1" dirty="0">
                <a:solidFill>
                  <a:srgbClr val="FF0000"/>
                </a:solidFill>
                <a:ea typeface="Helvetica" charset="0"/>
                <a:cs typeface="Helvetica" charset="0"/>
              </a:rPr>
            </a:br>
            <a:r>
              <a:rPr lang="en-US" b="1" dirty="0">
                <a:solidFill>
                  <a:srgbClr val="FF0000"/>
                </a:solidFill>
                <a:ea typeface="Helvetica" charset="0"/>
                <a:cs typeface="Helvetica" charset="0"/>
              </a:rPr>
              <a:t>Turing Award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ea typeface="Helvetica" charset="0"/>
                <a:cs typeface="Helvetica" charset="0"/>
              </a:rPr>
              <a:t>B.S. Cal 1966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ea typeface="Helvetica" charset="0"/>
                <a:cs typeface="Helvetica" charset="0"/>
              </a:rPr>
              <a:t>Ph.D. Cal 1969!</a:t>
            </a:r>
          </a:p>
        </p:txBody>
      </p:sp>
    </p:spTree>
    <p:extLst>
      <p:ext uri="{BB962C8B-B14F-4D97-AF65-F5344CB8AC3E}">
        <p14:creationId xmlns:p14="http://schemas.microsoft.com/office/powerpoint/2010/main" val="34461330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58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267489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Memory  Wall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16"/>
          <p:cNvSpPr>
            <a:spLocks noChangeArrowheads="1"/>
          </p:cNvSpPr>
          <p:nvPr/>
        </p:nvSpPr>
        <p:spPr bwMode="auto">
          <a:xfrm>
            <a:off x="714348" y="5797871"/>
            <a:ext cx="7597775" cy="759311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</p:spPr>
        <p:txBody>
          <a:bodyPr wrap="square" lIns="90000" tIns="46800" rIns="90000" bIns="4680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q"/>
            </a:pPr>
            <a:r>
              <a:rPr lang="en-US" altLang="zh-CN" sz="2400" dirty="0"/>
              <a:t>1980: no cache in µproc; 2001: 2-level cache on chip</a:t>
            </a:r>
            <a:br>
              <a:rPr lang="en-US" altLang="zh-CN" sz="2400" dirty="0"/>
            </a:br>
            <a:r>
              <a:rPr lang="en-US" altLang="zh-CN" sz="2400" dirty="0"/>
              <a:t>(1989 first Intel µproc with a cache on chip)</a:t>
            </a:r>
          </a:p>
        </p:txBody>
      </p:sp>
      <p:grpSp>
        <p:nvGrpSpPr>
          <p:cNvPr id="8" name="Group 26"/>
          <p:cNvGrpSpPr>
            <a:grpSpLocks/>
          </p:cNvGrpSpPr>
          <p:nvPr/>
        </p:nvGrpSpPr>
        <p:grpSpPr bwMode="auto">
          <a:xfrm>
            <a:off x="179388" y="1225839"/>
            <a:ext cx="8964612" cy="4565650"/>
            <a:chOff x="113" y="663"/>
            <a:chExt cx="5647" cy="2876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3" y="663"/>
              <a:ext cx="4672" cy="2876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sm"/>
            </a:ln>
          </p:spPr>
        </p:pic>
        <p:sp>
          <p:nvSpPr>
            <p:cNvPr id="10" name="Line 11"/>
            <p:cNvSpPr>
              <a:spLocks noChangeShapeType="1"/>
            </p:cNvSpPr>
            <p:nvPr/>
          </p:nvSpPr>
          <p:spPr bwMode="auto">
            <a:xfrm>
              <a:off x="3833" y="1343"/>
              <a:ext cx="18" cy="1521"/>
            </a:xfrm>
            <a:prstGeom prst="line">
              <a:avLst/>
            </a:prstGeom>
            <a:noFill/>
            <a:ln w="25400">
              <a:solidFill>
                <a:srgbClr val="FC0128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4960" y="2576"/>
              <a:ext cx="800" cy="51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 algn="l" eaLnBrk="0" hangingPunct="0"/>
              <a:r>
                <a:rPr lang="en-US" altLang="zh-CN" sz="2400" dirty="0"/>
                <a:t>DRAM</a:t>
              </a:r>
            </a:p>
            <a:p>
              <a:pPr algn="l" eaLnBrk="0" hangingPunct="0"/>
              <a:r>
                <a:rPr lang="en-US" altLang="zh-CN" sz="2400" dirty="0"/>
                <a:t>7%/yr.</a:t>
              </a:r>
            </a:p>
          </p:txBody>
        </p:sp>
        <p:sp>
          <p:nvSpPr>
            <p:cNvPr id="12" name="Arc 7"/>
            <p:cNvSpPr>
              <a:spLocks/>
            </p:cNvSpPr>
            <p:nvPr/>
          </p:nvSpPr>
          <p:spPr bwMode="auto">
            <a:xfrm>
              <a:off x="4630" y="2680"/>
              <a:ext cx="352" cy="1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21600"/>
                  </a:moveTo>
                  <a:cubicBezTo>
                    <a:pt x="0" y="9694"/>
                    <a:pt x="9633" y="33"/>
                    <a:pt x="21539" y="0"/>
                  </a:cubicBezTo>
                </a:path>
                <a:path w="21600" h="21600" stroke="0" extrusionOk="0">
                  <a:moveTo>
                    <a:pt x="0" y="21600"/>
                  </a:moveTo>
                  <a:cubicBezTo>
                    <a:pt x="0" y="9694"/>
                    <a:pt x="9633" y="33"/>
                    <a:pt x="21539" y="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Rectangle 8"/>
            <p:cNvSpPr>
              <a:spLocks noChangeArrowheads="1"/>
            </p:cNvSpPr>
            <p:nvPr/>
          </p:nvSpPr>
          <p:spPr bwMode="auto">
            <a:xfrm>
              <a:off x="4508" y="2872"/>
              <a:ext cx="350" cy="15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l" eaLnBrk="0" hangingPunct="0"/>
              <a:r>
                <a:rPr lang="en-US" altLang="zh-CN" sz="1000">
                  <a:solidFill>
                    <a:srgbClr val="000000"/>
                  </a:solidFill>
                </a:rPr>
                <a:t>DRAM</a:t>
              </a:r>
            </a:p>
          </p:txBody>
        </p:sp>
        <p:grpSp>
          <p:nvGrpSpPr>
            <p:cNvPr id="14" name="Group 17"/>
            <p:cNvGrpSpPr>
              <a:grpSpLocks/>
            </p:cNvGrpSpPr>
            <p:nvPr/>
          </p:nvGrpSpPr>
          <p:grpSpPr bwMode="auto">
            <a:xfrm>
              <a:off x="4580" y="1026"/>
              <a:ext cx="1172" cy="516"/>
              <a:chOff x="4580" y="1026"/>
              <a:chExt cx="1172" cy="516"/>
            </a:xfrm>
          </p:grpSpPr>
          <p:sp>
            <p:nvSpPr>
              <p:cNvPr id="22" name="Rectangle 5"/>
              <p:cNvSpPr>
                <a:spLocks noChangeArrowheads="1"/>
              </p:cNvSpPr>
              <p:nvPr/>
            </p:nvSpPr>
            <p:spPr bwMode="auto">
              <a:xfrm>
                <a:off x="4952" y="1026"/>
                <a:ext cx="800" cy="51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90488" tIns="44450" rIns="90488" bIns="44450">
                <a:spAutoFit/>
              </a:bodyPr>
              <a:lstStyle/>
              <a:p>
                <a:pPr algn="l" eaLnBrk="0" hangingPunct="0"/>
                <a:r>
                  <a:rPr lang="en-US" altLang="zh-CN" sz="2400"/>
                  <a:t>µProc</a:t>
                </a:r>
              </a:p>
              <a:p>
                <a:pPr algn="l" eaLnBrk="0" hangingPunct="0"/>
                <a:r>
                  <a:rPr lang="en-US" altLang="zh-CN" sz="2400"/>
                  <a:t>20%/yr.</a:t>
                </a:r>
              </a:p>
            </p:txBody>
          </p:sp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4580" y="1211"/>
                <a:ext cx="283" cy="15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algn="l" eaLnBrk="0" hangingPunct="0"/>
                <a:r>
                  <a:rPr lang="en-US" altLang="zh-CN" sz="1000">
                    <a:solidFill>
                      <a:srgbClr val="000000"/>
                    </a:solidFill>
                    <a:latin typeface="Geneva" charset="0"/>
                  </a:rPr>
                  <a:t>CPU</a:t>
                </a:r>
              </a:p>
            </p:txBody>
          </p:sp>
          <p:sp>
            <p:nvSpPr>
              <p:cNvPr id="24" name="Arc 10"/>
              <p:cNvSpPr>
                <a:spLocks/>
              </p:cNvSpPr>
              <p:nvPr/>
            </p:nvSpPr>
            <p:spPr bwMode="auto">
              <a:xfrm>
                <a:off x="4630" y="1095"/>
                <a:ext cx="352" cy="1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21600"/>
                    </a:moveTo>
                    <a:cubicBezTo>
                      <a:pt x="0" y="9694"/>
                      <a:pt x="9633" y="33"/>
                      <a:pt x="21539" y="0"/>
                    </a:cubicBezTo>
                  </a:path>
                  <a:path w="21600" h="21600" stroke="0" extrusionOk="0">
                    <a:moveTo>
                      <a:pt x="0" y="21600"/>
                    </a:moveTo>
                    <a:cubicBezTo>
                      <a:pt x="0" y="9694"/>
                      <a:pt x="9633" y="33"/>
                      <a:pt x="21539" y="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4077" y="1785"/>
              <a:ext cx="1624" cy="6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 algn="l" eaLnBrk="0" hangingPunct="0"/>
              <a:r>
                <a:rPr lang="en-US" altLang="zh-CN" sz="2000" b="1" dirty="0">
                  <a:solidFill>
                    <a:srgbClr val="0000FF"/>
                  </a:solidFill>
                  <a:latin typeface="Comic Sans MS" pitchFamily="66" charset="0"/>
                </a:rPr>
                <a:t>Processor-Memory</a:t>
              </a:r>
            </a:p>
            <a:p>
              <a:pPr algn="l" eaLnBrk="0" hangingPunct="0"/>
              <a:r>
                <a:rPr lang="en-US" altLang="zh-CN" sz="2000" b="1" dirty="0">
                  <a:solidFill>
                    <a:srgbClr val="0000FF"/>
                  </a:solidFill>
                  <a:latin typeface="Comic Sans MS" pitchFamily="66" charset="0"/>
                </a:rPr>
                <a:t>Performance Gap:</a:t>
              </a:r>
              <a:br>
                <a:rPr lang="en-US" altLang="zh-CN" sz="2000" b="1" dirty="0">
                  <a:solidFill>
                    <a:srgbClr val="0000FF"/>
                  </a:solidFill>
                  <a:latin typeface="Comic Sans MS" pitchFamily="66" charset="0"/>
                </a:rPr>
              </a:br>
              <a:r>
                <a:rPr lang="en-US" altLang="zh-CN" sz="2000" b="1" dirty="0">
                  <a:solidFill>
                    <a:srgbClr val="0000FF"/>
                  </a:solidFill>
                  <a:latin typeface="Comic Sans MS" pitchFamily="66" charset="0"/>
                </a:rPr>
                <a:t>(grows 50% / year)</a:t>
              </a: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791" y="1752"/>
              <a:ext cx="1332" cy="28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l" eaLnBrk="0" hangingPunct="0"/>
              <a:r>
                <a:rPr lang="en-US" altLang="zh-CN" sz="2400" dirty="0">
                  <a:solidFill>
                    <a:srgbClr val="FC0128"/>
                  </a:solidFill>
                </a:rPr>
                <a:t>“Moore’s Law”</a:t>
              </a: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2725" y="2515"/>
              <a:ext cx="1204" cy="28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l" eaLnBrk="0" hangingPunct="0"/>
              <a:r>
                <a:rPr lang="en-US" altLang="zh-CN" sz="2400">
                  <a:solidFill>
                    <a:srgbClr val="FC0128"/>
                  </a:solidFill>
                </a:rPr>
                <a:t>“Less’ Law?”</a:t>
              </a:r>
            </a:p>
          </p:txBody>
        </p:sp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>
              <a:off x="3515" y="845"/>
              <a:ext cx="800" cy="51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 algn="l" eaLnBrk="0" hangingPunct="0"/>
              <a:r>
                <a:rPr lang="en-US" altLang="zh-CN" sz="2400"/>
                <a:t>µProc</a:t>
              </a:r>
            </a:p>
            <a:p>
              <a:pPr algn="l" eaLnBrk="0" hangingPunct="0"/>
              <a:r>
                <a:rPr lang="en-US" altLang="zh-CN" sz="2400"/>
                <a:t>52%/yr.</a:t>
              </a:r>
            </a:p>
          </p:txBody>
        </p:sp>
        <p:sp>
          <p:nvSpPr>
            <p:cNvPr id="19" name="Arc 21"/>
            <p:cNvSpPr>
              <a:spLocks/>
            </p:cNvSpPr>
            <p:nvPr/>
          </p:nvSpPr>
          <p:spPr bwMode="auto">
            <a:xfrm rot="-2277253">
              <a:off x="3279" y="1390"/>
              <a:ext cx="352" cy="12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21600"/>
                  </a:moveTo>
                  <a:cubicBezTo>
                    <a:pt x="0" y="9694"/>
                    <a:pt x="9633" y="33"/>
                    <a:pt x="21539" y="0"/>
                  </a:cubicBezTo>
                </a:path>
                <a:path w="21600" h="21600" stroke="0" extrusionOk="0">
                  <a:moveTo>
                    <a:pt x="0" y="21600"/>
                  </a:moveTo>
                  <a:cubicBezTo>
                    <a:pt x="0" y="9694"/>
                    <a:pt x="9633" y="33"/>
                    <a:pt x="21539" y="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Rectangle 23"/>
            <p:cNvSpPr>
              <a:spLocks noChangeArrowheads="1"/>
            </p:cNvSpPr>
            <p:nvPr/>
          </p:nvSpPr>
          <p:spPr bwMode="auto">
            <a:xfrm>
              <a:off x="930" y="2341"/>
              <a:ext cx="800" cy="51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 algn="l" eaLnBrk="0" hangingPunct="0"/>
              <a:r>
                <a:rPr lang="en-US" altLang="zh-CN" sz="2400"/>
                <a:t>µProc</a:t>
              </a:r>
            </a:p>
            <a:p>
              <a:pPr algn="l" eaLnBrk="0" hangingPunct="0"/>
              <a:r>
                <a:rPr lang="en-US" altLang="zh-CN" sz="2400"/>
                <a:t>25%/yr.</a:t>
              </a:r>
            </a:p>
          </p:txBody>
        </p:sp>
        <p:sp>
          <p:nvSpPr>
            <p:cNvPr id="21" name="Arc 25"/>
            <p:cNvSpPr>
              <a:spLocks/>
            </p:cNvSpPr>
            <p:nvPr/>
          </p:nvSpPr>
          <p:spPr bwMode="auto">
            <a:xfrm rot="-2852688">
              <a:off x="808" y="2863"/>
              <a:ext cx="352" cy="12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21600"/>
                  </a:moveTo>
                  <a:cubicBezTo>
                    <a:pt x="0" y="9694"/>
                    <a:pt x="9633" y="33"/>
                    <a:pt x="21539" y="0"/>
                  </a:cubicBezTo>
                </a:path>
                <a:path w="21600" h="21600" stroke="0" extrusionOk="0">
                  <a:moveTo>
                    <a:pt x="0" y="21600"/>
                  </a:moveTo>
                  <a:cubicBezTo>
                    <a:pt x="0" y="9694"/>
                    <a:pt x="9633" y="33"/>
                    <a:pt x="21539" y="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5" name="圆角矩形 24"/>
          <p:cNvSpPr/>
          <p:nvPr/>
        </p:nvSpPr>
        <p:spPr>
          <a:xfrm>
            <a:off x="1142976" y="2726037"/>
            <a:ext cx="6429420" cy="200026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spcBef>
                <a:spcPct val="20000"/>
              </a:spcBef>
              <a:buFontTx/>
              <a:buChar char="•"/>
              <a:defRPr/>
            </a:pPr>
            <a:r>
              <a:rPr lang="en-US" altLang="zh-CN" sz="2800" kern="0" dirty="0" err="1">
                <a:solidFill>
                  <a:schemeClr val="tx1"/>
                </a:solidFill>
              </a:rPr>
              <a:t>L2</a:t>
            </a:r>
            <a:r>
              <a:rPr lang="en-US" altLang="zh-CN" sz="2800" kern="0" dirty="0">
                <a:solidFill>
                  <a:schemeClr val="tx1"/>
                </a:solidFill>
              </a:rPr>
              <a:t> cache is getting larger with less performance contribution</a:t>
            </a:r>
          </a:p>
        </p:txBody>
      </p:sp>
    </p:spTree>
    <p:extLst>
      <p:ext uri="{BB962C8B-B14F-4D97-AF65-F5344CB8AC3E}">
        <p14:creationId xmlns:p14="http://schemas.microsoft.com/office/powerpoint/2010/main" val="330124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BEA882-75A9-4118-AC6B-AE788D34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47CA1-4B21-47C4-8BC6-693C9691C8B7}" type="slidenum">
              <a:rPr lang="en-US" altLang="en-US"/>
              <a:pPr>
                <a:defRPr/>
              </a:pPr>
              <a:t>59</a:t>
            </a:fld>
            <a:endParaRPr lang="en-US" altLang="en-US"/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453521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The Principle of Locality</a:t>
            </a: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500060" y="1339066"/>
            <a:ext cx="8220075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The Principle of Locality: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Program access a relatively small portion of the address space  at any instant of time.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Two Diﬀerent Types of Locality: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Temporal Locality (Locality in Time): If an item is referenced, it  will tend to be referenced again soon (e.g., loops, reuse)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Spatial Locality (Locality in Space): If an item is referenced,  items whose addresses are close by tend to be referenced  soon (e.g., straight-line code, array access)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Last 30 years, HW	relied on locality for speed</a:t>
            </a:r>
          </a:p>
        </p:txBody>
      </p:sp>
      <p:sp>
        <p:nvSpPr>
          <p:cNvPr id="6" name="object 4"/>
          <p:cNvSpPr txBox="1"/>
          <p:nvPr/>
        </p:nvSpPr>
        <p:spPr>
          <a:xfrm>
            <a:off x="2132011" y="5693559"/>
            <a:ext cx="663575" cy="500380"/>
          </a:xfrm>
          <a:prstGeom prst="rect">
            <a:avLst/>
          </a:prstGeom>
          <a:ln w="12699">
            <a:solidFill>
              <a:srgbClr val="000000"/>
            </a:solidFill>
          </a:ln>
        </p:spPr>
        <p:txBody>
          <a:bodyPr vert="horz" wrap="square" lIns="0" tIns="94615" rIns="0" bIns="0" rtlCol="0">
            <a:spAutoFit/>
          </a:bodyPr>
          <a:lstStyle/>
          <a:p>
            <a:pPr marL="191135">
              <a:lnSpc>
                <a:spcPct val="100000"/>
              </a:lnSpc>
              <a:spcBef>
                <a:spcPts val="745"/>
              </a:spcBef>
            </a:pPr>
            <a:r>
              <a:rPr sz="1800" dirty="0">
                <a:latin typeface="Calibri"/>
                <a:cs typeface="Calibri"/>
              </a:rPr>
              <a:t>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5"/>
          <p:cNvSpPr txBox="1"/>
          <p:nvPr/>
        </p:nvSpPr>
        <p:spPr>
          <a:xfrm>
            <a:off x="4610098" y="5309384"/>
            <a:ext cx="1104900" cy="1254125"/>
          </a:xfrm>
          <a:prstGeom prst="rect">
            <a:avLst/>
          </a:prstGeom>
          <a:ln w="12699">
            <a:solidFill>
              <a:srgbClr val="00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2950">
              <a:latin typeface="Times New Roman"/>
              <a:cs typeface="Times New Roman"/>
            </a:endParaRPr>
          </a:p>
          <a:p>
            <a:pPr marL="26416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MEM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6"/>
          <p:cNvSpPr txBox="1"/>
          <p:nvPr/>
        </p:nvSpPr>
        <p:spPr>
          <a:xfrm>
            <a:off x="3286125" y="5698322"/>
            <a:ext cx="663575" cy="500380"/>
          </a:xfrm>
          <a:prstGeom prst="rect">
            <a:avLst/>
          </a:prstGeom>
          <a:ln w="12699">
            <a:solidFill>
              <a:srgbClr val="000000"/>
            </a:solidFill>
          </a:ln>
        </p:spPr>
        <p:txBody>
          <a:bodyPr vert="horz" wrap="square" lIns="0" tIns="91440" rIns="0" bIns="0" rtlCol="0">
            <a:spAutoFit/>
          </a:bodyPr>
          <a:lstStyle/>
          <a:p>
            <a:pPr marR="13970" algn="ctr">
              <a:lnSpc>
                <a:spcPct val="100000"/>
              </a:lnSpc>
              <a:spcBef>
                <a:spcPts val="720"/>
              </a:spcBef>
            </a:pPr>
            <a:r>
              <a:rPr sz="1800" dirty="0">
                <a:latin typeface="Calibri"/>
                <a:cs typeface="Calibri"/>
              </a:rPr>
              <a:t>$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7"/>
          <p:cNvSpPr/>
          <p:nvPr/>
        </p:nvSpPr>
        <p:spPr>
          <a:xfrm>
            <a:off x="2838450" y="5958671"/>
            <a:ext cx="371475" cy="0"/>
          </a:xfrm>
          <a:custGeom>
            <a:avLst/>
            <a:gdLst/>
            <a:ahLst/>
            <a:cxnLst/>
            <a:rect l="l" t="t" r="r" b="b"/>
            <a:pathLst>
              <a:path w="371475">
                <a:moveTo>
                  <a:pt x="0" y="0"/>
                </a:moveTo>
                <a:lnTo>
                  <a:pt x="371475" y="0"/>
                </a:lnTo>
              </a:path>
            </a:pathLst>
          </a:custGeom>
          <a:ln w="571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/>
          <p:cNvSpPr/>
          <p:nvPr/>
        </p:nvSpPr>
        <p:spPr>
          <a:xfrm>
            <a:off x="2781300" y="5872946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71450" y="0"/>
                </a:moveTo>
                <a:lnTo>
                  <a:pt x="0" y="85724"/>
                </a:lnTo>
                <a:lnTo>
                  <a:pt x="171450" y="171449"/>
                </a:lnTo>
                <a:lnTo>
                  <a:pt x="1714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/>
          <p:cNvSpPr/>
          <p:nvPr/>
        </p:nvSpPr>
        <p:spPr>
          <a:xfrm>
            <a:off x="3095625" y="5872946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0" y="0"/>
                </a:moveTo>
                <a:lnTo>
                  <a:pt x="0" y="171449"/>
                </a:lnTo>
                <a:lnTo>
                  <a:pt x="171450" y="8572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/>
          <p:cNvSpPr/>
          <p:nvPr/>
        </p:nvSpPr>
        <p:spPr>
          <a:xfrm>
            <a:off x="3993930" y="5963434"/>
            <a:ext cx="577215" cy="0"/>
          </a:xfrm>
          <a:custGeom>
            <a:avLst/>
            <a:gdLst/>
            <a:ahLst/>
            <a:cxnLst/>
            <a:rect l="l" t="t" r="r" b="b"/>
            <a:pathLst>
              <a:path w="577214">
                <a:moveTo>
                  <a:pt x="0" y="0"/>
                </a:moveTo>
                <a:lnTo>
                  <a:pt x="576701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/>
          <p:cNvSpPr/>
          <p:nvPr/>
        </p:nvSpPr>
        <p:spPr>
          <a:xfrm>
            <a:off x="3965575" y="5897110"/>
            <a:ext cx="130397" cy="1326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/>
          <p:cNvSpPr/>
          <p:nvPr/>
        </p:nvSpPr>
        <p:spPr>
          <a:xfrm>
            <a:off x="4468588" y="5897110"/>
            <a:ext cx="130398" cy="1326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2061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69573D4-ED32-4BD4-BF42-7B69659F7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D7565C-1CA1-4883-9841-8184A10093EC}" type="slidenum">
              <a:rPr lang="en-US" altLang="en-US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10243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515057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rgbClr val="CC0000"/>
                </a:solidFill>
                <a:latin typeface="Arial" panose="020B0604020202020204" pitchFamily="34" charset="0"/>
              </a:rPr>
              <a:t>A Brief History of Computer</a:t>
            </a:r>
            <a:endParaRPr lang="en-US" altLang="en-US" dirty="0">
              <a:solidFill>
                <a:srgbClr val="CC0000"/>
              </a:solidFill>
              <a:latin typeface="Arial" panose="020B0604020202020204" pitchFamily="34" charset="0"/>
            </a:endParaRPr>
          </a:p>
        </p:txBody>
      </p:sp>
      <p:sp>
        <p:nvSpPr>
          <p:cNvPr id="10244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7" name="Picture 2" descr="http://infographicplaza.com/wp-content/uploads/History-of-compute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21310" cy="2434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72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3 -0.67639 L -2.22222E-6 0 " pathEditMode="relative" rAng="0" ptsTypes="AA">
                                      <p:cBhvr>
                                        <p:cTn id="6" dur="5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3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67546 L -0.00243 -1.46528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39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-1.46528 L -0.00712 -2.39722 " pathEditMode="relative" rAng="0" ptsTypes="AA">
                                      <p:cBhvr>
                                        <p:cTn id="14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" y="-4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82AC1C5-F374-45B6-B979-5440ADA6B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D6DCBF-C28C-45D2-8CF5-4E72630D4273}" type="slidenum">
              <a:rPr lang="en-US" altLang="en-US"/>
              <a:pPr>
                <a:defRPr/>
              </a:pPr>
              <a:t>60</a:t>
            </a:fld>
            <a:endParaRPr lang="en-US" altLang="en-US"/>
          </a:p>
        </p:txBody>
      </p:sp>
      <p:sp>
        <p:nvSpPr>
          <p:cNvPr id="12291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80311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CC0000"/>
                </a:solidFill>
                <a:latin typeface="Arial" panose="020B0604020202020204" pitchFamily="34" charset="0"/>
              </a:rPr>
              <a:t>Must a Programmer Care About Hardware?</a:t>
            </a:r>
          </a:p>
        </p:txBody>
      </p:sp>
      <p:sp>
        <p:nvSpPr>
          <p:cNvPr id="12292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3" name="Text Box 4"/>
          <p:cNvSpPr txBox="1">
            <a:spLocks noChangeArrowheads="1"/>
          </p:cNvSpPr>
          <p:nvPr/>
        </p:nvSpPr>
        <p:spPr bwMode="auto">
          <a:xfrm>
            <a:off x="525992" y="1309688"/>
            <a:ext cx="8126942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Must know how to reason about program performance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  and energy and security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Memory management: if we understand how/where data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  is placed, we can help ensure that relevant data is nearby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Thread management: if we understand how threads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   interact, we can write smarter multi-threaded programs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    </a:t>
            </a:r>
            <a:r>
              <a:rPr lang="en-US" altLang="en-US" sz="2400" dirty="0">
                <a:latin typeface="Arial" panose="020B0604020202020204" pitchFamily="34" charset="0"/>
                <a:sym typeface="Wingdings" panose="05000000000000000000" pitchFamily="2" charset="2"/>
              </a:rPr>
              <a:t> Why do we care about multi-threaded programs?</a:t>
            </a:r>
          </a:p>
          <a:p>
            <a:pPr>
              <a:spcBef>
                <a:spcPct val="0"/>
              </a:spcBef>
              <a:buClr>
                <a:srgbClr val="CC0000"/>
              </a:buClr>
              <a:buNone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Multithreading aims to increase utilization of a single core by using thread-level parallelism, as well as instruction-level parallelism</a:t>
            </a:r>
          </a:p>
        </p:txBody>
      </p:sp>
    </p:spTree>
    <p:extLst>
      <p:ext uri="{BB962C8B-B14F-4D97-AF65-F5344CB8AC3E}">
        <p14:creationId xmlns:p14="http://schemas.microsoft.com/office/powerpoint/2010/main" val="104487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E15B1D8-7C74-4E2D-B670-434A49A4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E660D-05DD-48C3-9D73-BFFC9AD44FEA}" type="slidenum">
              <a:rPr lang="en-US" altLang="en-US"/>
              <a:pPr>
                <a:defRPr/>
              </a:pPr>
              <a:t>61</a:t>
            </a:fld>
            <a:endParaRPr lang="en-US" altLang="en-US"/>
          </a:p>
        </p:txBody>
      </p:sp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744776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ILP Wall</a:t>
            </a:r>
          </a:p>
        </p:txBody>
      </p:sp>
      <p:sp>
        <p:nvSpPr>
          <p:cNvPr id="1434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502223" y="1345161"/>
            <a:ext cx="7417477" cy="2739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“ILP wall” refers to increasing difficulty to find enough parallelism in the instructions stream of a single process to keep higher performance processor cores busy. 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20%: little ILP left to exploit due to power dissipation and memory gap 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Faster uniprocessor  =&gt;  multiple processor on chip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ILP  =&gt; TLP and DLP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Implicit, compiler and hardware  =&gt; Explicit, programmer</a:t>
            </a:r>
          </a:p>
        </p:txBody>
      </p:sp>
    </p:spTree>
    <p:extLst>
      <p:ext uri="{BB962C8B-B14F-4D97-AF65-F5344CB8AC3E}">
        <p14:creationId xmlns:p14="http://schemas.microsoft.com/office/powerpoint/2010/main" val="4012928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E15B1D8-7C74-4E2D-B670-434A49A4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E660D-05DD-48C3-9D73-BFFC9AD44FEA}" type="slidenum">
              <a:rPr lang="en-US" altLang="en-US"/>
              <a:pPr>
                <a:defRPr/>
              </a:pPr>
              <a:t>62</a:t>
            </a:fld>
            <a:endParaRPr lang="en-US" altLang="en-US"/>
          </a:p>
        </p:txBody>
      </p:sp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603883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New-School Machine Structures</a:t>
            </a:r>
          </a:p>
        </p:txBody>
      </p:sp>
      <p:sp>
        <p:nvSpPr>
          <p:cNvPr id="1434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3199" y="2518397"/>
            <a:ext cx="767801" cy="532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Content Placeholder 42"/>
          <p:cNvSpPr txBox="1">
            <a:spLocks/>
          </p:cNvSpPr>
          <p:nvPr/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Parallel Requests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sz="1350"/>
              <a:t>Assigned to computer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sz="1350"/>
              <a:t>e.g., Search “cats”</a:t>
            </a:r>
          </a:p>
          <a:p>
            <a:r>
              <a:rPr lang="en-US" sz="1800"/>
              <a:t>Parallel Threads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sz="1350"/>
              <a:t>Assigned to core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sz="1350"/>
              <a:t>e.g., Lookup, Ads</a:t>
            </a:r>
          </a:p>
          <a:p>
            <a:r>
              <a:rPr lang="en-US" sz="1800"/>
              <a:t>Parallel Instructions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sz="1350"/>
              <a:t>&gt;1 instruction @ one time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sz="1350"/>
              <a:t>e.g., 5 pipelined instructions</a:t>
            </a:r>
          </a:p>
          <a:p>
            <a:r>
              <a:rPr lang="en-US" sz="1800"/>
              <a:t>Parallel Data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sz="1350"/>
              <a:t>&gt;1 data item @ one time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sz="1350"/>
              <a:t>e.g., Add of 4 pairs of words</a:t>
            </a:r>
          </a:p>
          <a:p>
            <a:r>
              <a:rPr lang="en-US" sz="1800"/>
              <a:t>Hardware descriptions</a:t>
            </a:r>
          </a:p>
          <a:p>
            <a:pPr marL="344091" lvl="1" indent="-1191">
              <a:buFont typeface="Arial" panose="020B0604020202020204" pitchFamily="34" charset="0"/>
              <a:buNone/>
            </a:pPr>
            <a:r>
              <a:rPr lang="en-US" sz="1350"/>
              <a:t>All gates functioning in parallel </a:t>
            </a:r>
            <a:br>
              <a:rPr lang="en-US" sz="1350"/>
            </a:br>
            <a:r>
              <a:rPr lang="en-US" sz="1350"/>
              <a:t>at same time</a:t>
            </a:r>
            <a:endParaRPr lang="en-US" sz="1350" dirty="0"/>
          </a:p>
        </p:txBody>
      </p:sp>
      <p:sp>
        <p:nvSpPr>
          <p:cNvPr id="10" name="TextBox 96"/>
          <p:cNvSpPr txBox="1"/>
          <p:nvPr/>
        </p:nvSpPr>
        <p:spPr>
          <a:xfrm>
            <a:off x="7226223" y="2106499"/>
            <a:ext cx="63511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350" dirty="0"/>
              <a:t>Smart</a:t>
            </a:r>
            <a:br>
              <a:rPr lang="en-US" sz="1350" dirty="0"/>
            </a:br>
            <a:r>
              <a:rPr lang="en-US" sz="1350" dirty="0"/>
              <a:t>Phone</a:t>
            </a:r>
          </a:p>
        </p:txBody>
      </p:sp>
      <p:sp>
        <p:nvSpPr>
          <p:cNvPr id="11" name="TextBox 117"/>
          <p:cNvSpPr txBox="1"/>
          <p:nvPr/>
        </p:nvSpPr>
        <p:spPr>
          <a:xfrm>
            <a:off x="4080388" y="2106708"/>
            <a:ext cx="97912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350" dirty="0"/>
              <a:t>Warehouse-Scale Computer</a:t>
            </a:r>
          </a:p>
        </p:txBody>
      </p:sp>
      <p:cxnSp>
        <p:nvCxnSpPr>
          <p:cNvPr id="12" name="Straight Connector 167"/>
          <p:cNvCxnSpPr/>
          <p:nvPr/>
        </p:nvCxnSpPr>
        <p:spPr>
          <a:xfrm rot="5400000">
            <a:off x="1695537" y="3732791"/>
            <a:ext cx="3937628" cy="1191"/>
          </a:xfrm>
          <a:prstGeom prst="line">
            <a:avLst/>
          </a:prstGeom>
          <a:ln w="152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68"/>
          <p:cNvSpPr txBox="1"/>
          <p:nvPr/>
        </p:nvSpPr>
        <p:spPr>
          <a:xfrm>
            <a:off x="2545430" y="1654415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Software        Hardware</a:t>
            </a:r>
          </a:p>
        </p:txBody>
      </p:sp>
      <p:sp>
        <p:nvSpPr>
          <p:cNvPr id="14" name="TextBox 170"/>
          <p:cNvSpPr txBox="1"/>
          <p:nvPr/>
        </p:nvSpPr>
        <p:spPr>
          <a:xfrm>
            <a:off x="3061050" y="2564003"/>
            <a:ext cx="1218347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500" i="1" dirty="0"/>
              <a:t>Harness</a:t>
            </a:r>
            <a:br>
              <a:rPr lang="en-US" sz="1500" i="1" dirty="0"/>
            </a:br>
            <a:r>
              <a:rPr lang="en-US" sz="1500" i="1" dirty="0"/>
              <a:t>Parallelism &amp;</a:t>
            </a:r>
          </a:p>
          <a:p>
            <a:pPr algn="ctr">
              <a:lnSpc>
                <a:spcPct val="90000"/>
              </a:lnSpc>
            </a:pPr>
            <a:r>
              <a:rPr lang="en-US" sz="1500" i="1" dirty="0"/>
              <a:t>Achieve High</a:t>
            </a:r>
            <a:br>
              <a:rPr lang="en-US" sz="1500" i="1" dirty="0"/>
            </a:br>
            <a:r>
              <a:rPr lang="en-US" sz="1500" i="1" dirty="0"/>
              <a:t>Performance</a:t>
            </a:r>
          </a:p>
        </p:txBody>
      </p:sp>
      <p:grpSp>
        <p:nvGrpSpPr>
          <p:cNvPr id="15" name="Group 50"/>
          <p:cNvGrpSpPr/>
          <p:nvPr/>
        </p:nvGrpSpPr>
        <p:grpSpPr>
          <a:xfrm>
            <a:off x="5516467" y="5010152"/>
            <a:ext cx="2565956" cy="967365"/>
            <a:chOff x="5831288" y="5537200"/>
            <a:chExt cx="3421275" cy="1289820"/>
          </a:xfrm>
        </p:grpSpPr>
        <p:sp>
          <p:nvSpPr>
            <p:cNvPr id="16" name="TextBox 165"/>
            <p:cNvSpPr txBox="1"/>
            <p:nvPr/>
          </p:nvSpPr>
          <p:spPr>
            <a:xfrm>
              <a:off x="7942290" y="5985755"/>
              <a:ext cx="131027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Logic Gates</a:t>
              </a:r>
            </a:p>
          </p:txBody>
        </p:sp>
        <p:cxnSp>
          <p:nvCxnSpPr>
            <p:cNvPr id="17" name="Straight Connector 171"/>
            <p:cNvCxnSpPr>
              <a:stCxn id="52" idx="2"/>
              <a:endCxn id="21" idx="3"/>
            </p:cNvCxnSpPr>
            <p:nvPr/>
          </p:nvCxnSpPr>
          <p:spPr>
            <a:xfrm flipH="1">
              <a:off x="7920438" y="5537200"/>
              <a:ext cx="54947" cy="581173"/>
            </a:xfrm>
            <a:prstGeom prst="line">
              <a:avLst/>
            </a:prstGeom>
            <a:ln w="25400" cap="flat" cmpd="sng" algn="ctr">
              <a:solidFill>
                <a:schemeClr val="accent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3"/>
            <p:cNvCxnSpPr>
              <a:stCxn id="52" idx="1"/>
              <a:endCxn id="21" idx="0"/>
            </p:cNvCxnSpPr>
            <p:nvPr/>
          </p:nvCxnSpPr>
          <p:spPr>
            <a:xfrm flipH="1">
              <a:off x="6543773" y="5537200"/>
              <a:ext cx="955786" cy="581173"/>
            </a:xfrm>
            <a:prstGeom prst="line">
              <a:avLst/>
            </a:prstGeom>
            <a:ln w="25400" cap="flat" cmpd="sng" algn="ctr">
              <a:solidFill>
                <a:schemeClr val="accent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77"/>
            <p:cNvGrpSpPr/>
            <p:nvPr/>
          </p:nvGrpSpPr>
          <p:grpSpPr>
            <a:xfrm>
              <a:off x="5831288" y="6109003"/>
              <a:ext cx="2089150" cy="718017"/>
              <a:chOff x="5831288" y="6139983"/>
              <a:chExt cx="2089150" cy="718017"/>
            </a:xfrm>
          </p:grpSpPr>
          <p:graphicFrame>
            <p:nvGraphicFramePr>
              <p:cNvPr id="20" name="Object 2"/>
              <p:cNvGraphicFramePr>
                <a:graphicFrameLocks noChangeAspect="1"/>
              </p:cNvGraphicFramePr>
              <p:nvPr/>
            </p:nvGraphicFramePr>
            <p:xfrm>
              <a:off x="6560469" y="6139983"/>
              <a:ext cx="1044389" cy="71801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649" name="Image" r:id="rId5" imgW="3492063" imgH="2400000" progId="">
                      <p:embed/>
                    </p:oleObj>
                  </mc:Choice>
                  <mc:Fallback>
                    <p:oleObj name="Image" r:id="rId5" imgW="3492063" imgH="2400000" progId="">
                      <p:embed/>
                      <p:pic>
                        <p:nvPicPr>
                          <p:cNvPr id="20" name="Object 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560469" y="6139983"/>
                            <a:ext cx="1044389" cy="71801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xmlns="" w="1270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blurRad="63500"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1" name="Freeform 176"/>
              <p:cNvSpPr/>
              <p:nvPr/>
            </p:nvSpPr>
            <p:spPr>
              <a:xfrm>
                <a:off x="5831288" y="6149353"/>
                <a:ext cx="2089150" cy="708647"/>
              </a:xfrm>
              <a:custGeom>
                <a:avLst/>
                <a:gdLst>
                  <a:gd name="connsiteX0" fmla="*/ 749300 w 2197100"/>
                  <a:gd name="connsiteY0" fmla="*/ 0 h 603250"/>
                  <a:gd name="connsiteX1" fmla="*/ 0 w 2197100"/>
                  <a:gd name="connsiteY1" fmla="*/ 603250 h 603250"/>
                  <a:gd name="connsiteX2" fmla="*/ 1568450 w 2197100"/>
                  <a:gd name="connsiteY2" fmla="*/ 603250 h 603250"/>
                  <a:gd name="connsiteX3" fmla="*/ 2197100 w 2197100"/>
                  <a:gd name="connsiteY3" fmla="*/ 0 h 603250"/>
                  <a:gd name="connsiteX4" fmla="*/ 749300 w 2197100"/>
                  <a:gd name="connsiteY4" fmla="*/ 0 h 603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7100" h="603250">
                    <a:moveTo>
                      <a:pt x="749300" y="0"/>
                    </a:moveTo>
                    <a:lnTo>
                      <a:pt x="0" y="603250"/>
                    </a:lnTo>
                    <a:lnTo>
                      <a:pt x="1568450" y="603250"/>
                    </a:lnTo>
                    <a:lnTo>
                      <a:pt x="2197100" y="0"/>
                    </a:lnTo>
                    <a:lnTo>
                      <a:pt x="749300" y="0"/>
                    </a:lnTo>
                    <a:close/>
                  </a:path>
                </a:pathLst>
              </a:cu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sz="1350" dirty="0">
                    <a:solidFill>
                      <a:srgbClr val="000000"/>
                    </a:solidFill>
                  </a:rPr>
                  <a:t>    </a:t>
                </a:r>
              </a:p>
            </p:txBody>
          </p:sp>
        </p:grpSp>
      </p:grpSp>
      <p:pic>
        <p:nvPicPr>
          <p:cNvPr id="22" name="Picture 116" descr="cern-racks.jp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3267" y="1858409"/>
            <a:ext cx="2144738" cy="1250721"/>
          </a:xfrm>
          <a:prstGeom prst="rect">
            <a:avLst/>
          </a:prstGeom>
        </p:spPr>
      </p:pic>
      <p:grpSp>
        <p:nvGrpSpPr>
          <p:cNvPr id="23" name="Group 55"/>
          <p:cNvGrpSpPr/>
          <p:nvPr/>
        </p:nvGrpSpPr>
        <p:grpSpPr>
          <a:xfrm>
            <a:off x="3724513" y="3092469"/>
            <a:ext cx="3857382" cy="1219201"/>
            <a:chOff x="3442017" y="2980266"/>
            <a:chExt cx="5143176" cy="1625601"/>
          </a:xfrm>
        </p:grpSpPr>
        <p:grpSp>
          <p:nvGrpSpPr>
            <p:cNvPr id="24" name="Group 53"/>
            <p:cNvGrpSpPr/>
            <p:nvPr/>
          </p:nvGrpSpPr>
          <p:grpSpPr>
            <a:xfrm>
              <a:off x="3442017" y="2980266"/>
              <a:ext cx="5143176" cy="1625601"/>
              <a:chOff x="3442017" y="2980266"/>
              <a:chExt cx="5143176" cy="1625601"/>
            </a:xfrm>
          </p:grpSpPr>
          <p:pic>
            <p:nvPicPr>
              <p:cNvPr id="26" name="Picture 5"/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42017" y="3451864"/>
                <a:ext cx="1792390" cy="8568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27" name="Straight Connector 134"/>
              <p:cNvCxnSpPr>
                <a:endCxn id="30" idx="1"/>
              </p:cNvCxnSpPr>
              <p:nvPr/>
            </p:nvCxnSpPr>
            <p:spPr>
              <a:xfrm rot="10800000" flipV="1">
                <a:off x="5432954" y="2980266"/>
                <a:ext cx="1729843" cy="389478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136"/>
              <p:cNvCxnSpPr>
                <a:endCxn id="30" idx="0"/>
              </p:cNvCxnSpPr>
              <p:nvPr/>
            </p:nvCxnSpPr>
            <p:spPr>
              <a:xfrm>
                <a:off x="7501460" y="2980267"/>
                <a:ext cx="1083733" cy="389477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Group 144"/>
              <p:cNvGrpSpPr/>
              <p:nvPr/>
            </p:nvGrpSpPr>
            <p:grpSpPr>
              <a:xfrm>
                <a:off x="3894659" y="3369744"/>
                <a:ext cx="4690534" cy="1236123"/>
                <a:chOff x="3539066" y="3369744"/>
                <a:chExt cx="4690534" cy="1236123"/>
              </a:xfrm>
            </p:grpSpPr>
            <p:sp>
              <p:nvSpPr>
                <p:cNvPr id="30" name="Freeform 97"/>
                <p:cNvSpPr/>
                <p:nvPr/>
              </p:nvSpPr>
              <p:spPr>
                <a:xfrm>
                  <a:off x="3539066" y="3369744"/>
                  <a:ext cx="4690534" cy="1236123"/>
                </a:xfrm>
                <a:custGeom>
                  <a:avLst/>
                  <a:gdLst>
                    <a:gd name="connsiteX0" fmla="*/ 3149600 w 3149600"/>
                    <a:gd name="connsiteY0" fmla="*/ 0 h 948267"/>
                    <a:gd name="connsiteX1" fmla="*/ 1032934 w 3149600"/>
                    <a:gd name="connsiteY1" fmla="*/ 0 h 948267"/>
                    <a:gd name="connsiteX2" fmla="*/ 0 w 3149600"/>
                    <a:gd name="connsiteY2" fmla="*/ 948267 h 948267"/>
                    <a:gd name="connsiteX3" fmla="*/ 2252134 w 3149600"/>
                    <a:gd name="connsiteY3" fmla="*/ 948267 h 948267"/>
                    <a:gd name="connsiteX4" fmla="*/ 3149600 w 3149600"/>
                    <a:gd name="connsiteY4" fmla="*/ 0 h 948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9600" h="948267">
                      <a:moveTo>
                        <a:pt x="3149600" y="0"/>
                      </a:moveTo>
                      <a:lnTo>
                        <a:pt x="1032934" y="0"/>
                      </a:lnTo>
                      <a:lnTo>
                        <a:pt x="0" y="948267"/>
                      </a:lnTo>
                      <a:lnTo>
                        <a:pt x="2252134" y="948267"/>
                      </a:lnTo>
                      <a:lnTo>
                        <a:pt x="3149600" y="0"/>
                      </a:lnTo>
                      <a:close/>
                    </a:path>
                  </a:pathLst>
                </a:cu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1" name="Freeform 131"/>
                <p:cNvSpPr/>
                <p:nvPr/>
              </p:nvSpPr>
              <p:spPr>
                <a:xfrm>
                  <a:off x="4758265" y="3454411"/>
                  <a:ext cx="1185333" cy="314727"/>
                </a:xfrm>
                <a:custGeom>
                  <a:avLst/>
                  <a:gdLst>
                    <a:gd name="connsiteX0" fmla="*/ 3149600 w 3149600"/>
                    <a:gd name="connsiteY0" fmla="*/ 0 h 948267"/>
                    <a:gd name="connsiteX1" fmla="*/ 1032934 w 3149600"/>
                    <a:gd name="connsiteY1" fmla="*/ 0 h 948267"/>
                    <a:gd name="connsiteX2" fmla="*/ 0 w 3149600"/>
                    <a:gd name="connsiteY2" fmla="*/ 948267 h 948267"/>
                    <a:gd name="connsiteX3" fmla="*/ 2252134 w 3149600"/>
                    <a:gd name="connsiteY3" fmla="*/ 948267 h 948267"/>
                    <a:gd name="connsiteX4" fmla="*/ 3149600 w 3149600"/>
                    <a:gd name="connsiteY4" fmla="*/ 0 h 948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9600" h="948267">
                      <a:moveTo>
                        <a:pt x="3149600" y="0"/>
                      </a:moveTo>
                      <a:lnTo>
                        <a:pt x="1032934" y="0"/>
                      </a:lnTo>
                      <a:lnTo>
                        <a:pt x="0" y="948267"/>
                      </a:lnTo>
                      <a:lnTo>
                        <a:pt x="2252134" y="948267"/>
                      </a:lnTo>
                      <a:lnTo>
                        <a:pt x="3149600" y="0"/>
                      </a:lnTo>
                      <a:close/>
                    </a:path>
                  </a:pathLst>
                </a:cu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>
                      <a:solidFill>
                        <a:schemeClr val="tx1"/>
                      </a:solidFill>
                    </a:rPr>
                    <a:t>Core</a:t>
                  </a:r>
                </a:p>
              </p:txBody>
            </p:sp>
            <p:sp>
              <p:nvSpPr>
                <p:cNvPr id="32" name="Freeform 132"/>
                <p:cNvSpPr/>
                <p:nvPr/>
              </p:nvSpPr>
              <p:spPr>
                <a:xfrm>
                  <a:off x="6790242" y="3454411"/>
                  <a:ext cx="1185333" cy="314727"/>
                </a:xfrm>
                <a:custGeom>
                  <a:avLst/>
                  <a:gdLst>
                    <a:gd name="connsiteX0" fmla="*/ 3149600 w 3149600"/>
                    <a:gd name="connsiteY0" fmla="*/ 0 h 948267"/>
                    <a:gd name="connsiteX1" fmla="*/ 1032934 w 3149600"/>
                    <a:gd name="connsiteY1" fmla="*/ 0 h 948267"/>
                    <a:gd name="connsiteX2" fmla="*/ 0 w 3149600"/>
                    <a:gd name="connsiteY2" fmla="*/ 948267 h 948267"/>
                    <a:gd name="connsiteX3" fmla="*/ 2252134 w 3149600"/>
                    <a:gd name="connsiteY3" fmla="*/ 948267 h 948267"/>
                    <a:gd name="connsiteX4" fmla="*/ 3149600 w 3149600"/>
                    <a:gd name="connsiteY4" fmla="*/ 0 h 948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9600" h="948267">
                      <a:moveTo>
                        <a:pt x="3149600" y="0"/>
                      </a:moveTo>
                      <a:lnTo>
                        <a:pt x="1032934" y="0"/>
                      </a:lnTo>
                      <a:lnTo>
                        <a:pt x="0" y="948267"/>
                      </a:lnTo>
                      <a:lnTo>
                        <a:pt x="2252134" y="948267"/>
                      </a:lnTo>
                      <a:lnTo>
                        <a:pt x="3149600" y="0"/>
                      </a:lnTo>
                      <a:close/>
                    </a:path>
                  </a:pathLst>
                </a:cu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>
                      <a:solidFill>
                        <a:schemeClr val="tx1"/>
                      </a:solidFill>
                    </a:rPr>
                    <a:t>Core</a:t>
                  </a:r>
                </a:p>
              </p:txBody>
            </p:sp>
            <p:sp>
              <p:nvSpPr>
                <p:cNvPr id="33" name="Rectangle 137"/>
                <p:cNvSpPr/>
                <p:nvPr/>
              </p:nvSpPr>
              <p:spPr>
                <a:xfrm>
                  <a:off x="6242320" y="3413668"/>
                  <a:ext cx="406523" cy="4001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350" dirty="0"/>
                    <a:t>…</a:t>
                  </a:r>
                </a:p>
              </p:txBody>
            </p:sp>
            <p:sp>
              <p:nvSpPr>
                <p:cNvPr id="34" name="Freeform 139"/>
                <p:cNvSpPr/>
                <p:nvPr/>
              </p:nvSpPr>
              <p:spPr>
                <a:xfrm>
                  <a:off x="4284134" y="3810000"/>
                  <a:ext cx="3302000" cy="355600"/>
                </a:xfrm>
                <a:custGeom>
                  <a:avLst/>
                  <a:gdLst>
                    <a:gd name="connsiteX0" fmla="*/ 423334 w 3302000"/>
                    <a:gd name="connsiteY0" fmla="*/ 0 h 355600"/>
                    <a:gd name="connsiteX1" fmla="*/ 3302000 w 3302000"/>
                    <a:gd name="connsiteY1" fmla="*/ 0 h 355600"/>
                    <a:gd name="connsiteX2" fmla="*/ 2895600 w 3302000"/>
                    <a:gd name="connsiteY2" fmla="*/ 355600 h 355600"/>
                    <a:gd name="connsiteX3" fmla="*/ 0 w 3302000"/>
                    <a:gd name="connsiteY3" fmla="*/ 338666 h 355600"/>
                    <a:gd name="connsiteX4" fmla="*/ 423334 w 3302000"/>
                    <a:gd name="connsiteY4" fmla="*/ 0 h 35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02000" h="355600">
                      <a:moveTo>
                        <a:pt x="423334" y="0"/>
                      </a:moveTo>
                      <a:lnTo>
                        <a:pt x="3302000" y="0"/>
                      </a:lnTo>
                      <a:lnTo>
                        <a:pt x="2895600" y="355600"/>
                      </a:lnTo>
                      <a:lnTo>
                        <a:pt x="0" y="338666"/>
                      </a:lnTo>
                      <a:lnTo>
                        <a:pt x="423334" y="0"/>
                      </a:lnTo>
                      <a:close/>
                    </a:path>
                  </a:pathLst>
                </a:cu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>
                      <a:solidFill>
                        <a:srgbClr val="000000"/>
                      </a:solidFill>
                    </a:rPr>
                    <a:t>     Memory               (Cache)</a:t>
                  </a:r>
                </a:p>
              </p:txBody>
            </p:sp>
            <p:sp>
              <p:nvSpPr>
                <p:cNvPr id="35" name="Freeform 143"/>
                <p:cNvSpPr/>
                <p:nvPr/>
              </p:nvSpPr>
              <p:spPr>
                <a:xfrm>
                  <a:off x="3826935" y="4199466"/>
                  <a:ext cx="3302000" cy="355600"/>
                </a:xfrm>
                <a:custGeom>
                  <a:avLst/>
                  <a:gdLst>
                    <a:gd name="connsiteX0" fmla="*/ 423334 w 3302000"/>
                    <a:gd name="connsiteY0" fmla="*/ 0 h 355600"/>
                    <a:gd name="connsiteX1" fmla="*/ 3302000 w 3302000"/>
                    <a:gd name="connsiteY1" fmla="*/ 0 h 355600"/>
                    <a:gd name="connsiteX2" fmla="*/ 2895600 w 3302000"/>
                    <a:gd name="connsiteY2" fmla="*/ 355600 h 355600"/>
                    <a:gd name="connsiteX3" fmla="*/ 0 w 3302000"/>
                    <a:gd name="connsiteY3" fmla="*/ 338666 h 355600"/>
                    <a:gd name="connsiteX4" fmla="*/ 423334 w 3302000"/>
                    <a:gd name="connsiteY4" fmla="*/ 0 h 35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02000" h="355600">
                      <a:moveTo>
                        <a:pt x="423334" y="0"/>
                      </a:moveTo>
                      <a:lnTo>
                        <a:pt x="3302000" y="0"/>
                      </a:lnTo>
                      <a:lnTo>
                        <a:pt x="2895600" y="355600"/>
                      </a:lnTo>
                      <a:lnTo>
                        <a:pt x="0" y="338666"/>
                      </a:lnTo>
                      <a:lnTo>
                        <a:pt x="423334" y="0"/>
                      </a:lnTo>
                      <a:close/>
                    </a:path>
                  </a:pathLst>
                </a:cu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>
                      <a:solidFill>
                        <a:srgbClr val="000000"/>
                      </a:solidFill>
                    </a:rPr>
                    <a:t>Input/Output</a:t>
                  </a:r>
                </a:p>
              </p:txBody>
            </p:sp>
          </p:grpSp>
        </p:grpSp>
        <p:sp>
          <p:nvSpPr>
            <p:cNvPr id="25" name="TextBox 54"/>
            <p:cNvSpPr txBox="1"/>
            <p:nvPr/>
          </p:nvSpPr>
          <p:spPr>
            <a:xfrm>
              <a:off x="6696118" y="3049938"/>
              <a:ext cx="1190583" cy="3447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350" dirty="0"/>
                <a:t>Computer</a:t>
              </a:r>
            </a:p>
          </p:txBody>
        </p:sp>
      </p:grpSp>
      <p:grpSp>
        <p:nvGrpSpPr>
          <p:cNvPr id="36" name="Group 90"/>
          <p:cNvGrpSpPr/>
          <p:nvPr/>
        </p:nvGrpSpPr>
        <p:grpSpPr>
          <a:xfrm>
            <a:off x="3667396" y="3448061"/>
            <a:ext cx="4219304" cy="1966904"/>
            <a:chOff x="3365862" y="3454411"/>
            <a:chExt cx="5625738" cy="2622539"/>
          </a:xfrm>
        </p:grpSpPr>
        <p:sp>
          <p:nvSpPr>
            <p:cNvPr id="37" name="Freeform 150"/>
            <p:cNvSpPr/>
            <p:nvPr/>
          </p:nvSpPr>
          <p:spPr>
            <a:xfrm>
              <a:off x="3971023" y="5625230"/>
              <a:ext cx="3626511" cy="341684"/>
            </a:xfrm>
            <a:custGeom>
              <a:avLst/>
              <a:gdLst>
                <a:gd name="connsiteX0" fmla="*/ 423334 w 3302000"/>
                <a:gd name="connsiteY0" fmla="*/ 0 h 355600"/>
                <a:gd name="connsiteX1" fmla="*/ 3302000 w 3302000"/>
                <a:gd name="connsiteY1" fmla="*/ 0 h 355600"/>
                <a:gd name="connsiteX2" fmla="*/ 2895600 w 3302000"/>
                <a:gd name="connsiteY2" fmla="*/ 355600 h 355600"/>
                <a:gd name="connsiteX3" fmla="*/ 0 w 3302000"/>
                <a:gd name="connsiteY3" fmla="*/ 338666 h 355600"/>
                <a:gd name="connsiteX4" fmla="*/ 423334 w 3302000"/>
                <a:gd name="connsiteY4" fmla="*/ 0 h 35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2000" h="355600">
                  <a:moveTo>
                    <a:pt x="423334" y="0"/>
                  </a:moveTo>
                  <a:lnTo>
                    <a:pt x="3302000" y="0"/>
                  </a:lnTo>
                  <a:lnTo>
                    <a:pt x="2895600" y="355600"/>
                  </a:lnTo>
                  <a:lnTo>
                    <a:pt x="0" y="338666"/>
                  </a:lnTo>
                  <a:lnTo>
                    <a:pt x="423334" y="0"/>
                  </a:lnTo>
                  <a:close/>
                </a:path>
              </a:pathLst>
            </a:cu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solidFill>
                    <a:srgbClr val="000000"/>
                  </a:solidFill>
                </a:rPr>
                <a:t>Main Memory</a:t>
              </a:r>
            </a:p>
          </p:txBody>
        </p:sp>
        <p:grpSp>
          <p:nvGrpSpPr>
            <p:cNvPr id="38" name="Group 89"/>
            <p:cNvGrpSpPr/>
            <p:nvPr/>
          </p:nvGrpSpPr>
          <p:grpSpPr>
            <a:xfrm>
              <a:off x="3365862" y="3454411"/>
              <a:ext cx="5625738" cy="2622539"/>
              <a:chOff x="3365862" y="3454411"/>
              <a:chExt cx="5625738" cy="2622539"/>
            </a:xfrm>
          </p:grpSpPr>
          <p:grpSp>
            <p:nvGrpSpPr>
              <p:cNvPr id="53" name="Group 48"/>
              <p:cNvGrpSpPr/>
              <p:nvPr/>
            </p:nvGrpSpPr>
            <p:grpSpPr>
              <a:xfrm>
                <a:off x="3365862" y="3454411"/>
                <a:ext cx="5625738" cy="2622539"/>
                <a:chOff x="3365862" y="3454411"/>
                <a:chExt cx="5454288" cy="2850775"/>
              </a:xfrm>
            </p:grpSpPr>
            <p:sp>
              <p:nvSpPr>
                <p:cNvPr id="57" name="Freeform 146"/>
                <p:cNvSpPr/>
                <p:nvPr/>
              </p:nvSpPr>
              <p:spPr>
                <a:xfrm>
                  <a:off x="3365862" y="4775213"/>
                  <a:ext cx="5454288" cy="1529973"/>
                </a:xfrm>
                <a:custGeom>
                  <a:avLst/>
                  <a:gdLst>
                    <a:gd name="connsiteX0" fmla="*/ 3149600 w 3149600"/>
                    <a:gd name="connsiteY0" fmla="*/ 0 h 948267"/>
                    <a:gd name="connsiteX1" fmla="*/ 1032934 w 3149600"/>
                    <a:gd name="connsiteY1" fmla="*/ 0 h 948267"/>
                    <a:gd name="connsiteX2" fmla="*/ 0 w 3149600"/>
                    <a:gd name="connsiteY2" fmla="*/ 948267 h 948267"/>
                    <a:gd name="connsiteX3" fmla="*/ 2252134 w 3149600"/>
                    <a:gd name="connsiteY3" fmla="*/ 948267 h 948267"/>
                    <a:gd name="connsiteX4" fmla="*/ 3149600 w 3149600"/>
                    <a:gd name="connsiteY4" fmla="*/ 0 h 948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9600" h="948267">
                      <a:moveTo>
                        <a:pt x="3149600" y="0"/>
                      </a:moveTo>
                      <a:lnTo>
                        <a:pt x="1032934" y="0"/>
                      </a:lnTo>
                      <a:lnTo>
                        <a:pt x="0" y="948267"/>
                      </a:lnTo>
                      <a:lnTo>
                        <a:pt x="2252134" y="948267"/>
                      </a:lnTo>
                      <a:lnTo>
                        <a:pt x="3149600" y="0"/>
                      </a:lnTo>
                      <a:close/>
                    </a:path>
                  </a:pathLst>
                </a:cu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cxnSp>
              <p:nvCxnSpPr>
                <p:cNvPr id="58" name="Straight Connector 155"/>
                <p:cNvCxnSpPr>
                  <a:stCxn id="32" idx="1"/>
                  <a:endCxn id="57" idx="1"/>
                </p:cNvCxnSpPr>
                <p:nvPr/>
              </p:nvCxnSpPr>
              <p:spPr>
                <a:xfrm flipH="1">
                  <a:off x="5154635" y="3454411"/>
                  <a:ext cx="2252893" cy="1320802"/>
                </a:xfrm>
                <a:prstGeom prst="line">
                  <a:avLst/>
                </a:prstGeom>
                <a:ln w="25400" cap="flat" cmpd="sng" algn="ctr">
                  <a:solidFill>
                    <a:schemeClr val="accent1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157"/>
                <p:cNvCxnSpPr>
                  <a:stCxn id="32" idx="0"/>
                  <a:endCxn id="57" idx="0"/>
                </p:cNvCxnSpPr>
                <p:nvPr/>
              </p:nvCxnSpPr>
              <p:spPr>
                <a:xfrm>
                  <a:off x="8179845" y="3454411"/>
                  <a:ext cx="640305" cy="1320802"/>
                </a:xfrm>
                <a:prstGeom prst="line">
                  <a:avLst/>
                </a:prstGeom>
                <a:ln w="25400" cap="flat" cmpd="sng" algn="ctr">
                  <a:solidFill>
                    <a:schemeClr val="accent1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TextBox 161"/>
              <p:cNvSpPr txBox="1"/>
              <p:nvPr/>
            </p:nvSpPr>
            <p:spPr>
              <a:xfrm>
                <a:off x="7515254" y="4306692"/>
                <a:ext cx="641304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/>
                  <a:t>Core</a:t>
                </a:r>
              </a:p>
            </p:txBody>
          </p:sp>
          <p:sp>
            <p:nvSpPr>
              <p:cNvPr id="55" name="Freeform 162"/>
              <p:cNvSpPr/>
              <p:nvPr/>
            </p:nvSpPr>
            <p:spPr>
              <a:xfrm>
                <a:off x="4108450" y="4718050"/>
                <a:ext cx="2705100" cy="850900"/>
              </a:xfrm>
              <a:custGeom>
                <a:avLst/>
                <a:gdLst>
                  <a:gd name="connsiteX0" fmla="*/ 749300 w 2197100"/>
                  <a:gd name="connsiteY0" fmla="*/ 0 h 603250"/>
                  <a:gd name="connsiteX1" fmla="*/ 0 w 2197100"/>
                  <a:gd name="connsiteY1" fmla="*/ 603250 h 603250"/>
                  <a:gd name="connsiteX2" fmla="*/ 1568450 w 2197100"/>
                  <a:gd name="connsiteY2" fmla="*/ 603250 h 603250"/>
                  <a:gd name="connsiteX3" fmla="*/ 2197100 w 2197100"/>
                  <a:gd name="connsiteY3" fmla="*/ 0 h 603250"/>
                  <a:gd name="connsiteX4" fmla="*/ 749300 w 2197100"/>
                  <a:gd name="connsiteY4" fmla="*/ 0 h 603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7100" h="603250">
                    <a:moveTo>
                      <a:pt x="749300" y="0"/>
                    </a:moveTo>
                    <a:lnTo>
                      <a:pt x="0" y="603250"/>
                    </a:lnTo>
                    <a:lnTo>
                      <a:pt x="1568450" y="603250"/>
                    </a:lnTo>
                    <a:lnTo>
                      <a:pt x="2197100" y="0"/>
                    </a:lnTo>
                    <a:lnTo>
                      <a:pt x="749300" y="0"/>
                    </a:lnTo>
                    <a:close/>
                  </a:path>
                </a:pathLst>
              </a:cu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sz="1350" dirty="0">
                    <a:solidFill>
                      <a:srgbClr val="000000"/>
                    </a:solidFill>
                  </a:rPr>
                  <a:t>         Instruction </a:t>
                </a:r>
                <a:r>
                  <a:rPr lang="en-US" sz="1350" dirty="0" err="1">
                    <a:solidFill>
                      <a:srgbClr val="000000"/>
                    </a:solidFill>
                  </a:rPr>
                  <a:t>Unit(s</a:t>
                </a:r>
                <a:r>
                  <a:rPr lang="en-US" sz="1350" dirty="0">
                    <a:solidFill>
                      <a:srgbClr val="000000"/>
                    </a:solidFill>
                  </a:rPr>
                  <a:t>)</a:t>
                </a:r>
              </a:p>
              <a:p>
                <a:pPr algn="ctr">
                  <a:lnSpc>
                    <a:spcPct val="90000"/>
                  </a:lnSpc>
                </a:pPr>
                <a:endParaRPr lang="en-US" sz="1350" dirty="0">
                  <a:solidFill>
                    <a:srgbClr val="000000"/>
                  </a:solidFill>
                </a:endParaRPr>
              </a:p>
              <a:p>
                <a:pPr algn="ctr">
                  <a:lnSpc>
                    <a:spcPct val="90000"/>
                  </a:lnSpc>
                </a:pPr>
                <a:endParaRPr lang="en-US" sz="135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Freeform 164"/>
              <p:cNvSpPr/>
              <p:nvPr/>
            </p:nvSpPr>
            <p:spPr>
              <a:xfrm>
                <a:off x="6438900" y="4686300"/>
                <a:ext cx="2362199" cy="488950"/>
              </a:xfrm>
              <a:custGeom>
                <a:avLst/>
                <a:gdLst>
                  <a:gd name="connsiteX0" fmla="*/ 749300 w 2197100"/>
                  <a:gd name="connsiteY0" fmla="*/ 0 h 603250"/>
                  <a:gd name="connsiteX1" fmla="*/ 0 w 2197100"/>
                  <a:gd name="connsiteY1" fmla="*/ 603250 h 603250"/>
                  <a:gd name="connsiteX2" fmla="*/ 1568450 w 2197100"/>
                  <a:gd name="connsiteY2" fmla="*/ 603250 h 603250"/>
                  <a:gd name="connsiteX3" fmla="*/ 2197100 w 2197100"/>
                  <a:gd name="connsiteY3" fmla="*/ 0 h 603250"/>
                  <a:gd name="connsiteX4" fmla="*/ 749300 w 2197100"/>
                  <a:gd name="connsiteY4" fmla="*/ 0 h 603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7100" h="603250">
                    <a:moveTo>
                      <a:pt x="749300" y="0"/>
                    </a:moveTo>
                    <a:lnTo>
                      <a:pt x="0" y="603250"/>
                    </a:lnTo>
                    <a:lnTo>
                      <a:pt x="1568450" y="603250"/>
                    </a:lnTo>
                    <a:lnTo>
                      <a:pt x="2197100" y="0"/>
                    </a:lnTo>
                    <a:lnTo>
                      <a:pt x="749300" y="0"/>
                    </a:lnTo>
                    <a:close/>
                  </a:path>
                </a:pathLst>
              </a:cu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sz="1350" dirty="0">
                    <a:solidFill>
                      <a:srgbClr val="000000"/>
                    </a:solidFill>
                  </a:rPr>
                  <a:t>       Functional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350" dirty="0" err="1">
                    <a:solidFill>
                      <a:srgbClr val="000000"/>
                    </a:solidFill>
                  </a:rPr>
                  <a:t>Unit(s</a:t>
                </a:r>
                <a:r>
                  <a:rPr lang="en-US" sz="1350" dirty="0">
                    <a:solidFill>
                      <a:srgbClr val="000000"/>
                    </a:solidFill>
                  </a:rPr>
                  <a:t>)</a:t>
                </a:r>
              </a:p>
            </p:txBody>
          </p:sp>
        </p:grpSp>
        <p:pic>
          <p:nvPicPr>
            <p:cNvPr id="39" name="Picture 56" descr="600px-Pipeline_5.png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75262" y="4921249"/>
              <a:ext cx="908064" cy="654673"/>
            </a:xfrm>
            <a:prstGeom prst="rect">
              <a:avLst/>
            </a:prstGeom>
          </p:spPr>
        </p:pic>
        <p:grpSp>
          <p:nvGrpSpPr>
            <p:cNvPr id="40" name="Group 88"/>
            <p:cNvGrpSpPr/>
            <p:nvPr/>
          </p:nvGrpSpPr>
          <p:grpSpPr>
            <a:xfrm>
              <a:off x="6108909" y="5194300"/>
              <a:ext cx="2127517" cy="361950"/>
              <a:chOff x="6108909" y="5194300"/>
              <a:chExt cx="2127517" cy="361950"/>
            </a:xfrm>
          </p:grpSpPr>
          <p:grpSp>
            <p:nvGrpSpPr>
              <p:cNvPr id="41" name="Group 68"/>
              <p:cNvGrpSpPr/>
              <p:nvPr/>
            </p:nvGrpSpPr>
            <p:grpSpPr>
              <a:xfrm>
                <a:off x="7499559" y="5194300"/>
                <a:ext cx="736867" cy="342900"/>
                <a:chOff x="7499559" y="5194300"/>
                <a:chExt cx="736867" cy="342900"/>
              </a:xfrm>
            </p:grpSpPr>
            <p:sp>
              <p:nvSpPr>
                <p:cNvPr id="51" name="TextBox 113"/>
                <p:cNvSpPr txBox="1"/>
                <p:nvPr/>
              </p:nvSpPr>
              <p:spPr>
                <a:xfrm>
                  <a:off x="7532796" y="5196495"/>
                  <a:ext cx="703630" cy="338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dirty="0"/>
                    <a:t>A</a:t>
                  </a:r>
                  <a:r>
                    <a:rPr lang="en-US" sz="1050" baseline="-25000" dirty="0"/>
                    <a:t>3</a:t>
                  </a:r>
                  <a:r>
                    <a:rPr lang="en-US" sz="1050" dirty="0"/>
                    <a:t>+B</a:t>
                  </a:r>
                  <a:r>
                    <a:rPr lang="en-US" sz="1050" baseline="-25000" dirty="0"/>
                    <a:t>3</a:t>
                  </a:r>
                  <a:endParaRPr lang="en-US" sz="1050" dirty="0"/>
                </a:p>
              </p:txBody>
            </p:sp>
            <p:sp>
              <p:nvSpPr>
                <p:cNvPr id="52" name="Freeform 103"/>
                <p:cNvSpPr/>
                <p:nvPr/>
              </p:nvSpPr>
              <p:spPr>
                <a:xfrm>
                  <a:off x="7499559" y="5194300"/>
                  <a:ext cx="666541" cy="342900"/>
                </a:xfrm>
                <a:custGeom>
                  <a:avLst/>
                  <a:gdLst>
                    <a:gd name="connsiteX0" fmla="*/ 749300 w 2197100"/>
                    <a:gd name="connsiteY0" fmla="*/ 0 h 603250"/>
                    <a:gd name="connsiteX1" fmla="*/ 0 w 2197100"/>
                    <a:gd name="connsiteY1" fmla="*/ 603250 h 603250"/>
                    <a:gd name="connsiteX2" fmla="*/ 1568450 w 2197100"/>
                    <a:gd name="connsiteY2" fmla="*/ 603250 h 603250"/>
                    <a:gd name="connsiteX3" fmla="*/ 2197100 w 2197100"/>
                    <a:gd name="connsiteY3" fmla="*/ 0 h 603250"/>
                    <a:gd name="connsiteX4" fmla="*/ 749300 w 2197100"/>
                    <a:gd name="connsiteY4" fmla="*/ 0 h 603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97100" h="603250">
                      <a:moveTo>
                        <a:pt x="749300" y="0"/>
                      </a:moveTo>
                      <a:lnTo>
                        <a:pt x="0" y="603250"/>
                      </a:lnTo>
                      <a:lnTo>
                        <a:pt x="1568450" y="603250"/>
                      </a:lnTo>
                      <a:lnTo>
                        <a:pt x="2197100" y="0"/>
                      </a:lnTo>
                      <a:lnTo>
                        <a:pt x="749300" y="0"/>
                      </a:lnTo>
                      <a:close/>
                    </a:path>
                  </a:pathLst>
                </a:cu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0000"/>
                    </a:lnSpc>
                  </a:pPr>
                  <a:endParaRPr lang="en-US" sz="135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2" name="Group 79"/>
              <p:cNvGrpSpPr/>
              <p:nvPr/>
            </p:nvGrpSpPr>
            <p:grpSpPr>
              <a:xfrm>
                <a:off x="7036009" y="5200650"/>
                <a:ext cx="736867" cy="342900"/>
                <a:chOff x="7499559" y="5194300"/>
                <a:chExt cx="736867" cy="342900"/>
              </a:xfrm>
            </p:grpSpPr>
            <p:sp>
              <p:nvSpPr>
                <p:cNvPr id="49" name="TextBox 80"/>
                <p:cNvSpPr txBox="1"/>
                <p:nvPr/>
              </p:nvSpPr>
              <p:spPr>
                <a:xfrm>
                  <a:off x="7532796" y="5196495"/>
                  <a:ext cx="703630" cy="338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dirty="0"/>
                    <a:t>A</a:t>
                  </a:r>
                  <a:r>
                    <a:rPr lang="en-US" sz="1050" baseline="-25000" dirty="0"/>
                    <a:t>2</a:t>
                  </a:r>
                  <a:r>
                    <a:rPr lang="en-US" sz="1050" dirty="0"/>
                    <a:t>+B</a:t>
                  </a:r>
                  <a:r>
                    <a:rPr lang="en-US" sz="1050" baseline="-25000" dirty="0"/>
                    <a:t>2</a:t>
                  </a:r>
                  <a:endParaRPr lang="en-US" sz="1050" dirty="0"/>
                </a:p>
              </p:txBody>
            </p:sp>
            <p:sp>
              <p:nvSpPr>
                <p:cNvPr id="50" name="Freeform 81"/>
                <p:cNvSpPr/>
                <p:nvPr/>
              </p:nvSpPr>
              <p:spPr>
                <a:xfrm>
                  <a:off x="7499559" y="5194300"/>
                  <a:ext cx="666541" cy="342900"/>
                </a:xfrm>
                <a:custGeom>
                  <a:avLst/>
                  <a:gdLst>
                    <a:gd name="connsiteX0" fmla="*/ 749300 w 2197100"/>
                    <a:gd name="connsiteY0" fmla="*/ 0 h 603250"/>
                    <a:gd name="connsiteX1" fmla="*/ 0 w 2197100"/>
                    <a:gd name="connsiteY1" fmla="*/ 603250 h 603250"/>
                    <a:gd name="connsiteX2" fmla="*/ 1568450 w 2197100"/>
                    <a:gd name="connsiteY2" fmla="*/ 603250 h 603250"/>
                    <a:gd name="connsiteX3" fmla="*/ 2197100 w 2197100"/>
                    <a:gd name="connsiteY3" fmla="*/ 0 h 603250"/>
                    <a:gd name="connsiteX4" fmla="*/ 749300 w 2197100"/>
                    <a:gd name="connsiteY4" fmla="*/ 0 h 603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97100" h="603250">
                      <a:moveTo>
                        <a:pt x="749300" y="0"/>
                      </a:moveTo>
                      <a:lnTo>
                        <a:pt x="0" y="603250"/>
                      </a:lnTo>
                      <a:lnTo>
                        <a:pt x="1568450" y="603250"/>
                      </a:lnTo>
                      <a:lnTo>
                        <a:pt x="2197100" y="0"/>
                      </a:lnTo>
                      <a:lnTo>
                        <a:pt x="749300" y="0"/>
                      </a:lnTo>
                      <a:close/>
                    </a:path>
                  </a:pathLst>
                </a:cu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0000"/>
                    </a:lnSpc>
                  </a:pPr>
                  <a:endParaRPr lang="en-US" sz="135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3" name="Group 82"/>
              <p:cNvGrpSpPr/>
              <p:nvPr/>
            </p:nvGrpSpPr>
            <p:grpSpPr>
              <a:xfrm>
                <a:off x="6572459" y="5207000"/>
                <a:ext cx="736867" cy="342900"/>
                <a:chOff x="7499559" y="5194300"/>
                <a:chExt cx="736867" cy="342900"/>
              </a:xfrm>
            </p:grpSpPr>
            <p:sp>
              <p:nvSpPr>
                <p:cNvPr id="47" name="TextBox 83"/>
                <p:cNvSpPr txBox="1"/>
                <p:nvPr/>
              </p:nvSpPr>
              <p:spPr>
                <a:xfrm>
                  <a:off x="7532796" y="5196495"/>
                  <a:ext cx="703630" cy="338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dirty="0"/>
                    <a:t>A</a:t>
                  </a:r>
                  <a:r>
                    <a:rPr lang="en-US" sz="1050" baseline="-25000" dirty="0"/>
                    <a:t>1</a:t>
                  </a:r>
                  <a:r>
                    <a:rPr lang="en-US" sz="1050" dirty="0"/>
                    <a:t>+B</a:t>
                  </a:r>
                  <a:r>
                    <a:rPr lang="en-US" sz="1050" baseline="-25000" dirty="0"/>
                    <a:t>1</a:t>
                  </a:r>
                  <a:endParaRPr lang="en-US" sz="1050" dirty="0"/>
                </a:p>
              </p:txBody>
            </p:sp>
            <p:sp>
              <p:nvSpPr>
                <p:cNvPr id="48" name="Freeform 84"/>
                <p:cNvSpPr/>
                <p:nvPr/>
              </p:nvSpPr>
              <p:spPr>
                <a:xfrm>
                  <a:off x="7499559" y="5194300"/>
                  <a:ext cx="666541" cy="342900"/>
                </a:xfrm>
                <a:custGeom>
                  <a:avLst/>
                  <a:gdLst>
                    <a:gd name="connsiteX0" fmla="*/ 749300 w 2197100"/>
                    <a:gd name="connsiteY0" fmla="*/ 0 h 603250"/>
                    <a:gd name="connsiteX1" fmla="*/ 0 w 2197100"/>
                    <a:gd name="connsiteY1" fmla="*/ 603250 h 603250"/>
                    <a:gd name="connsiteX2" fmla="*/ 1568450 w 2197100"/>
                    <a:gd name="connsiteY2" fmla="*/ 603250 h 603250"/>
                    <a:gd name="connsiteX3" fmla="*/ 2197100 w 2197100"/>
                    <a:gd name="connsiteY3" fmla="*/ 0 h 603250"/>
                    <a:gd name="connsiteX4" fmla="*/ 749300 w 2197100"/>
                    <a:gd name="connsiteY4" fmla="*/ 0 h 603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97100" h="603250">
                      <a:moveTo>
                        <a:pt x="749300" y="0"/>
                      </a:moveTo>
                      <a:lnTo>
                        <a:pt x="0" y="603250"/>
                      </a:lnTo>
                      <a:lnTo>
                        <a:pt x="1568450" y="603250"/>
                      </a:lnTo>
                      <a:lnTo>
                        <a:pt x="2197100" y="0"/>
                      </a:lnTo>
                      <a:lnTo>
                        <a:pt x="749300" y="0"/>
                      </a:lnTo>
                      <a:close/>
                    </a:path>
                  </a:pathLst>
                </a:cu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0000"/>
                    </a:lnSpc>
                  </a:pPr>
                  <a:endParaRPr lang="en-US" sz="135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4" name="Group 85"/>
              <p:cNvGrpSpPr/>
              <p:nvPr/>
            </p:nvGrpSpPr>
            <p:grpSpPr>
              <a:xfrm>
                <a:off x="6108909" y="5213350"/>
                <a:ext cx="736867" cy="342900"/>
                <a:chOff x="7499559" y="5194300"/>
                <a:chExt cx="736867" cy="342900"/>
              </a:xfrm>
            </p:grpSpPr>
            <p:sp>
              <p:nvSpPr>
                <p:cNvPr id="45" name="TextBox 86"/>
                <p:cNvSpPr txBox="1"/>
                <p:nvPr/>
              </p:nvSpPr>
              <p:spPr>
                <a:xfrm>
                  <a:off x="7532796" y="5196495"/>
                  <a:ext cx="703630" cy="338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dirty="0"/>
                    <a:t>A</a:t>
                  </a:r>
                  <a:r>
                    <a:rPr lang="en-US" sz="1050" baseline="-25000" dirty="0"/>
                    <a:t>0</a:t>
                  </a:r>
                  <a:r>
                    <a:rPr lang="en-US" sz="1050" dirty="0"/>
                    <a:t>+B</a:t>
                  </a:r>
                  <a:r>
                    <a:rPr lang="en-US" sz="1050" baseline="-25000" dirty="0"/>
                    <a:t>0</a:t>
                  </a:r>
                  <a:endParaRPr lang="en-US" sz="1050" dirty="0"/>
                </a:p>
              </p:txBody>
            </p:sp>
            <p:sp>
              <p:nvSpPr>
                <p:cNvPr id="46" name="Freeform 87"/>
                <p:cNvSpPr/>
                <p:nvPr/>
              </p:nvSpPr>
              <p:spPr>
                <a:xfrm>
                  <a:off x="7499559" y="5194300"/>
                  <a:ext cx="666541" cy="342900"/>
                </a:xfrm>
                <a:custGeom>
                  <a:avLst/>
                  <a:gdLst>
                    <a:gd name="connsiteX0" fmla="*/ 749300 w 2197100"/>
                    <a:gd name="connsiteY0" fmla="*/ 0 h 603250"/>
                    <a:gd name="connsiteX1" fmla="*/ 0 w 2197100"/>
                    <a:gd name="connsiteY1" fmla="*/ 603250 h 603250"/>
                    <a:gd name="connsiteX2" fmla="*/ 1568450 w 2197100"/>
                    <a:gd name="connsiteY2" fmla="*/ 603250 h 603250"/>
                    <a:gd name="connsiteX3" fmla="*/ 2197100 w 2197100"/>
                    <a:gd name="connsiteY3" fmla="*/ 0 h 603250"/>
                    <a:gd name="connsiteX4" fmla="*/ 749300 w 2197100"/>
                    <a:gd name="connsiteY4" fmla="*/ 0 h 603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97100" h="603250">
                      <a:moveTo>
                        <a:pt x="749300" y="0"/>
                      </a:moveTo>
                      <a:lnTo>
                        <a:pt x="0" y="603250"/>
                      </a:lnTo>
                      <a:lnTo>
                        <a:pt x="1568450" y="603250"/>
                      </a:lnTo>
                      <a:lnTo>
                        <a:pt x="2197100" y="0"/>
                      </a:lnTo>
                      <a:lnTo>
                        <a:pt x="749300" y="0"/>
                      </a:lnTo>
                      <a:close/>
                    </a:path>
                  </a:pathLst>
                </a:cu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0000"/>
                    </a:lnSpc>
                  </a:pPr>
                  <a:endParaRPr lang="en-US" sz="135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sp>
        <p:nvSpPr>
          <p:cNvPr id="60" name="Slide Number Placeholder 5"/>
          <p:cNvSpPr txBox="1">
            <a:spLocks/>
          </p:cNvSpPr>
          <p:nvPr/>
        </p:nvSpPr>
        <p:spPr>
          <a:xfrm>
            <a:off x="6172200" y="5738815"/>
            <a:ext cx="16002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C63E4C-4642-794D-A2FD-70F6B81535F5}" type="slidenum">
              <a:rPr lang="en-US" sz="900"/>
              <a:pPr/>
              <a:t>62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35965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82AC1C5-F374-45B6-B979-5440ADA6B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D6DCBF-C28C-45D2-8CF5-4E72630D4273}" type="slidenum">
              <a:rPr lang="en-US" altLang="en-US"/>
              <a:pPr>
                <a:defRPr/>
              </a:pPr>
              <a:t>63</a:t>
            </a:fld>
            <a:endParaRPr lang="en-US" altLang="en-US"/>
          </a:p>
        </p:txBody>
      </p:sp>
      <p:sp>
        <p:nvSpPr>
          <p:cNvPr id="12291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219002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Parallelism</a:t>
            </a:r>
          </a:p>
        </p:txBody>
      </p:sp>
      <p:sp>
        <p:nvSpPr>
          <p:cNvPr id="12292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3" name="Text Box 4"/>
          <p:cNvSpPr txBox="1">
            <a:spLocks noChangeArrowheads="1"/>
          </p:cNvSpPr>
          <p:nvPr/>
        </p:nvSpPr>
        <p:spPr bwMode="auto">
          <a:xfrm>
            <a:off x="525992" y="1309688"/>
            <a:ext cx="8126942" cy="4585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Classes of parallelism in applications: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Data-Level Parallelism (DLP)</a:t>
            </a:r>
          </a:p>
          <a:p>
            <a:pPr lvl="2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Distribute data over different computing environments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Task-Level Parallelism (TLP)</a:t>
            </a:r>
          </a:p>
          <a:p>
            <a:pPr lvl="2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Distribute threads across different computing environments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Classes of architectural parallelism: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Bit level parallelism</a:t>
            </a:r>
          </a:p>
          <a:p>
            <a:pPr lvl="2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Increase processor word size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Instruction-Level Parallelism (ILP)</a:t>
            </a:r>
          </a:p>
          <a:p>
            <a:pPr lvl="2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Instructions combined into groups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Thread-Level Parallelism</a:t>
            </a:r>
          </a:p>
          <a:p>
            <a:pPr lvl="2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The use of multiple threads of execution that are inherently parallel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Vector architectures/Graphic Processor Units (GPUs)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Heterogeneity</a:t>
            </a:r>
          </a:p>
        </p:txBody>
      </p:sp>
    </p:spTree>
    <p:extLst>
      <p:ext uri="{BB962C8B-B14F-4D97-AF65-F5344CB8AC3E}">
        <p14:creationId xmlns:p14="http://schemas.microsoft.com/office/powerpoint/2010/main" val="5854010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E15B1D8-7C74-4E2D-B670-434A49A4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E660D-05DD-48C3-9D73-BFFC9AD44FEA}" type="slidenum">
              <a:rPr lang="en-US" altLang="en-US"/>
              <a:pPr>
                <a:defRPr/>
              </a:pPr>
              <a:t>64</a:t>
            </a:fld>
            <a:endParaRPr lang="en-US" altLang="en-US"/>
          </a:p>
        </p:txBody>
      </p:sp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219002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Parallelism</a:t>
            </a:r>
          </a:p>
        </p:txBody>
      </p:sp>
      <p:sp>
        <p:nvSpPr>
          <p:cNvPr id="1434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5822" y="1822454"/>
            <a:ext cx="6333890" cy="3824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82601" y="1783921"/>
            <a:ext cx="3144125" cy="3898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2697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82AC1C5-F374-45B6-B979-5440ADA6B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D6DCBF-C28C-45D2-8CF5-4E72630D4273}" type="slidenum">
              <a:rPr lang="en-US" altLang="en-US"/>
              <a:pPr>
                <a:defRPr/>
              </a:pPr>
              <a:t>65</a:t>
            </a:fld>
            <a:endParaRPr lang="en-US" altLang="en-US"/>
          </a:p>
        </p:txBody>
      </p:sp>
      <p:sp>
        <p:nvSpPr>
          <p:cNvPr id="12291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344895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Flynn’s Taxonomy</a:t>
            </a:r>
          </a:p>
        </p:txBody>
      </p:sp>
      <p:sp>
        <p:nvSpPr>
          <p:cNvPr id="12292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1631830"/>
            <a:ext cx="8153400" cy="443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434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79F68CB-0DAA-42FB-B0D3-752D0148D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FE7192-57E7-4939-A0DC-9BFA77CC5F37}" type="slidenum">
              <a:rPr lang="en-US" altLang="en-US"/>
              <a:pPr>
                <a:defRPr/>
              </a:pPr>
              <a:t>66</a:t>
            </a:fld>
            <a:endParaRPr lang="en-US" altLang="en-US"/>
          </a:p>
        </p:txBody>
      </p:sp>
      <p:sp>
        <p:nvSpPr>
          <p:cNvPr id="26627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651652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Recent </a:t>
            </a:r>
            <a:r>
              <a:rPr lang="en-US" altLang="en-US" dirty="0" err="1">
                <a:solidFill>
                  <a:srgbClr val="CC0000"/>
                </a:solidFill>
                <a:latin typeface="Arial" panose="020B0604020202020204" pitchFamily="34" charset="0"/>
              </a:rPr>
              <a:t>manycore</a:t>
            </a: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 GPU processors</a:t>
            </a:r>
          </a:p>
        </p:txBody>
      </p:sp>
      <p:sp>
        <p:nvSpPr>
          <p:cNvPr id="26628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9" name="Text Box 4"/>
          <p:cNvSpPr txBox="1">
            <a:spLocks noChangeArrowheads="1"/>
          </p:cNvSpPr>
          <p:nvPr/>
        </p:nvSpPr>
        <p:spPr bwMode="auto">
          <a:xfrm>
            <a:off x="441325" y="1441450"/>
            <a:ext cx="84105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~3k cores</a:t>
            </a:r>
          </a:p>
        </p:txBody>
      </p:sp>
      <p:sp>
        <p:nvSpPr>
          <p:cNvPr id="6" name="object 3"/>
          <p:cNvSpPr/>
          <p:nvPr/>
        </p:nvSpPr>
        <p:spPr>
          <a:xfrm>
            <a:off x="566172" y="2000602"/>
            <a:ext cx="2986133" cy="21094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/>
          <p:cNvSpPr txBox="1"/>
          <p:nvPr/>
        </p:nvSpPr>
        <p:spPr>
          <a:xfrm>
            <a:off x="3943459" y="4203118"/>
            <a:ext cx="1884045" cy="1155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90"/>
              </a:spcBef>
            </a:pPr>
            <a:r>
              <a:rPr sz="300" b="1" spc="-5" dirty="0">
                <a:latin typeface="Calibri"/>
                <a:cs typeface="Calibri"/>
              </a:rPr>
              <a:t>SMX: </a:t>
            </a:r>
            <a:r>
              <a:rPr sz="300" b="1" spc="-10" dirty="0">
                <a:latin typeface="Calibri"/>
                <a:cs typeface="Calibri"/>
              </a:rPr>
              <a:t>192 </a:t>
            </a:r>
            <a:r>
              <a:rPr sz="300" b="1" spc="-5" dirty="0">
                <a:latin typeface="Calibri"/>
                <a:cs typeface="Calibri"/>
              </a:rPr>
              <a:t>single precision </a:t>
            </a:r>
            <a:r>
              <a:rPr sz="300" b="1" spc="-10" dirty="0">
                <a:latin typeface="Calibri"/>
                <a:cs typeface="Calibri"/>
              </a:rPr>
              <a:t>CUDA </a:t>
            </a:r>
            <a:r>
              <a:rPr sz="300" b="1" spc="-5" dirty="0">
                <a:latin typeface="Calibri"/>
                <a:cs typeface="Calibri"/>
              </a:rPr>
              <a:t>cores, </a:t>
            </a:r>
            <a:r>
              <a:rPr sz="300" b="1" spc="-10" dirty="0">
                <a:latin typeface="Calibri"/>
                <a:cs typeface="Calibri"/>
              </a:rPr>
              <a:t>64 double </a:t>
            </a:r>
            <a:r>
              <a:rPr sz="300" b="1" spc="-5" dirty="0">
                <a:latin typeface="Calibri"/>
                <a:cs typeface="Calibri"/>
              </a:rPr>
              <a:t>precision units, </a:t>
            </a:r>
            <a:r>
              <a:rPr sz="300" b="1" spc="-10" dirty="0">
                <a:latin typeface="Calibri"/>
                <a:cs typeface="Calibri"/>
              </a:rPr>
              <a:t>32 </a:t>
            </a:r>
            <a:r>
              <a:rPr sz="300" b="1" spc="-5" dirty="0">
                <a:latin typeface="Calibri"/>
                <a:cs typeface="Calibri"/>
              </a:rPr>
              <a:t>special </a:t>
            </a:r>
            <a:r>
              <a:rPr sz="300" b="1" spc="-10" dirty="0">
                <a:latin typeface="Calibri"/>
                <a:cs typeface="Calibri"/>
              </a:rPr>
              <a:t>function </a:t>
            </a:r>
            <a:r>
              <a:rPr sz="300" b="1" spc="-5" dirty="0">
                <a:latin typeface="Calibri"/>
                <a:cs typeface="Calibri"/>
              </a:rPr>
              <a:t>units (SFU), and </a:t>
            </a:r>
            <a:r>
              <a:rPr sz="300" b="1" spc="-10" dirty="0">
                <a:latin typeface="Calibri"/>
                <a:cs typeface="Calibri"/>
              </a:rPr>
              <a:t>32 </a:t>
            </a:r>
            <a:r>
              <a:rPr sz="300" b="1" spc="-5" dirty="0">
                <a:latin typeface="Calibri"/>
                <a:cs typeface="Calibri"/>
              </a:rPr>
              <a:t>load/store </a:t>
            </a:r>
            <a:r>
              <a:rPr sz="300" b="1" spc="-10" dirty="0">
                <a:latin typeface="Calibri"/>
                <a:cs typeface="Calibri"/>
              </a:rPr>
              <a:t>units  </a:t>
            </a:r>
            <a:r>
              <a:rPr sz="300" b="1" spc="-5" dirty="0">
                <a:latin typeface="Calibri"/>
                <a:cs typeface="Calibri"/>
              </a:rPr>
              <a:t>(LD/ST).</a:t>
            </a:r>
            <a:endParaRPr sz="300">
              <a:latin typeface="Calibri"/>
              <a:cs typeface="Calibri"/>
            </a:endParaRPr>
          </a:p>
        </p:txBody>
      </p:sp>
      <p:sp>
        <p:nvSpPr>
          <p:cNvPr id="8" name="object 5"/>
          <p:cNvSpPr/>
          <p:nvPr/>
        </p:nvSpPr>
        <p:spPr>
          <a:xfrm>
            <a:off x="3956159" y="1998807"/>
            <a:ext cx="1936904" cy="21690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/>
          <p:cNvSpPr/>
          <p:nvPr/>
        </p:nvSpPr>
        <p:spPr>
          <a:xfrm>
            <a:off x="6980088" y="2254322"/>
            <a:ext cx="456727" cy="3282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/>
          <p:cNvSpPr/>
          <p:nvPr/>
        </p:nvSpPr>
        <p:spPr>
          <a:xfrm>
            <a:off x="6976318" y="2243931"/>
            <a:ext cx="449580" cy="327660"/>
          </a:xfrm>
          <a:custGeom>
            <a:avLst/>
            <a:gdLst/>
            <a:ahLst/>
            <a:cxnLst/>
            <a:rect l="l" t="t" r="r" b="b"/>
            <a:pathLst>
              <a:path w="449579" h="327660">
                <a:moveTo>
                  <a:pt x="39673" y="327303"/>
                </a:moveTo>
                <a:lnTo>
                  <a:pt x="407127" y="327303"/>
                </a:lnTo>
                <a:lnTo>
                  <a:pt x="405238" y="324934"/>
                </a:lnTo>
                <a:lnTo>
                  <a:pt x="421297" y="321774"/>
                </a:lnTo>
                <a:lnTo>
                  <a:pt x="434521" y="313152"/>
                </a:lnTo>
                <a:lnTo>
                  <a:pt x="443495" y="300356"/>
                </a:lnTo>
                <a:lnTo>
                  <a:pt x="446801" y="284673"/>
                </a:lnTo>
                <a:lnTo>
                  <a:pt x="449163" y="286568"/>
                </a:lnTo>
                <a:lnTo>
                  <a:pt x="449163" y="38367"/>
                </a:lnTo>
                <a:lnTo>
                  <a:pt x="446801" y="40261"/>
                </a:lnTo>
                <a:lnTo>
                  <a:pt x="443495" y="24578"/>
                </a:lnTo>
                <a:lnTo>
                  <a:pt x="434521" y="11782"/>
                </a:lnTo>
                <a:lnTo>
                  <a:pt x="421297" y="3160"/>
                </a:lnTo>
                <a:lnTo>
                  <a:pt x="405238" y="0"/>
                </a:lnTo>
                <a:lnTo>
                  <a:pt x="407127" y="2368"/>
                </a:lnTo>
                <a:lnTo>
                  <a:pt x="39673" y="2368"/>
                </a:lnTo>
                <a:lnTo>
                  <a:pt x="3239" y="24578"/>
                </a:lnTo>
                <a:lnTo>
                  <a:pt x="0" y="40261"/>
                </a:lnTo>
                <a:lnTo>
                  <a:pt x="2361" y="38367"/>
                </a:lnTo>
                <a:lnTo>
                  <a:pt x="2361" y="286568"/>
                </a:lnTo>
                <a:lnTo>
                  <a:pt x="25305" y="321774"/>
                </a:lnTo>
                <a:lnTo>
                  <a:pt x="41562" y="324934"/>
                </a:lnTo>
                <a:lnTo>
                  <a:pt x="39673" y="327303"/>
                </a:lnTo>
                <a:close/>
              </a:path>
            </a:pathLst>
          </a:custGeom>
          <a:ln w="4660">
            <a:solidFill>
              <a:srgbClr val="52505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/>
          <p:cNvSpPr/>
          <p:nvPr/>
        </p:nvSpPr>
        <p:spPr>
          <a:xfrm>
            <a:off x="7029688" y="2361873"/>
            <a:ext cx="336281" cy="1193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/>
          <p:cNvSpPr/>
          <p:nvPr/>
        </p:nvSpPr>
        <p:spPr>
          <a:xfrm>
            <a:off x="6393957" y="2818934"/>
            <a:ext cx="512459" cy="2288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/>
          <p:cNvSpPr/>
          <p:nvPr/>
        </p:nvSpPr>
        <p:spPr>
          <a:xfrm>
            <a:off x="6390185" y="2812330"/>
            <a:ext cx="505459" cy="223520"/>
          </a:xfrm>
          <a:custGeom>
            <a:avLst/>
            <a:gdLst/>
            <a:ahLst/>
            <a:cxnLst/>
            <a:rect l="l" t="t" r="r" b="b"/>
            <a:pathLst>
              <a:path w="505459" h="223519">
                <a:moveTo>
                  <a:pt x="39673" y="223096"/>
                </a:moveTo>
                <a:lnTo>
                  <a:pt x="462860" y="223096"/>
                </a:lnTo>
                <a:lnTo>
                  <a:pt x="460971" y="221201"/>
                </a:lnTo>
                <a:lnTo>
                  <a:pt x="477228" y="218049"/>
                </a:lnTo>
                <a:lnTo>
                  <a:pt x="490430" y="209478"/>
                </a:lnTo>
                <a:lnTo>
                  <a:pt x="499293" y="196823"/>
                </a:lnTo>
                <a:lnTo>
                  <a:pt x="502533" y="181414"/>
                </a:lnTo>
                <a:lnTo>
                  <a:pt x="504895" y="182835"/>
                </a:lnTo>
                <a:lnTo>
                  <a:pt x="504895" y="38367"/>
                </a:lnTo>
                <a:lnTo>
                  <a:pt x="502533" y="40261"/>
                </a:lnTo>
                <a:lnTo>
                  <a:pt x="499293" y="24578"/>
                </a:lnTo>
                <a:lnTo>
                  <a:pt x="490430" y="11782"/>
                </a:lnTo>
                <a:lnTo>
                  <a:pt x="477228" y="3160"/>
                </a:lnTo>
                <a:lnTo>
                  <a:pt x="460971" y="0"/>
                </a:lnTo>
                <a:lnTo>
                  <a:pt x="462860" y="2368"/>
                </a:lnTo>
                <a:lnTo>
                  <a:pt x="39673" y="2368"/>
                </a:lnTo>
                <a:lnTo>
                  <a:pt x="3239" y="24578"/>
                </a:lnTo>
                <a:lnTo>
                  <a:pt x="0" y="40261"/>
                </a:lnTo>
                <a:lnTo>
                  <a:pt x="2361" y="38367"/>
                </a:lnTo>
                <a:lnTo>
                  <a:pt x="2361" y="182835"/>
                </a:lnTo>
                <a:lnTo>
                  <a:pt x="25305" y="218049"/>
                </a:lnTo>
                <a:lnTo>
                  <a:pt x="41562" y="221201"/>
                </a:lnTo>
                <a:lnTo>
                  <a:pt x="39673" y="223096"/>
                </a:lnTo>
                <a:close/>
              </a:path>
            </a:pathLst>
          </a:custGeom>
          <a:ln w="4663">
            <a:solidFill>
              <a:srgbClr val="52505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1"/>
          <p:cNvSpPr/>
          <p:nvPr/>
        </p:nvSpPr>
        <p:spPr>
          <a:xfrm>
            <a:off x="6512985" y="2837907"/>
            <a:ext cx="256934" cy="12220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2"/>
          <p:cNvSpPr/>
          <p:nvPr/>
        </p:nvSpPr>
        <p:spPr>
          <a:xfrm>
            <a:off x="6491259" y="2943536"/>
            <a:ext cx="309832" cy="1108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3"/>
          <p:cNvSpPr/>
          <p:nvPr/>
        </p:nvSpPr>
        <p:spPr>
          <a:xfrm>
            <a:off x="6952223" y="2818934"/>
            <a:ext cx="512459" cy="2236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4"/>
          <p:cNvSpPr/>
          <p:nvPr/>
        </p:nvSpPr>
        <p:spPr>
          <a:xfrm>
            <a:off x="6948451" y="2812330"/>
            <a:ext cx="505459" cy="219075"/>
          </a:xfrm>
          <a:custGeom>
            <a:avLst/>
            <a:gdLst/>
            <a:ahLst/>
            <a:cxnLst/>
            <a:rect l="l" t="t" r="r" b="b"/>
            <a:pathLst>
              <a:path w="505459" h="219075">
                <a:moveTo>
                  <a:pt x="39673" y="218833"/>
                </a:moveTo>
                <a:lnTo>
                  <a:pt x="462860" y="218833"/>
                </a:lnTo>
                <a:lnTo>
                  <a:pt x="460971" y="216465"/>
                </a:lnTo>
                <a:lnTo>
                  <a:pt x="477228" y="213312"/>
                </a:lnTo>
                <a:lnTo>
                  <a:pt x="490430" y="204741"/>
                </a:lnTo>
                <a:lnTo>
                  <a:pt x="499293" y="192086"/>
                </a:lnTo>
                <a:lnTo>
                  <a:pt x="502533" y="176677"/>
                </a:lnTo>
                <a:lnTo>
                  <a:pt x="504895" y="178098"/>
                </a:lnTo>
                <a:lnTo>
                  <a:pt x="504895" y="38366"/>
                </a:lnTo>
                <a:lnTo>
                  <a:pt x="502533" y="40261"/>
                </a:lnTo>
                <a:lnTo>
                  <a:pt x="499293" y="24578"/>
                </a:lnTo>
                <a:lnTo>
                  <a:pt x="490430" y="11782"/>
                </a:lnTo>
                <a:lnTo>
                  <a:pt x="477228" y="3160"/>
                </a:lnTo>
                <a:lnTo>
                  <a:pt x="460971" y="0"/>
                </a:lnTo>
                <a:lnTo>
                  <a:pt x="462860" y="2368"/>
                </a:lnTo>
                <a:lnTo>
                  <a:pt x="39673" y="2368"/>
                </a:lnTo>
                <a:lnTo>
                  <a:pt x="3239" y="24578"/>
                </a:lnTo>
                <a:lnTo>
                  <a:pt x="0" y="40261"/>
                </a:lnTo>
                <a:lnTo>
                  <a:pt x="2361" y="38366"/>
                </a:lnTo>
                <a:lnTo>
                  <a:pt x="2361" y="178098"/>
                </a:lnTo>
                <a:lnTo>
                  <a:pt x="25305" y="213312"/>
                </a:lnTo>
                <a:lnTo>
                  <a:pt x="41562" y="216465"/>
                </a:lnTo>
                <a:lnTo>
                  <a:pt x="39673" y="218833"/>
                </a:lnTo>
                <a:close/>
              </a:path>
            </a:pathLst>
          </a:custGeom>
          <a:ln w="4663">
            <a:solidFill>
              <a:srgbClr val="52505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5"/>
          <p:cNvSpPr/>
          <p:nvPr/>
        </p:nvSpPr>
        <p:spPr>
          <a:xfrm>
            <a:off x="7161462" y="2840277"/>
            <a:ext cx="81236" cy="32967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6"/>
          <p:cNvSpPr/>
          <p:nvPr/>
        </p:nvSpPr>
        <p:spPr>
          <a:xfrm>
            <a:off x="7090144" y="2936430"/>
            <a:ext cx="219149" cy="18188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7"/>
          <p:cNvSpPr/>
          <p:nvPr/>
        </p:nvSpPr>
        <p:spPr>
          <a:xfrm>
            <a:off x="6639091" y="2622863"/>
            <a:ext cx="503555" cy="138430"/>
          </a:xfrm>
          <a:custGeom>
            <a:avLst/>
            <a:gdLst/>
            <a:ahLst/>
            <a:cxnLst/>
            <a:rect l="l" t="t" r="r" b="b"/>
            <a:pathLst>
              <a:path w="503554" h="138430">
                <a:moveTo>
                  <a:pt x="503006" y="0"/>
                </a:moveTo>
                <a:lnTo>
                  <a:pt x="461609" y="56381"/>
                </a:lnTo>
                <a:lnTo>
                  <a:pt x="427075" y="72649"/>
                </a:lnTo>
                <a:lnTo>
                  <a:pt x="385957" y="82614"/>
                </a:lnTo>
                <a:lnTo>
                  <a:pt x="340237" y="87509"/>
                </a:lnTo>
                <a:lnTo>
                  <a:pt x="291896" y="88567"/>
                </a:lnTo>
                <a:lnTo>
                  <a:pt x="242915" y="87022"/>
                </a:lnTo>
                <a:lnTo>
                  <a:pt x="195274" y="84107"/>
                </a:lnTo>
                <a:lnTo>
                  <a:pt x="150954" y="81056"/>
                </a:lnTo>
                <a:lnTo>
                  <a:pt x="111936" y="79102"/>
                </a:lnTo>
                <a:lnTo>
                  <a:pt x="113353" y="81470"/>
                </a:lnTo>
                <a:lnTo>
                  <a:pt x="58647" y="84682"/>
                </a:lnTo>
                <a:lnTo>
                  <a:pt x="24973" y="95798"/>
                </a:lnTo>
                <a:lnTo>
                  <a:pt x="7150" y="113842"/>
                </a:lnTo>
                <a:lnTo>
                  <a:pt x="0" y="137836"/>
                </a:lnTo>
              </a:path>
            </a:pathLst>
          </a:custGeom>
          <a:ln w="4664">
            <a:solidFill>
              <a:srgbClr val="5C5A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8"/>
          <p:cNvSpPr/>
          <p:nvPr/>
        </p:nvSpPr>
        <p:spPr>
          <a:xfrm>
            <a:off x="7122732" y="2571234"/>
            <a:ext cx="37465" cy="58419"/>
          </a:xfrm>
          <a:custGeom>
            <a:avLst/>
            <a:gdLst/>
            <a:ahLst/>
            <a:cxnLst/>
            <a:rect l="l" t="t" r="r" b="b"/>
            <a:pathLst>
              <a:path w="37465" h="58419">
                <a:moveTo>
                  <a:pt x="23615" y="0"/>
                </a:moveTo>
                <a:lnTo>
                  <a:pt x="0" y="53997"/>
                </a:lnTo>
                <a:lnTo>
                  <a:pt x="37312" y="58261"/>
                </a:lnTo>
                <a:lnTo>
                  <a:pt x="23615" y="0"/>
                </a:lnTo>
                <a:close/>
              </a:path>
            </a:pathLst>
          </a:custGeom>
          <a:solidFill>
            <a:srgbClr val="5C5A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9"/>
          <p:cNvSpPr/>
          <p:nvPr/>
        </p:nvSpPr>
        <p:spPr>
          <a:xfrm>
            <a:off x="6620671" y="2751701"/>
            <a:ext cx="41910" cy="63500"/>
          </a:xfrm>
          <a:custGeom>
            <a:avLst/>
            <a:gdLst/>
            <a:ahLst/>
            <a:cxnLst/>
            <a:rect l="l" t="t" r="r" b="b"/>
            <a:pathLst>
              <a:path w="41909" h="63500">
                <a:moveTo>
                  <a:pt x="41563" y="0"/>
                </a:moveTo>
                <a:lnTo>
                  <a:pt x="0" y="0"/>
                </a:lnTo>
                <a:lnTo>
                  <a:pt x="23143" y="62997"/>
                </a:lnTo>
                <a:lnTo>
                  <a:pt x="41563" y="0"/>
                </a:lnTo>
                <a:close/>
              </a:path>
            </a:pathLst>
          </a:custGeom>
          <a:solidFill>
            <a:srgbClr val="5C5A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0"/>
          <p:cNvSpPr/>
          <p:nvPr/>
        </p:nvSpPr>
        <p:spPr>
          <a:xfrm>
            <a:off x="7199718" y="2622863"/>
            <a:ext cx="2540" cy="138430"/>
          </a:xfrm>
          <a:custGeom>
            <a:avLst/>
            <a:gdLst/>
            <a:ahLst/>
            <a:cxnLst/>
            <a:rect l="l" t="t" r="r" b="b"/>
            <a:pathLst>
              <a:path w="2540" h="138430">
                <a:moveTo>
                  <a:pt x="0" y="0"/>
                </a:moveTo>
                <a:lnTo>
                  <a:pt x="36" y="33193"/>
                </a:lnTo>
                <a:lnTo>
                  <a:pt x="295" y="68030"/>
                </a:lnTo>
                <a:lnTo>
                  <a:pt x="996" y="103311"/>
                </a:lnTo>
                <a:lnTo>
                  <a:pt x="2361" y="137836"/>
                </a:lnTo>
              </a:path>
            </a:pathLst>
          </a:custGeom>
          <a:ln w="4652">
            <a:solidFill>
              <a:srgbClr val="5C5A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1"/>
          <p:cNvSpPr/>
          <p:nvPr/>
        </p:nvSpPr>
        <p:spPr>
          <a:xfrm>
            <a:off x="7178937" y="2571234"/>
            <a:ext cx="41910" cy="58419"/>
          </a:xfrm>
          <a:custGeom>
            <a:avLst/>
            <a:gdLst/>
            <a:ahLst/>
            <a:cxnLst/>
            <a:rect l="l" t="t" r="r" b="b"/>
            <a:pathLst>
              <a:path w="41909" h="58419">
                <a:moveTo>
                  <a:pt x="23143" y="0"/>
                </a:moveTo>
                <a:lnTo>
                  <a:pt x="0" y="58261"/>
                </a:lnTo>
                <a:lnTo>
                  <a:pt x="41562" y="58261"/>
                </a:lnTo>
                <a:lnTo>
                  <a:pt x="23143" y="0"/>
                </a:lnTo>
                <a:close/>
              </a:path>
            </a:pathLst>
          </a:custGeom>
          <a:solidFill>
            <a:srgbClr val="5C5A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2"/>
          <p:cNvSpPr/>
          <p:nvPr/>
        </p:nvSpPr>
        <p:spPr>
          <a:xfrm>
            <a:off x="7178937" y="2751701"/>
            <a:ext cx="41910" cy="63500"/>
          </a:xfrm>
          <a:custGeom>
            <a:avLst/>
            <a:gdLst/>
            <a:ahLst/>
            <a:cxnLst/>
            <a:rect l="l" t="t" r="r" b="b"/>
            <a:pathLst>
              <a:path w="41909" h="63500">
                <a:moveTo>
                  <a:pt x="41562" y="0"/>
                </a:moveTo>
                <a:lnTo>
                  <a:pt x="0" y="0"/>
                </a:lnTo>
                <a:lnTo>
                  <a:pt x="23143" y="62997"/>
                </a:lnTo>
                <a:lnTo>
                  <a:pt x="41562" y="0"/>
                </a:lnTo>
                <a:close/>
              </a:path>
            </a:pathLst>
          </a:custGeom>
          <a:solidFill>
            <a:srgbClr val="5C5A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3"/>
          <p:cNvSpPr/>
          <p:nvPr/>
        </p:nvSpPr>
        <p:spPr>
          <a:xfrm>
            <a:off x="6393961" y="3251865"/>
            <a:ext cx="1623791" cy="2235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4"/>
          <p:cNvSpPr/>
          <p:nvPr/>
        </p:nvSpPr>
        <p:spPr>
          <a:xfrm>
            <a:off x="6390185" y="3245261"/>
            <a:ext cx="1621155" cy="219075"/>
          </a:xfrm>
          <a:custGeom>
            <a:avLst/>
            <a:gdLst/>
            <a:ahLst/>
            <a:cxnLst/>
            <a:rect l="l" t="t" r="r" b="b"/>
            <a:pathLst>
              <a:path w="1621154" h="219075">
                <a:moveTo>
                  <a:pt x="39673" y="218833"/>
                </a:moveTo>
                <a:lnTo>
                  <a:pt x="1579392" y="218833"/>
                </a:lnTo>
                <a:lnTo>
                  <a:pt x="1577502" y="216465"/>
                </a:lnTo>
                <a:lnTo>
                  <a:pt x="1593487" y="213312"/>
                </a:lnTo>
                <a:lnTo>
                  <a:pt x="1606549" y="204741"/>
                </a:lnTo>
                <a:lnTo>
                  <a:pt x="1615361" y="192086"/>
                </a:lnTo>
                <a:lnTo>
                  <a:pt x="1618593" y="176677"/>
                </a:lnTo>
                <a:lnTo>
                  <a:pt x="1620955" y="178098"/>
                </a:lnTo>
                <a:lnTo>
                  <a:pt x="1620955" y="38366"/>
                </a:lnTo>
                <a:lnTo>
                  <a:pt x="1618593" y="40261"/>
                </a:lnTo>
                <a:lnTo>
                  <a:pt x="1615361" y="24578"/>
                </a:lnTo>
                <a:lnTo>
                  <a:pt x="1606549" y="11782"/>
                </a:lnTo>
                <a:lnTo>
                  <a:pt x="1593487" y="3160"/>
                </a:lnTo>
                <a:lnTo>
                  <a:pt x="1577502" y="0"/>
                </a:lnTo>
                <a:lnTo>
                  <a:pt x="1579392" y="2368"/>
                </a:lnTo>
                <a:lnTo>
                  <a:pt x="39673" y="2368"/>
                </a:lnTo>
                <a:lnTo>
                  <a:pt x="3239" y="24578"/>
                </a:lnTo>
                <a:lnTo>
                  <a:pt x="0" y="40261"/>
                </a:lnTo>
                <a:lnTo>
                  <a:pt x="2361" y="38366"/>
                </a:lnTo>
                <a:lnTo>
                  <a:pt x="2361" y="178098"/>
                </a:lnTo>
                <a:lnTo>
                  <a:pt x="25305" y="213312"/>
                </a:lnTo>
                <a:lnTo>
                  <a:pt x="41562" y="216465"/>
                </a:lnTo>
                <a:lnTo>
                  <a:pt x="39673" y="218833"/>
                </a:lnTo>
                <a:close/>
              </a:path>
            </a:pathLst>
          </a:custGeom>
          <a:ln w="4665">
            <a:solidFill>
              <a:srgbClr val="52505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5"/>
          <p:cNvSpPr/>
          <p:nvPr/>
        </p:nvSpPr>
        <p:spPr>
          <a:xfrm>
            <a:off x="7160990" y="3273207"/>
            <a:ext cx="81708" cy="32967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6"/>
          <p:cNvSpPr/>
          <p:nvPr/>
        </p:nvSpPr>
        <p:spPr>
          <a:xfrm>
            <a:off x="7090144" y="3369361"/>
            <a:ext cx="219149" cy="18188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7"/>
          <p:cNvSpPr/>
          <p:nvPr/>
        </p:nvSpPr>
        <p:spPr>
          <a:xfrm>
            <a:off x="6393961" y="3685285"/>
            <a:ext cx="1624263" cy="53193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8"/>
          <p:cNvSpPr/>
          <p:nvPr/>
        </p:nvSpPr>
        <p:spPr>
          <a:xfrm>
            <a:off x="6390185" y="3678192"/>
            <a:ext cx="1621155" cy="527050"/>
          </a:xfrm>
          <a:custGeom>
            <a:avLst/>
            <a:gdLst/>
            <a:ahLst/>
            <a:cxnLst/>
            <a:rect l="l" t="t" r="r" b="b"/>
            <a:pathLst>
              <a:path w="1621154" h="527050">
                <a:moveTo>
                  <a:pt x="39673" y="525769"/>
                </a:moveTo>
                <a:lnTo>
                  <a:pt x="1579392" y="525769"/>
                </a:lnTo>
                <a:lnTo>
                  <a:pt x="1577502" y="526716"/>
                </a:lnTo>
                <a:lnTo>
                  <a:pt x="1593487" y="523556"/>
                </a:lnTo>
                <a:lnTo>
                  <a:pt x="1606549" y="514934"/>
                </a:lnTo>
                <a:lnTo>
                  <a:pt x="1615361" y="502137"/>
                </a:lnTo>
                <a:lnTo>
                  <a:pt x="1618593" y="486455"/>
                </a:lnTo>
                <a:lnTo>
                  <a:pt x="1620955" y="485034"/>
                </a:lnTo>
                <a:lnTo>
                  <a:pt x="1620955" y="38367"/>
                </a:lnTo>
                <a:lnTo>
                  <a:pt x="1618593" y="40261"/>
                </a:lnTo>
                <a:lnTo>
                  <a:pt x="1615361" y="24578"/>
                </a:lnTo>
                <a:lnTo>
                  <a:pt x="1606549" y="11782"/>
                </a:lnTo>
                <a:lnTo>
                  <a:pt x="1593487" y="3160"/>
                </a:lnTo>
                <a:lnTo>
                  <a:pt x="1577502" y="0"/>
                </a:lnTo>
                <a:lnTo>
                  <a:pt x="1579392" y="2368"/>
                </a:lnTo>
                <a:lnTo>
                  <a:pt x="39673" y="2368"/>
                </a:lnTo>
                <a:lnTo>
                  <a:pt x="3239" y="24578"/>
                </a:lnTo>
                <a:lnTo>
                  <a:pt x="0" y="40261"/>
                </a:lnTo>
                <a:lnTo>
                  <a:pt x="2361" y="38367"/>
                </a:lnTo>
                <a:lnTo>
                  <a:pt x="2361" y="485034"/>
                </a:lnTo>
                <a:lnTo>
                  <a:pt x="25305" y="523556"/>
                </a:lnTo>
                <a:lnTo>
                  <a:pt x="41562" y="526716"/>
                </a:lnTo>
                <a:lnTo>
                  <a:pt x="39673" y="525769"/>
                </a:lnTo>
                <a:close/>
              </a:path>
            </a:pathLst>
          </a:custGeom>
          <a:ln w="4664">
            <a:solidFill>
              <a:srgbClr val="52505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9"/>
          <p:cNvSpPr/>
          <p:nvPr/>
        </p:nvSpPr>
        <p:spPr>
          <a:xfrm>
            <a:off x="7002767" y="3890394"/>
            <a:ext cx="396737" cy="966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0"/>
          <p:cNvSpPr/>
          <p:nvPr/>
        </p:nvSpPr>
        <p:spPr>
          <a:xfrm>
            <a:off x="7202081" y="3513829"/>
            <a:ext cx="0" cy="113030"/>
          </a:xfrm>
          <a:custGeom>
            <a:avLst/>
            <a:gdLst/>
            <a:ahLst/>
            <a:cxnLst/>
            <a:rect l="l" t="t" r="r" b="b"/>
            <a:pathLst>
              <a:path h="113029">
                <a:moveTo>
                  <a:pt x="0" y="0"/>
                </a:moveTo>
                <a:lnTo>
                  <a:pt x="0" y="112732"/>
                </a:lnTo>
              </a:path>
            </a:pathLst>
          </a:custGeom>
          <a:ln w="4652">
            <a:solidFill>
              <a:srgbClr val="5C5A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1"/>
          <p:cNvSpPr/>
          <p:nvPr/>
        </p:nvSpPr>
        <p:spPr>
          <a:xfrm>
            <a:off x="7178937" y="3464095"/>
            <a:ext cx="41910" cy="59055"/>
          </a:xfrm>
          <a:custGeom>
            <a:avLst/>
            <a:gdLst/>
            <a:ahLst/>
            <a:cxnLst/>
            <a:rect l="l" t="t" r="r" b="b"/>
            <a:pathLst>
              <a:path w="41909" h="59054">
                <a:moveTo>
                  <a:pt x="23143" y="0"/>
                </a:moveTo>
                <a:lnTo>
                  <a:pt x="0" y="58734"/>
                </a:lnTo>
                <a:lnTo>
                  <a:pt x="41562" y="58734"/>
                </a:lnTo>
                <a:lnTo>
                  <a:pt x="23143" y="0"/>
                </a:lnTo>
                <a:close/>
              </a:path>
            </a:pathLst>
          </a:custGeom>
          <a:solidFill>
            <a:srgbClr val="5C5A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2"/>
          <p:cNvSpPr/>
          <p:nvPr/>
        </p:nvSpPr>
        <p:spPr>
          <a:xfrm>
            <a:off x="7178937" y="3617562"/>
            <a:ext cx="41910" cy="63500"/>
          </a:xfrm>
          <a:custGeom>
            <a:avLst/>
            <a:gdLst/>
            <a:ahLst/>
            <a:cxnLst/>
            <a:rect l="l" t="t" r="r" b="b"/>
            <a:pathLst>
              <a:path w="41909" h="63500">
                <a:moveTo>
                  <a:pt x="41562" y="0"/>
                </a:moveTo>
                <a:lnTo>
                  <a:pt x="0" y="0"/>
                </a:lnTo>
                <a:lnTo>
                  <a:pt x="23143" y="62998"/>
                </a:lnTo>
                <a:lnTo>
                  <a:pt x="41562" y="0"/>
                </a:lnTo>
                <a:close/>
              </a:path>
            </a:pathLst>
          </a:custGeom>
          <a:solidFill>
            <a:srgbClr val="5C5A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3"/>
          <p:cNvSpPr/>
          <p:nvPr/>
        </p:nvSpPr>
        <p:spPr>
          <a:xfrm>
            <a:off x="6503066" y="2017991"/>
            <a:ext cx="1356463" cy="11225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4"/>
          <p:cNvSpPr/>
          <p:nvPr/>
        </p:nvSpPr>
        <p:spPr>
          <a:xfrm>
            <a:off x="7510488" y="2818934"/>
            <a:ext cx="512460" cy="22407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5"/>
          <p:cNvSpPr/>
          <p:nvPr/>
        </p:nvSpPr>
        <p:spPr>
          <a:xfrm>
            <a:off x="7506718" y="2812330"/>
            <a:ext cx="504825" cy="219075"/>
          </a:xfrm>
          <a:custGeom>
            <a:avLst/>
            <a:gdLst/>
            <a:ahLst/>
            <a:cxnLst/>
            <a:rect l="l" t="t" r="r" b="b"/>
            <a:pathLst>
              <a:path w="504825" h="219075">
                <a:moveTo>
                  <a:pt x="39673" y="218833"/>
                </a:moveTo>
                <a:lnTo>
                  <a:pt x="462860" y="218833"/>
                </a:lnTo>
                <a:lnTo>
                  <a:pt x="460971" y="216465"/>
                </a:lnTo>
                <a:lnTo>
                  <a:pt x="476955" y="213312"/>
                </a:lnTo>
                <a:lnTo>
                  <a:pt x="490017" y="204741"/>
                </a:lnTo>
                <a:lnTo>
                  <a:pt x="498829" y="192086"/>
                </a:lnTo>
                <a:lnTo>
                  <a:pt x="502061" y="176677"/>
                </a:lnTo>
                <a:lnTo>
                  <a:pt x="504422" y="178098"/>
                </a:lnTo>
                <a:lnTo>
                  <a:pt x="504422" y="38366"/>
                </a:lnTo>
                <a:lnTo>
                  <a:pt x="502061" y="40261"/>
                </a:lnTo>
                <a:lnTo>
                  <a:pt x="498829" y="24578"/>
                </a:lnTo>
                <a:lnTo>
                  <a:pt x="490017" y="11782"/>
                </a:lnTo>
                <a:lnTo>
                  <a:pt x="476955" y="3160"/>
                </a:lnTo>
                <a:lnTo>
                  <a:pt x="460971" y="0"/>
                </a:lnTo>
                <a:lnTo>
                  <a:pt x="462860" y="2368"/>
                </a:lnTo>
                <a:lnTo>
                  <a:pt x="39673" y="2368"/>
                </a:lnTo>
                <a:lnTo>
                  <a:pt x="3232" y="24578"/>
                </a:lnTo>
                <a:lnTo>
                  <a:pt x="0" y="40261"/>
                </a:lnTo>
                <a:lnTo>
                  <a:pt x="2361" y="38366"/>
                </a:lnTo>
                <a:lnTo>
                  <a:pt x="2361" y="178098"/>
                </a:lnTo>
                <a:lnTo>
                  <a:pt x="25105" y="213312"/>
                </a:lnTo>
                <a:lnTo>
                  <a:pt x="41090" y="216465"/>
                </a:lnTo>
                <a:lnTo>
                  <a:pt x="39673" y="218833"/>
                </a:lnTo>
                <a:close/>
              </a:path>
            </a:pathLst>
          </a:custGeom>
          <a:ln w="4474">
            <a:solidFill>
              <a:srgbClr val="52505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6"/>
          <p:cNvSpPr/>
          <p:nvPr/>
        </p:nvSpPr>
        <p:spPr>
          <a:xfrm>
            <a:off x="7564339" y="2835540"/>
            <a:ext cx="209703" cy="18188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7"/>
          <p:cNvSpPr/>
          <p:nvPr/>
        </p:nvSpPr>
        <p:spPr>
          <a:xfrm>
            <a:off x="7783017" y="2835540"/>
            <a:ext cx="177587" cy="23588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8"/>
          <p:cNvSpPr/>
          <p:nvPr/>
        </p:nvSpPr>
        <p:spPr>
          <a:xfrm>
            <a:off x="7550642" y="2936430"/>
            <a:ext cx="419407" cy="9094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39"/>
          <p:cNvSpPr/>
          <p:nvPr/>
        </p:nvSpPr>
        <p:spPr>
          <a:xfrm>
            <a:off x="7257341" y="2622863"/>
            <a:ext cx="503555" cy="192405"/>
          </a:xfrm>
          <a:custGeom>
            <a:avLst/>
            <a:gdLst/>
            <a:ahLst/>
            <a:cxnLst/>
            <a:rect l="l" t="t" r="r" b="b"/>
            <a:pathLst>
              <a:path w="503554" h="192405">
                <a:moveTo>
                  <a:pt x="0" y="0"/>
                </a:moveTo>
                <a:lnTo>
                  <a:pt x="41442" y="56097"/>
                </a:lnTo>
                <a:lnTo>
                  <a:pt x="76020" y="72287"/>
                </a:lnTo>
                <a:lnTo>
                  <a:pt x="117184" y="82273"/>
                </a:lnTo>
                <a:lnTo>
                  <a:pt x="162945" y="87332"/>
                </a:lnTo>
                <a:lnTo>
                  <a:pt x="211313" y="88738"/>
                </a:lnTo>
                <a:lnTo>
                  <a:pt x="260299" y="87768"/>
                </a:lnTo>
                <a:lnTo>
                  <a:pt x="307913" y="85699"/>
                </a:lnTo>
                <a:lnTo>
                  <a:pt x="352166" y="83806"/>
                </a:lnTo>
                <a:lnTo>
                  <a:pt x="391069" y="83365"/>
                </a:lnTo>
                <a:lnTo>
                  <a:pt x="390124" y="81470"/>
                </a:lnTo>
                <a:lnTo>
                  <a:pt x="452057" y="87537"/>
                </a:lnTo>
                <a:lnTo>
                  <a:pt x="485901" y="104085"/>
                </a:lnTo>
                <a:lnTo>
                  <a:pt x="500066" y="128636"/>
                </a:lnTo>
                <a:lnTo>
                  <a:pt x="502964" y="158712"/>
                </a:lnTo>
                <a:lnTo>
                  <a:pt x="503006" y="191834"/>
                </a:lnTo>
              </a:path>
            </a:pathLst>
          </a:custGeom>
          <a:ln w="4663">
            <a:solidFill>
              <a:srgbClr val="5C5A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0"/>
          <p:cNvSpPr/>
          <p:nvPr/>
        </p:nvSpPr>
        <p:spPr>
          <a:xfrm>
            <a:off x="7239392" y="2571234"/>
            <a:ext cx="37465" cy="58419"/>
          </a:xfrm>
          <a:custGeom>
            <a:avLst/>
            <a:gdLst/>
            <a:ahLst/>
            <a:cxnLst/>
            <a:rect l="l" t="t" r="r" b="b"/>
            <a:pathLst>
              <a:path w="37465" h="58419">
                <a:moveTo>
                  <a:pt x="18420" y="0"/>
                </a:moveTo>
                <a:lnTo>
                  <a:pt x="0" y="58261"/>
                </a:lnTo>
                <a:lnTo>
                  <a:pt x="36840" y="53997"/>
                </a:lnTo>
                <a:lnTo>
                  <a:pt x="18420" y="0"/>
                </a:lnTo>
                <a:close/>
              </a:path>
            </a:pathLst>
          </a:custGeom>
          <a:solidFill>
            <a:srgbClr val="5C5A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1"/>
          <p:cNvSpPr/>
          <p:nvPr/>
        </p:nvSpPr>
        <p:spPr>
          <a:xfrm>
            <a:off x="7199718" y="3082794"/>
            <a:ext cx="2540" cy="106680"/>
          </a:xfrm>
          <a:custGeom>
            <a:avLst/>
            <a:gdLst/>
            <a:ahLst/>
            <a:cxnLst/>
            <a:rect l="l" t="t" r="r" b="b"/>
            <a:pathLst>
              <a:path w="2540" h="106680">
                <a:moveTo>
                  <a:pt x="0" y="0"/>
                </a:moveTo>
                <a:lnTo>
                  <a:pt x="36" y="25637"/>
                </a:lnTo>
                <a:lnTo>
                  <a:pt x="295" y="52340"/>
                </a:lnTo>
                <a:lnTo>
                  <a:pt x="996" y="79398"/>
                </a:lnTo>
                <a:lnTo>
                  <a:pt x="2361" y="106101"/>
                </a:lnTo>
              </a:path>
            </a:pathLst>
          </a:custGeom>
          <a:ln w="4652">
            <a:solidFill>
              <a:srgbClr val="5C5A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2"/>
          <p:cNvSpPr/>
          <p:nvPr/>
        </p:nvSpPr>
        <p:spPr>
          <a:xfrm>
            <a:off x="7178937" y="3031163"/>
            <a:ext cx="41910" cy="59055"/>
          </a:xfrm>
          <a:custGeom>
            <a:avLst/>
            <a:gdLst/>
            <a:ahLst/>
            <a:cxnLst/>
            <a:rect l="l" t="t" r="r" b="b"/>
            <a:pathLst>
              <a:path w="41909" h="59055">
                <a:moveTo>
                  <a:pt x="23143" y="0"/>
                </a:moveTo>
                <a:lnTo>
                  <a:pt x="0" y="58734"/>
                </a:lnTo>
                <a:lnTo>
                  <a:pt x="41562" y="58734"/>
                </a:lnTo>
                <a:lnTo>
                  <a:pt x="23143" y="0"/>
                </a:lnTo>
                <a:close/>
              </a:path>
            </a:pathLst>
          </a:custGeom>
          <a:solidFill>
            <a:srgbClr val="5C5A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3"/>
          <p:cNvSpPr/>
          <p:nvPr/>
        </p:nvSpPr>
        <p:spPr>
          <a:xfrm>
            <a:off x="7178937" y="3179895"/>
            <a:ext cx="41910" cy="63500"/>
          </a:xfrm>
          <a:custGeom>
            <a:avLst/>
            <a:gdLst/>
            <a:ahLst/>
            <a:cxnLst/>
            <a:rect l="l" t="t" r="r" b="b"/>
            <a:pathLst>
              <a:path w="41909" h="63500">
                <a:moveTo>
                  <a:pt x="41562" y="0"/>
                </a:moveTo>
                <a:lnTo>
                  <a:pt x="0" y="0"/>
                </a:lnTo>
                <a:lnTo>
                  <a:pt x="23143" y="62997"/>
                </a:lnTo>
                <a:lnTo>
                  <a:pt x="41562" y="0"/>
                </a:lnTo>
                <a:close/>
              </a:path>
            </a:pathLst>
          </a:custGeom>
          <a:solidFill>
            <a:srgbClr val="5C5A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4"/>
          <p:cNvSpPr/>
          <p:nvPr/>
        </p:nvSpPr>
        <p:spPr>
          <a:xfrm>
            <a:off x="7757985" y="3082794"/>
            <a:ext cx="2540" cy="160655"/>
          </a:xfrm>
          <a:custGeom>
            <a:avLst/>
            <a:gdLst/>
            <a:ahLst/>
            <a:cxnLst/>
            <a:rect l="l" t="t" r="r" b="b"/>
            <a:pathLst>
              <a:path w="2540" h="160655">
                <a:moveTo>
                  <a:pt x="0" y="0"/>
                </a:moveTo>
                <a:lnTo>
                  <a:pt x="36" y="42134"/>
                </a:lnTo>
                <a:lnTo>
                  <a:pt x="295" y="85200"/>
                </a:lnTo>
                <a:lnTo>
                  <a:pt x="996" y="125691"/>
                </a:lnTo>
                <a:lnTo>
                  <a:pt x="2361" y="160099"/>
                </a:lnTo>
              </a:path>
            </a:pathLst>
          </a:custGeom>
          <a:ln w="4652">
            <a:solidFill>
              <a:srgbClr val="5C5A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5"/>
          <p:cNvSpPr/>
          <p:nvPr/>
        </p:nvSpPr>
        <p:spPr>
          <a:xfrm>
            <a:off x="7736730" y="3031163"/>
            <a:ext cx="42545" cy="59055"/>
          </a:xfrm>
          <a:custGeom>
            <a:avLst/>
            <a:gdLst/>
            <a:ahLst/>
            <a:cxnLst/>
            <a:rect l="l" t="t" r="r" b="b"/>
            <a:pathLst>
              <a:path w="42545" h="59055">
                <a:moveTo>
                  <a:pt x="23615" y="0"/>
                </a:moveTo>
                <a:lnTo>
                  <a:pt x="0" y="58734"/>
                </a:lnTo>
                <a:lnTo>
                  <a:pt x="42035" y="58734"/>
                </a:lnTo>
                <a:lnTo>
                  <a:pt x="23615" y="0"/>
                </a:lnTo>
                <a:close/>
              </a:path>
            </a:pathLst>
          </a:custGeom>
          <a:solidFill>
            <a:srgbClr val="5C5A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7"/>
          <p:cNvSpPr/>
          <p:nvPr/>
        </p:nvSpPr>
        <p:spPr>
          <a:xfrm>
            <a:off x="2311400" y="4599516"/>
            <a:ext cx="5067298" cy="194309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31693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E15B1D8-7C74-4E2D-B670-434A49A4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E660D-05DD-48C3-9D73-BFFC9AD44FEA}" type="slidenum">
              <a:rPr lang="en-US" altLang="en-US"/>
              <a:pPr>
                <a:defRPr/>
              </a:pPr>
              <a:t>67</a:t>
            </a:fld>
            <a:endParaRPr lang="en-US" altLang="en-US"/>
          </a:p>
        </p:txBody>
      </p:sp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1779588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CC0000"/>
                </a:solidFill>
                <a:latin typeface="Arial" panose="020B0604020202020204" pitchFamily="34" charset="0"/>
              </a:rPr>
              <a:t>Example</a:t>
            </a:r>
          </a:p>
        </p:txBody>
      </p:sp>
      <p:sp>
        <p:nvSpPr>
          <p:cNvPr id="1434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517525" y="1563688"/>
            <a:ext cx="7699375" cy="3046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200x speedup for matrix vector multiplication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endParaRPr lang="en-US" altLang="en-US" sz="2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sz="2400">
                <a:latin typeface="Arial" panose="020B0604020202020204" pitchFamily="34" charset="0"/>
              </a:rPr>
              <a:t> Data level parallelism: 3.8x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sz="2400">
                <a:latin typeface="Arial" panose="020B0604020202020204" pitchFamily="34" charset="0"/>
              </a:rPr>
              <a:t> Loop unrolling and out-of-order execution: 2.3x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sz="2400">
                <a:latin typeface="Arial" panose="020B0604020202020204" pitchFamily="34" charset="0"/>
              </a:rPr>
              <a:t> Cache blocking: 2.5x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sz="2400">
                <a:latin typeface="Arial" panose="020B0604020202020204" pitchFamily="34" charset="0"/>
              </a:rPr>
              <a:t> Thread level parallelism: 14x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endParaRPr lang="en-US" altLang="en-US" sz="2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Further, can use accelerators to get an additional 100x.</a:t>
            </a:r>
          </a:p>
        </p:txBody>
      </p:sp>
    </p:spTree>
    <p:extLst>
      <p:ext uri="{BB962C8B-B14F-4D97-AF65-F5344CB8AC3E}">
        <p14:creationId xmlns:p14="http://schemas.microsoft.com/office/powerpoint/2010/main" val="13704027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E15B1D8-7C74-4E2D-B670-434A49A4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E660D-05DD-48C3-9D73-BFFC9AD44FEA}" type="slidenum">
              <a:rPr lang="en-US" altLang="en-US"/>
              <a:pPr>
                <a:defRPr/>
              </a:pPr>
              <a:t>68</a:t>
            </a:fld>
            <a:endParaRPr lang="en-US" altLang="en-US"/>
          </a:p>
        </p:txBody>
      </p:sp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437499" y="65782"/>
            <a:ext cx="7447766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Great Idea: Pipeline</a:t>
            </a:r>
          </a:p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Fundamental Execution Cycle</a:t>
            </a:r>
          </a:p>
        </p:txBody>
      </p:sp>
      <p:sp>
        <p:nvSpPr>
          <p:cNvPr id="1434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object 3"/>
          <p:cNvSpPr/>
          <p:nvPr/>
        </p:nvSpPr>
        <p:spPr>
          <a:xfrm>
            <a:off x="554514" y="1456355"/>
            <a:ext cx="1508125" cy="646430"/>
          </a:xfrm>
          <a:custGeom>
            <a:avLst/>
            <a:gdLst/>
            <a:ahLst/>
            <a:cxnLst/>
            <a:rect l="l" t="t" r="r" b="b"/>
            <a:pathLst>
              <a:path w="1508125" h="646430">
                <a:moveTo>
                  <a:pt x="0" y="0"/>
                </a:moveTo>
                <a:lnTo>
                  <a:pt x="1507647" y="0"/>
                </a:lnTo>
                <a:lnTo>
                  <a:pt x="1507647" y="645817"/>
                </a:lnTo>
                <a:lnTo>
                  <a:pt x="0" y="645817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/>
          <p:cNvSpPr txBox="1"/>
          <p:nvPr/>
        </p:nvSpPr>
        <p:spPr>
          <a:xfrm>
            <a:off x="554514" y="1456355"/>
            <a:ext cx="1508125" cy="610424"/>
          </a:xfrm>
          <a:prstGeom prst="rect">
            <a:avLst/>
          </a:prstGeom>
          <a:ln w="12699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080" algn="ctr">
              <a:lnSpc>
                <a:spcPts val="2110"/>
              </a:lnSpc>
            </a:pPr>
            <a:r>
              <a:rPr lang="en-SG" sz="1800" i="1" spc="50" dirty="0">
                <a:latin typeface="Calibri"/>
                <a:cs typeface="Calibri"/>
              </a:rPr>
              <a:t>Instruc</a:t>
            </a:r>
            <a:r>
              <a:rPr lang="en-SG" i="1" spc="50" dirty="0">
                <a:latin typeface="Calibri"/>
                <a:cs typeface="Calibri"/>
              </a:rPr>
              <a:t>tion</a:t>
            </a:r>
            <a:endParaRPr sz="1800" dirty="0">
              <a:latin typeface="Calibri"/>
              <a:cs typeface="Calibri"/>
            </a:endParaRPr>
          </a:p>
          <a:p>
            <a:pPr marL="5080" algn="ctr">
              <a:lnSpc>
                <a:spcPct val="100000"/>
              </a:lnSpc>
              <a:spcBef>
                <a:spcPts val="505"/>
              </a:spcBef>
            </a:pPr>
            <a:r>
              <a:rPr sz="1800" i="1" spc="-5" dirty="0">
                <a:latin typeface="Calibri"/>
                <a:cs typeface="Calibri"/>
              </a:rPr>
              <a:t>Fetch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8" name="object 5"/>
          <p:cNvSpPr/>
          <p:nvPr/>
        </p:nvSpPr>
        <p:spPr>
          <a:xfrm>
            <a:off x="554514" y="2339320"/>
            <a:ext cx="1508125" cy="647700"/>
          </a:xfrm>
          <a:custGeom>
            <a:avLst/>
            <a:gdLst/>
            <a:ahLst/>
            <a:cxnLst/>
            <a:rect l="l" t="t" r="r" b="b"/>
            <a:pathLst>
              <a:path w="1508125" h="647700">
                <a:moveTo>
                  <a:pt x="0" y="0"/>
                </a:moveTo>
                <a:lnTo>
                  <a:pt x="1507647" y="0"/>
                </a:lnTo>
                <a:lnTo>
                  <a:pt x="1507647" y="647308"/>
                </a:lnTo>
                <a:lnTo>
                  <a:pt x="0" y="647308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/>
          <p:cNvSpPr txBox="1"/>
          <p:nvPr/>
        </p:nvSpPr>
        <p:spPr>
          <a:xfrm>
            <a:off x="554514" y="2339320"/>
            <a:ext cx="1508125" cy="610424"/>
          </a:xfrm>
          <a:prstGeom prst="rect">
            <a:avLst/>
          </a:prstGeom>
          <a:ln w="12699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080" algn="ctr">
              <a:lnSpc>
                <a:spcPts val="2110"/>
              </a:lnSpc>
            </a:pPr>
            <a:r>
              <a:rPr lang="en-SG" sz="1800" i="1" spc="50" dirty="0">
                <a:latin typeface="Calibri"/>
                <a:cs typeface="Calibri"/>
              </a:rPr>
              <a:t>Instruction</a:t>
            </a:r>
            <a:endParaRPr sz="1800" dirty="0">
              <a:latin typeface="Calibri"/>
              <a:cs typeface="Calibri"/>
            </a:endParaRPr>
          </a:p>
          <a:p>
            <a:pPr marL="5080" algn="ctr">
              <a:lnSpc>
                <a:spcPct val="100000"/>
              </a:lnSpc>
              <a:spcBef>
                <a:spcPts val="505"/>
              </a:spcBef>
            </a:pPr>
            <a:r>
              <a:rPr sz="1800" i="1" spc="-5" dirty="0">
                <a:latin typeface="Calibri"/>
                <a:cs typeface="Calibri"/>
              </a:rPr>
              <a:t>Decode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0" name="object 7"/>
          <p:cNvSpPr/>
          <p:nvPr/>
        </p:nvSpPr>
        <p:spPr>
          <a:xfrm>
            <a:off x="554514" y="3219303"/>
            <a:ext cx="1508125" cy="646430"/>
          </a:xfrm>
          <a:custGeom>
            <a:avLst/>
            <a:gdLst/>
            <a:ahLst/>
            <a:cxnLst/>
            <a:rect l="l" t="t" r="r" b="b"/>
            <a:pathLst>
              <a:path w="1508125" h="646429">
                <a:moveTo>
                  <a:pt x="0" y="0"/>
                </a:moveTo>
                <a:lnTo>
                  <a:pt x="1507647" y="0"/>
                </a:lnTo>
                <a:lnTo>
                  <a:pt x="1507647" y="645817"/>
                </a:lnTo>
                <a:lnTo>
                  <a:pt x="0" y="645817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/>
          <p:cNvSpPr txBox="1"/>
          <p:nvPr/>
        </p:nvSpPr>
        <p:spPr>
          <a:xfrm>
            <a:off x="554514" y="3219303"/>
            <a:ext cx="1508125" cy="646430"/>
          </a:xfrm>
          <a:prstGeom prst="rect">
            <a:avLst/>
          </a:prstGeom>
          <a:ln w="12699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445" algn="ctr">
              <a:lnSpc>
                <a:spcPts val="2110"/>
              </a:lnSpc>
            </a:pPr>
            <a:r>
              <a:rPr sz="1800" i="1" spc="-5" dirty="0">
                <a:latin typeface="Calibri"/>
                <a:cs typeface="Calibri"/>
              </a:rPr>
              <a:t>Operand</a:t>
            </a:r>
            <a:endParaRPr sz="1800">
              <a:latin typeface="Calibri"/>
              <a:cs typeface="Calibri"/>
            </a:endParaRPr>
          </a:p>
          <a:p>
            <a:pPr marL="5080" algn="ctr">
              <a:lnSpc>
                <a:spcPct val="100000"/>
              </a:lnSpc>
              <a:spcBef>
                <a:spcPts val="500"/>
              </a:spcBef>
            </a:pPr>
            <a:r>
              <a:rPr sz="1800" i="1" spc="-5" dirty="0">
                <a:latin typeface="Calibri"/>
                <a:cs typeface="Calibri"/>
              </a:rPr>
              <a:t>Fetch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9"/>
          <p:cNvSpPr/>
          <p:nvPr/>
        </p:nvSpPr>
        <p:spPr>
          <a:xfrm>
            <a:off x="554514" y="4102270"/>
            <a:ext cx="1508125" cy="304800"/>
          </a:xfrm>
          <a:custGeom>
            <a:avLst/>
            <a:gdLst/>
            <a:ahLst/>
            <a:cxnLst/>
            <a:rect l="l" t="t" r="r" b="b"/>
            <a:pathLst>
              <a:path w="1508125" h="304800">
                <a:moveTo>
                  <a:pt x="0" y="0"/>
                </a:moveTo>
                <a:lnTo>
                  <a:pt x="1507647" y="0"/>
                </a:lnTo>
                <a:lnTo>
                  <a:pt x="1507647" y="304264"/>
                </a:lnTo>
                <a:lnTo>
                  <a:pt x="0" y="304264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/>
          <p:cNvSpPr txBox="1"/>
          <p:nvPr/>
        </p:nvSpPr>
        <p:spPr>
          <a:xfrm>
            <a:off x="554514" y="4102270"/>
            <a:ext cx="1508125" cy="304800"/>
          </a:xfrm>
          <a:prstGeom prst="rect">
            <a:avLst/>
          </a:prstGeom>
          <a:ln w="12699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875">
              <a:lnSpc>
                <a:spcPts val="2145"/>
              </a:lnSpc>
            </a:pPr>
            <a:r>
              <a:rPr sz="1800" i="1" spc="-5" dirty="0">
                <a:latin typeface="Calibri"/>
                <a:cs typeface="Calibri"/>
              </a:rPr>
              <a:t>Execute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1"/>
          <p:cNvSpPr/>
          <p:nvPr/>
        </p:nvSpPr>
        <p:spPr>
          <a:xfrm>
            <a:off x="554514" y="4710800"/>
            <a:ext cx="1508125" cy="646430"/>
          </a:xfrm>
          <a:custGeom>
            <a:avLst/>
            <a:gdLst/>
            <a:ahLst/>
            <a:cxnLst/>
            <a:rect l="l" t="t" r="r" b="b"/>
            <a:pathLst>
              <a:path w="1508125" h="646429">
                <a:moveTo>
                  <a:pt x="0" y="0"/>
                </a:moveTo>
                <a:lnTo>
                  <a:pt x="1507647" y="0"/>
                </a:lnTo>
                <a:lnTo>
                  <a:pt x="1507647" y="645817"/>
                </a:lnTo>
                <a:lnTo>
                  <a:pt x="0" y="645817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2"/>
          <p:cNvSpPr txBox="1"/>
          <p:nvPr/>
        </p:nvSpPr>
        <p:spPr>
          <a:xfrm>
            <a:off x="554514" y="4710800"/>
            <a:ext cx="1508125" cy="646430"/>
          </a:xfrm>
          <a:prstGeom prst="rect">
            <a:avLst/>
          </a:prstGeom>
          <a:ln w="12699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080" algn="ctr">
              <a:lnSpc>
                <a:spcPts val="2110"/>
              </a:lnSpc>
            </a:pPr>
            <a:r>
              <a:rPr sz="1800" i="1" spc="-5" dirty="0">
                <a:latin typeface="Calibri"/>
                <a:cs typeface="Calibri"/>
              </a:rPr>
              <a:t>Result</a:t>
            </a:r>
            <a:endParaRPr sz="1800">
              <a:latin typeface="Calibri"/>
              <a:cs typeface="Calibri"/>
            </a:endParaRPr>
          </a:p>
          <a:p>
            <a:pPr marL="5080" algn="ctr">
              <a:lnSpc>
                <a:spcPct val="100000"/>
              </a:lnSpc>
              <a:spcBef>
                <a:spcPts val="505"/>
              </a:spcBef>
            </a:pPr>
            <a:r>
              <a:rPr sz="1800" i="1" spc="-5" dirty="0">
                <a:latin typeface="Calibri"/>
                <a:cs typeface="Calibri"/>
              </a:rPr>
              <a:t>Store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3"/>
          <p:cNvSpPr/>
          <p:nvPr/>
        </p:nvSpPr>
        <p:spPr>
          <a:xfrm>
            <a:off x="554514" y="5593766"/>
            <a:ext cx="1508125" cy="647700"/>
          </a:xfrm>
          <a:custGeom>
            <a:avLst/>
            <a:gdLst/>
            <a:ahLst/>
            <a:cxnLst/>
            <a:rect l="l" t="t" r="r" b="b"/>
            <a:pathLst>
              <a:path w="1508125" h="647700">
                <a:moveTo>
                  <a:pt x="0" y="0"/>
                </a:moveTo>
                <a:lnTo>
                  <a:pt x="1507647" y="0"/>
                </a:lnTo>
                <a:lnTo>
                  <a:pt x="1507647" y="647308"/>
                </a:lnTo>
                <a:lnTo>
                  <a:pt x="0" y="647308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4"/>
          <p:cNvSpPr txBox="1"/>
          <p:nvPr/>
        </p:nvSpPr>
        <p:spPr>
          <a:xfrm>
            <a:off x="554514" y="5593766"/>
            <a:ext cx="1508125" cy="610424"/>
          </a:xfrm>
          <a:prstGeom prst="rect">
            <a:avLst/>
          </a:prstGeom>
          <a:ln w="12699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080" algn="ctr">
              <a:lnSpc>
                <a:spcPts val="2110"/>
              </a:lnSpc>
            </a:pPr>
            <a:r>
              <a:rPr sz="1800" i="1" spc="-5" dirty="0">
                <a:latin typeface="Calibri"/>
                <a:cs typeface="Calibri"/>
              </a:rPr>
              <a:t>Next</a:t>
            </a:r>
            <a:endParaRPr sz="1800" dirty="0">
              <a:latin typeface="Calibri"/>
              <a:cs typeface="Calibri"/>
            </a:endParaRPr>
          </a:p>
          <a:p>
            <a:pPr marL="5080" algn="ctr">
              <a:lnSpc>
                <a:spcPct val="100000"/>
              </a:lnSpc>
              <a:spcBef>
                <a:spcPts val="500"/>
              </a:spcBef>
            </a:pPr>
            <a:r>
              <a:rPr lang="en-SG" sz="1800" i="1" dirty="0">
                <a:latin typeface="Calibri"/>
                <a:cs typeface="Calibri"/>
              </a:rPr>
              <a:t>Instruction</a:t>
            </a:r>
            <a:endParaRPr sz="1800" i="1" dirty="0">
              <a:latin typeface="Calibri"/>
              <a:cs typeface="Calibri"/>
            </a:endParaRPr>
          </a:p>
        </p:txBody>
      </p:sp>
      <p:sp>
        <p:nvSpPr>
          <p:cNvPr id="18" name="object 15"/>
          <p:cNvSpPr/>
          <p:nvPr/>
        </p:nvSpPr>
        <p:spPr>
          <a:xfrm>
            <a:off x="1265784" y="2052955"/>
            <a:ext cx="0" cy="246379"/>
          </a:xfrm>
          <a:custGeom>
            <a:avLst/>
            <a:gdLst/>
            <a:ahLst/>
            <a:cxnLst/>
            <a:rect l="l" t="t" r="r" b="b"/>
            <a:pathLst>
              <a:path h="246380">
                <a:moveTo>
                  <a:pt x="0" y="0"/>
                </a:moveTo>
                <a:lnTo>
                  <a:pt x="0" y="246062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6"/>
          <p:cNvSpPr/>
          <p:nvPr/>
        </p:nvSpPr>
        <p:spPr>
          <a:xfrm>
            <a:off x="1227684" y="2248217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381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7"/>
          <p:cNvSpPr/>
          <p:nvPr/>
        </p:nvSpPr>
        <p:spPr>
          <a:xfrm>
            <a:off x="1265784" y="3815903"/>
            <a:ext cx="0" cy="246379"/>
          </a:xfrm>
          <a:custGeom>
            <a:avLst/>
            <a:gdLst/>
            <a:ahLst/>
            <a:cxnLst/>
            <a:rect l="l" t="t" r="r" b="b"/>
            <a:pathLst>
              <a:path h="246379">
                <a:moveTo>
                  <a:pt x="0" y="0"/>
                </a:moveTo>
                <a:lnTo>
                  <a:pt x="0" y="246062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8"/>
          <p:cNvSpPr/>
          <p:nvPr/>
        </p:nvSpPr>
        <p:spPr>
          <a:xfrm>
            <a:off x="1227684" y="401116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381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9"/>
          <p:cNvSpPr/>
          <p:nvPr/>
        </p:nvSpPr>
        <p:spPr>
          <a:xfrm>
            <a:off x="1265784" y="2932938"/>
            <a:ext cx="0" cy="246379"/>
          </a:xfrm>
          <a:custGeom>
            <a:avLst/>
            <a:gdLst/>
            <a:ahLst/>
            <a:cxnLst/>
            <a:rect l="l" t="t" r="r" b="b"/>
            <a:pathLst>
              <a:path h="246380">
                <a:moveTo>
                  <a:pt x="0" y="0"/>
                </a:moveTo>
                <a:lnTo>
                  <a:pt x="0" y="246062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0"/>
          <p:cNvSpPr/>
          <p:nvPr/>
        </p:nvSpPr>
        <p:spPr>
          <a:xfrm>
            <a:off x="1227684" y="31282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381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1"/>
          <p:cNvSpPr/>
          <p:nvPr/>
        </p:nvSpPr>
        <p:spPr>
          <a:xfrm>
            <a:off x="1265784" y="5307398"/>
            <a:ext cx="0" cy="246379"/>
          </a:xfrm>
          <a:custGeom>
            <a:avLst/>
            <a:gdLst/>
            <a:ahLst/>
            <a:cxnLst/>
            <a:rect l="l" t="t" r="r" b="b"/>
            <a:pathLst>
              <a:path h="246379">
                <a:moveTo>
                  <a:pt x="0" y="0"/>
                </a:moveTo>
                <a:lnTo>
                  <a:pt x="0" y="246062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2"/>
          <p:cNvSpPr/>
          <p:nvPr/>
        </p:nvSpPr>
        <p:spPr>
          <a:xfrm>
            <a:off x="1227684" y="5502661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381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3"/>
          <p:cNvSpPr/>
          <p:nvPr/>
        </p:nvSpPr>
        <p:spPr>
          <a:xfrm>
            <a:off x="1265784" y="4358807"/>
            <a:ext cx="0" cy="312420"/>
          </a:xfrm>
          <a:custGeom>
            <a:avLst/>
            <a:gdLst/>
            <a:ahLst/>
            <a:cxnLst/>
            <a:rect l="l" t="t" r="r" b="b"/>
            <a:pathLst>
              <a:path h="312420">
                <a:moveTo>
                  <a:pt x="0" y="0"/>
                </a:moveTo>
                <a:lnTo>
                  <a:pt x="0" y="311943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4"/>
          <p:cNvSpPr/>
          <p:nvPr/>
        </p:nvSpPr>
        <p:spPr>
          <a:xfrm>
            <a:off x="1227684" y="4619951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38100" y="76199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5"/>
          <p:cNvSpPr/>
          <p:nvPr/>
        </p:nvSpPr>
        <p:spPr>
          <a:xfrm>
            <a:off x="1265784" y="6190364"/>
            <a:ext cx="0" cy="134620"/>
          </a:xfrm>
          <a:custGeom>
            <a:avLst/>
            <a:gdLst/>
            <a:ahLst/>
            <a:cxnLst/>
            <a:rect l="l" t="t" r="r" b="b"/>
            <a:pathLst>
              <a:path h="134620">
                <a:moveTo>
                  <a:pt x="0" y="0"/>
                </a:moveTo>
                <a:lnTo>
                  <a:pt x="0" y="134234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6"/>
          <p:cNvSpPr/>
          <p:nvPr/>
        </p:nvSpPr>
        <p:spPr>
          <a:xfrm>
            <a:off x="244475" y="6324599"/>
            <a:ext cx="1021715" cy="0"/>
          </a:xfrm>
          <a:custGeom>
            <a:avLst/>
            <a:gdLst/>
            <a:ahLst/>
            <a:cxnLst/>
            <a:rect l="l" t="t" r="r" b="b"/>
            <a:pathLst>
              <a:path w="1021715">
                <a:moveTo>
                  <a:pt x="1021309" y="0"/>
                </a:moveTo>
                <a:lnTo>
                  <a:pt x="0" y="1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7"/>
          <p:cNvSpPr/>
          <p:nvPr/>
        </p:nvSpPr>
        <p:spPr>
          <a:xfrm>
            <a:off x="244475" y="1169989"/>
            <a:ext cx="0" cy="5154930"/>
          </a:xfrm>
          <a:custGeom>
            <a:avLst/>
            <a:gdLst/>
            <a:ahLst/>
            <a:cxnLst/>
            <a:rect l="l" t="t" r="r" b="b"/>
            <a:pathLst>
              <a:path h="5154930">
                <a:moveTo>
                  <a:pt x="0" y="5154610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8"/>
          <p:cNvSpPr/>
          <p:nvPr/>
        </p:nvSpPr>
        <p:spPr>
          <a:xfrm>
            <a:off x="244475" y="1169989"/>
            <a:ext cx="1021715" cy="0"/>
          </a:xfrm>
          <a:custGeom>
            <a:avLst/>
            <a:gdLst/>
            <a:ahLst/>
            <a:cxnLst/>
            <a:rect l="l" t="t" r="r" b="b"/>
            <a:pathLst>
              <a:path w="1021715">
                <a:moveTo>
                  <a:pt x="0" y="0"/>
                </a:moveTo>
                <a:lnTo>
                  <a:pt x="1021309" y="1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9"/>
          <p:cNvSpPr/>
          <p:nvPr/>
        </p:nvSpPr>
        <p:spPr>
          <a:xfrm>
            <a:off x="1265784" y="1169989"/>
            <a:ext cx="0" cy="246379"/>
          </a:xfrm>
          <a:custGeom>
            <a:avLst/>
            <a:gdLst/>
            <a:ahLst/>
            <a:cxnLst/>
            <a:rect l="l" t="t" r="r" b="b"/>
            <a:pathLst>
              <a:path h="246380">
                <a:moveTo>
                  <a:pt x="0" y="0"/>
                </a:moveTo>
                <a:lnTo>
                  <a:pt x="0" y="246062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0"/>
          <p:cNvSpPr/>
          <p:nvPr/>
        </p:nvSpPr>
        <p:spPr>
          <a:xfrm>
            <a:off x="1227684" y="1365251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381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1"/>
          <p:cNvSpPr txBox="1"/>
          <p:nvPr/>
        </p:nvSpPr>
        <p:spPr>
          <a:xfrm>
            <a:off x="2478087" y="1315530"/>
            <a:ext cx="2214880" cy="55372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355600" marR="5080" indent="-342900">
              <a:lnSpc>
                <a:spcPts val="2000"/>
              </a:lnSpc>
              <a:spcBef>
                <a:spcPts val="300"/>
              </a:spcBef>
            </a:pPr>
            <a:r>
              <a:rPr sz="1800" spc="-5" dirty="0">
                <a:latin typeface="Calibri"/>
                <a:cs typeface="Calibri"/>
              </a:rPr>
              <a:t>Obtain </a:t>
            </a:r>
            <a:r>
              <a:rPr lang="en-SG" sz="1800" spc="-5" dirty="0">
                <a:latin typeface="Calibri"/>
                <a:cs typeface="Calibri"/>
              </a:rPr>
              <a:t>instruction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from  program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storage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5" name="object 32"/>
          <p:cNvSpPr txBox="1"/>
          <p:nvPr/>
        </p:nvSpPr>
        <p:spPr>
          <a:xfrm>
            <a:off x="2478087" y="2245805"/>
            <a:ext cx="2488565" cy="1496051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355600" marR="5080" indent="-342900">
              <a:lnSpc>
                <a:spcPct val="94900"/>
              </a:lnSpc>
              <a:spcBef>
                <a:spcPts val="210"/>
              </a:spcBef>
            </a:pPr>
            <a:r>
              <a:rPr sz="1800" spc="-5" dirty="0">
                <a:latin typeface="Calibri"/>
                <a:cs typeface="Calibri"/>
              </a:rPr>
              <a:t>Determine required  </a:t>
            </a:r>
            <a:r>
              <a:rPr sz="1800" spc="30" dirty="0">
                <a:latin typeface="Calibri"/>
                <a:cs typeface="Calibri"/>
              </a:rPr>
              <a:t>accons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95" dirty="0">
                <a:latin typeface="Calibri"/>
                <a:cs typeface="Calibri"/>
              </a:rPr>
              <a:t> </a:t>
            </a:r>
            <a:r>
              <a:rPr lang="en-SG" sz="1800" spc="15" dirty="0">
                <a:latin typeface="Calibri"/>
                <a:cs typeface="Calibri"/>
              </a:rPr>
              <a:t>instruction</a:t>
            </a:r>
            <a:r>
              <a:rPr sz="1800" spc="15" dirty="0">
                <a:latin typeface="Calibri"/>
                <a:cs typeface="Calibri"/>
              </a:rPr>
              <a:t>  </a:t>
            </a:r>
            <a:r>
              <a:rPr sz="1800" spc="-5" dirty="0">
                <a:latin typeface="Calibri"/>
                <a:cs typeface="Calibri"/>
              </a:rPr>
              <a:t>size</a:t>
            </a:r>
            <a:endParaRPr sz="1800" dirty="0">
              <a:latin typeface="Calibri"/>
              <a:cs typeface="Calibri"/>
            </a:endParaRPr>
          </a:p>
          <a:p>
            <a:pPr marL="355600" marR="802005" indent="-342900">
              <a:lnSpc>
                <a:spcPts val="2000"/>
              </a:lnSpc>
              <a:spcBef>
                <a:spcPts val="1265"/>
              </a:spcBef>
            </a:pPr>
            <a:r>
              <a:rPr sz="1800" spc="-5" dirty="0">
                <a:latin typeface="Calibri"/>
                <a:cs typeface="Calibri"/>
              </a:rPr>
              <a:t>Locate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obtain  operand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data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6" name="object 33"/>
          <p:cNvSpPr txBox="1"/>
          <p:nvPr/>
        </p:nvSpPr>
        <p:spPr>
          <a:xfrm>
            <a:off x="2478087" y="4034916"/>
            <a:ext cx="2385060" cy="12700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355600" marR="122555" indent="-342900">
              <a:lnSpc>
                <a:spcPts val="2000"/>
              </a:lnSpc>
              <a:spcBef>
                <a:spcPts val="300"/>
              </a:spcBef>
            </a:pPr>
            <a:r>
              <a:rPr sz="1800" spc="-5" dirty="0">
                <a:latin typeface="Calibri"/>
                <a:cs typeface="Calibri"/>
              </a:rPr>
              <a:t>Compute result </a:t>
            </a:r>
            <a:r>
              <a:rPr sz="1800" dirty="0">
                <a:latin typeface="Calibri"/>
                <a:cs typeface="Calibri"/>
              </a:rPr>
              <a:t>value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  status</a:t>
            </a:r>
            <a:endParaRPr sz="1800">
              <a:latin typeface="Calibri"/>
              <a:cs typeface="Calibri"/>
            </a:endParaRPr>
          </a:p>
          <a:p>
            <a:pPr marL="355600" marR="5080" indent="-342900">
              <a:lnSpc>
                <a:spcPts val="2000"/>
              </a:lnSpc>
              <a:spcBef>
                <a:spcPts val="1635"/>
              </a:spcBef>
            </a:pPr>
            <a:r>
              <a:rPr sz="1800" spc="-5" dirty="0">
                <a:latin typeface="Calibri"/>
                <a:cs typeface="Calibri"/>
              </a:rPr>
              <a:t>Deposit results </a:t>
            </a:r>
            <a:r>
              <a:rPr sz="1800" dirty="0">
                <a:latin typeface="Calibri"/>
                <a:cs typeface="Calibri"/>
              </a:rPr>
              <a:t>in </a:t>
            </a:r>
            <a:r>
              <a:rPr sz="1800" spc="-5" dirty="0">
                <a:latin typeface="Calibri"/>
                <a:cs typeface="Calibri"/>
              </a:rPr>
              <a:t>storage  for later use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4"/>
          <p:cNvSpPr txBox="1"/>
          <p:nvPr/>
        </p:nvSpPr>
        <p:spPr>
          <a:xfrm>
            <a:off x="2478087" y="5682741"/>
            <a:ext cx="1966595" cy="55372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355600" marR="5080" indent="-342900">
              <a:lnSpc>
                <a:spcPts val="2000"/>
              </a:lnSpc>
              <a:spcBef>
                <a:spcPts val="300"/>
              </a:spcBef>
            </a:pPr>
            <a:r>
              <a:rPr sz="1800" spc="-5" dirty="0">
                <a:latin typeface="Calibri"/>
                <a:cs typeface="Calibri"/>
              </a:rPr>
              <a:t>Determine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successor  </a:t>
            </a:r>
            <a:r>
              <a:rPr lang="en-SG" sz="1800" spc="15" dirty="0">
                <a:latin typeface="Calibri"/>
                <a:cs typeface="Calibri"/>
              </a:rPr>
              <a:t>instruction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8" name="object 35"/>
          <p:cNvSpPr txBox="1"/>
          <p:nvPr/>
        </p:nvSpPr>
        <p:spPr>
          <a:xfrm>
            <a:off x="5661977" y="2072958"/>
            <a:ext cx="934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Processor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6"/>
          <p:cNvSpPr/>
          <p:nvPr/>
        </p:nvSpPr>
        <p:spPr>
          <a:xfrm>
            <a:off x="5892800" y="2654300"/>
            <a:ext cx="625475" cy="349250"/>
          </a:xfrm>
          <a:custGeom>
            <a:avLst/>
            <a:gdLst/>
            <a:ahLst/>
            <a:cxnLst/>
            <a:rect l="l" t="t" r="r" b="b"/>
            <a:pathLst>
              <a:path w="625475" h="349250">
                <a:moveTo>
                  <a:pt x="0" y="0"/>
                </a:moveTo>
                <a:lnTo>
                  <a:pt x="625474" y="0"/>
                </a:lnTo>
                <a:lnTo>
                  <a:pt x="625474" y="349249"/>
                </a:lnTo>
                <a:lnTo>
                  <a:pt x="0" y="34924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7"/>
          <p:cNvSpPr/>
          <p:nvPr/>
        </p:nvSpPr>
        <p:spPr>
          <a:xfrm>
            <a:off x="5711823" y="3308350"/>
            <a:ext cx="1049655" cy="523875"/>
          </a:xfrm>
          <a:custGeom>
            <a:avLst/>
            <a:gdLst/>
            <a:ahLst/>
            <a:cxnLst/>
            <a:rect l="l" t="t" r="r" b="b"/>
            <a:pathLst>
              <a:path w="1049654" h="523875">
                <a:moveTo>
                  <a:pt x="0" y="0"/>
                </a:moveTo>
                <a:lnTo>
                  <a:pt x="262334" y="523874"/>
                </a:lnTo>
                <a:lnTo>
                  <a:pt x="787003" y="523874"/>
                </a:lnTo>
                <a:lnTo>
                  <a:pt x="1049337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8"/>
          <p:cNvSpPr txBox="1"/>
          <p:nvPr/>
        </p:nvSpPr>
        <p:spPr>
          <a:xfrm>
            <a:off x="5597523" y="2395538"/>
            <a:ext cx="1260475" cy="1733550"/>
          </a:xfrm>
          <a:prstGeom prst="rect">
            <a:avLst/>
          </a:prstGeom>
          <a:ln w="12699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000">
              <a:latin typeface="Times New Roman"/>
              <a:cs typeface="Times New Roman"/>
            </a:endParaRPr>
          </a:p>
          <a:p>
            <a:pPr marL="412115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regs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 marL="41148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F.U.s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39"/>
          <p:cNvSpPr txBox="1"/>
          <p:nvPr/>
        </p:nvSpPr>
        <p:spPr>
          <a:xfrm>
            <a:off x="7727315" y="1317308"/>
            <a:ext cx="821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M</a:t>
            </a:r>
            <a:r>
              <a:rPr sz="1800" spc="-5" dirty="0">
                <a:latin typeface="Calibri"/>
                <a:cs typeface="Calibri"/>
              </a:rPr>
              <a:t>emor</a:t>
            </a:r>
            <a:r>
              <a:rPr sz="1800" dirty="0"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0"/>
          <p:cNvSpPr/>
          <p:nvPr/>
        </p:nvSpPr>
        <p:spPr>
          <a:xfrm>
            <a:off x="7589778" y="2047876"/>
            <a:ext cx="1264285" cy="1025525"/>
          </a:xfrm>
          <a:custGeom>
            <a:avLst/>
            <a:gdLst/>
            <a:ahLst/>
            <a:cxnLst/>
            <a:rect l="l" t="t" r="r" b="b"/>
            <a:pathLst>
              <a:path w="1264284" h="1025525">
                <a:moveTo>
                  <a:pt x="1104068" y="0"/>
                </a:moveTo>
                <a:lnTo>
                  <a:pt x="1136518" y="21365"/>
                </a:lnTo>
                <a:lnTo>
                  <a:pt x="1189170" y="64095"/>
                </a:lnTo>
                <a:lnTo>
                  <a:pt x="1226693" y="106825"/>
                </a:lnTo>
                <a:lnTo>
                  <a:pt x="1250528" y="149555"/>
                </a:lnTo>
                <a:lnTo>
                  <a:pt x="1262115" y="192285"/>
                </a:lnTo>
                <a:lnTo>
                  <a:pt x="1263766" y="213651"/>
                </a:lnTo>
                <a:lnTo>
                  <a:pt x="1262895" y="235016"/>
                </a:lnTo>
                <a:lnTo>
                  <a:pt x="1254310" y="277746"/>
                </a:lnTo>
                <a:lnTo>
                  <a:pt x="1237800" y="320476"/>
                </a:lnTo>
                <a:lnTo>
                  <a:pt x="1214806" y="363206"/>
                </a:lnTo>
                <a:lnTo>
                  <a:pt x="1186769" y="405936"/>
                </a:lnTo>
                <a:lnTo>
                  <a:pt x="1155129" y="448667"/>
                </a:lnTo>
                <a:lnTo>
                  <a:pt x="1121329" y="491397"/>
                </a:lnTo>
                <a:lnTo>
                  <a:pt x="1104068" y="512762"/>
                </a:lnTo>
                <a:lnTo>
                  <a:pt x="1086808" y="534127"/>
                </a:lnTo>
                <a:lnTo>
                  <a:pt x="1053007" y="576857"/>
                </a:lnTo>
                <a:lnTo>
                  <a:pt x="1021368" y="619587"/>
                </a:lnTo>
                <a:lnTo>
                  <a:pt x="993331" y="662318"/>
                </a:lnTo>
                <a:lnTo>
                  <a:pt x="970337" y="705048"/>
                </a:lnTo>
                <a:lnTo>
                  <a:pt x="953826" y="747778"/>
                </a:lnTo>
                <a:lnTo>
                  <a:pt x="945241" y="790508"/>
                </a:lnTo>
                <a:lnTo>
                  <a:pt x="944371" y="811873"/>
                </a:lnTo>
                <a:lnTo>
                  <a:pt x="946022" y="833238"/>
                </a:lnTo>
                <a:lnTo>
                  <a:pt x="957609" y="875969"/>
                </a:lnTo>
                <a:lnTo>
                  <a:pt x="981443" y="918699"/>
                </a:lnTo>
                <a:lnTo>
                  <a:pt x="1018966" y="961429"/>
                </a:lnTo>
                <a:lnTo>
                  <a:pt x="1071619" y="1004159"/>
                </a:lnTo>
                <a:lnTo>
                  <a:pt x="1104068" y="1025524"/>
                </a:lnTo>
                <a:lnTo>
                  <a:pt x="159697" y="1025524"/>
                </a:lnTo>
                <a:lnTo>
                  <a:pt x="127247" y="1004159"/>
                </a:lnTo>
                <a:lnTo>
                  <a:pt x="74595" y="961429"/>
                </a:lnTo>
                <a:lnTo>
                  <a:pt x="37072" y="918699"/>
                </a:lnTo>
                <a:lnTo>
                  <a:pt x="13238" y="875969"/>
                </a:lnTo>
                <a:lnTo>
                  <a:pt x="1650" y="833238"/>
                </a:lnTo>
                <a:lnTo>
                  <a:pt x="0" y="811873"/>
                </a:lnTo>
                <a:lnTo>
                  <a:pt x="870" y="790508"/>
                </a:lnTo>
                <a:lnTo>
                  <a:pt x="9455" y="747778"/>
                </a:lnTo>
                <a:lnTo>
                  <a:pt x="25965" y="705048"/>
                </a:lnTo>
                <a:lnTo>
                  <a:pt x="48959" y="662318"/>
                </a:lnTo>
                <a:lnTo>
                  <a:pt x="76997" y="619587"/>
                </a:lnTo>
                <a:lnTo>
                  <a:pt x="108636" y="576857"/>
                </a:lnTo>
                <a:lnTo>
                  <a:pt x="142436" y="534127"/>
                </a:lnTo>
                <a:lnTo>
                  <a:pt x="159697" y="512762"/>
                </a:lnTo>
                <a:lnTo>
                  <a:pt x="176958" y="491397"/>
                </a:lnTo>
                <a:lnTo>
                  <a:pt x="210758" y="448667"/>
                </a:lnTo>
                <a:lnTo>
                  <a:pt x="242397" y="405936"/>
                </a:lnTo>
                <a:lnTo>
                  <a:pt x="270435" y="363206"/>
                </a:lnTo>
                <a:lnTo>
                  <a:pt x="293429" y="320476"/>
                </a:lnTo>
                <a:lnTo>
                  <a:pt x="309939" y="277746"/>
                </a:lnTo>
                <a:lnTo>
                  <a:pt x="318524" y="235016"/>
                </a:lnTo>
                <a:lnTo>
                  <a:pt x="319394" y="213651"/>
                </a:lnTo>
                <a:lnTo>
                  <a:pt x="317743" y="192285"/>
                </a:lnTo>
                <a:lnTo>
                  <a:pt x="306156" y="149555"/>
                </a:lnTo>
                <a:lnTo>
                  <a:pt x="282322" y="106825"/>
                </a:lnTo>
                <a:lnTo>
                  <a:pt x="244799" y="64095"/>
                </a:lnTo>
                <a:lnTo>
                  <a:pt x="192146" y="21365"/>
                </a:lnTo>
                <a:lnTo>
                  <a:pt x="159697" y="0"/>
                </a:lnTo>
                <a:lnTo>
                  <a:pt x="1104068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1"/>
          <p:cNvSpPr/>
          <p:nvPr/>
        </p:nvSpPr>
        <p:spPr>
          <a:xfrm>
            <a:off x="8628457" y="4321572"/>
            <a:ext cx="137795" cy="137795"/>
          </a:xfrm>
          <a:custGeom>
            <a:avLst/>
            <a:gdLst/>
            <a:ahLst/>
            <a:cxnLst/>
            <a:rect l="l" t="t" r="r" b="b"/>
            <a:pathLst>
              <a:path w="137795" h="137795">
                <a:moveTo>
                  <a:pt x="137716" y="0"/>
                </a:moveTo>
                <a:lnTo>
                  <a:pt x="27545" y="27543"/>
                </a:lnTo>
                <a:lnTo>
                  <a:pt x="0" y="137714"/>
                </a:lnTo>
                <a:lnTo>
                  <a:pt x="137716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2"/>
          <p:cNvSpPr/>
          <p:nvPr/>
        </p:nvSpPr>
        <p:spPr>
          <a:xfrm>
            <a:off x="7664448" y="3265488"/>
            <a:ext cx="1101725" cy="1193800"/>
          </a:xfrm>
          <a:custGeom>
            <a:avLst/>
            <a:gdLst/>
            <a:ahLst/>
            <a:cxnLst/>
            <a:rect l="l" t="t" r="r" b="b"/>
            <a:pathLst>
              <a:path w="1101725" h="1193800">
                <a:moveTo>
                  <a:pt x="964008" y="1193799"/>
                </a:moveTo>
                <a:lnTo>
                  <a:pt x="991552" y="1083627"/>
                </a:lnTo>
                <a:lnTo>
                  <a:pt x="1101724" y="1056083"/>
                </a:lnTo>
                <a:lnTo>
                  <a:pt x="964008" y="1193799"/>
                </a:lnTo>
                <a:lnTo>
                  <a:pt x="0" y="1193799"/>
                </a:lnTo>
                <a:lnTo>
                  <a:pt x="0" y="0"/>
                </a:lnTo>
                <a:lnTo>
                  <a:pt x="1101724" y="0"/>
                </a:lnTo>
                <a:lnTo>
                  <a:pt x="1101724" y="1056083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3"/>
          <p:cNvSpPr txBox="1"/>
          <p:nvPr/>
        </p:nvSpPr>
        <p:spPr>
          <a:xfrm>
            <a:off x="7454898" y="1717675"/>
            <a:ext cx="1514475" cy="2900680"/>
          </a:xfrm>
          <a:prstGeom prst="rect">
            <a:avLst/>
          </a:prstGeom>
          <a:ln w="12699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2950">
              <a:latin typeface="Times New Roman"/>
              <a:cs typeface="Times New Roman"/>
            </a:endParaRPr>
          </a:p>
          <a:p>
            <a:pPr marL="473709">
              <a:lnSpc>
                <a:spcPct val="100000"/>
              </a:lnSpc>
            </a:pPr>
            <a:r>
              <a:rPr sz="1800" spc="-5" dirty="0">
                <a:solidFill>
                  <a:srgbClr val="0332B7"/>
                </a:solidFill>
                <a:latin typeface="Calibri"/>
                <a:cs typeface="Calibri"/>
              </a:rPr>
              <a:t>program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50">
              <a:latin typeface="Times New Roman"/>
              <a:cs typeface="Times New Roman"/>
            </a:endParaRPr>
          </a:p>
          <a:p>
            <a:pPr marL="10795" algn="ctr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7" name="object 44"/>
          <p:cNvSpPr/>
          <p:nvPr/>
        </p:nvSpPr>
        <p:spPr>
          <a:xfrm>
            <a:off x="6857998" y="3057525"/>
            <a:ext cx="598805" cy="361950"/>
          </a:xfrm>
          <a:custGeom>
            <a:avLst/>
            <a:gdLst/>
            <a:ahLst/>
            <a:cxnLst/>
            <a:rect l="l" t="t" r="r" b="b"/>
            <a:pathLst>
              <a:path w="598804" h="361950">
                <a:moveTo>
                  <a:pt x="0" y="180974"/>
                </a:moveTo>
                <a:lnTo>
                  <a:pt x="119697" y="0"/>
                </a:lnTo>
                <a:lnTo>
                  <a:pt x="119697" y="90487"/>
                </a:lnTo>
                <a:lnTo>
                  <a:pt x="478790" y="90487"/>
                </a:lnTo>
                <a:lnTo>
                  <a:pt x="478790" y="0"/>
                </a:lnTo>
                <a:lnTo>
                  <a:pt x="598488" y="180974"/>
                </a:lnTo>
                <a:lnTo>
                  <a:pt x="478790" y="361949"/>
                </a:lnTo>
                <a:lnTo>
                  <a:pt x="478790" y="271462"/>
                </a:lnTo>
                <a:lnTo>
                  <a:pt x="119697" y="271462"/>
                </a:lnTo>
                <a:lnTo>
                  <a:pt x="119697" y="361949"/>
                </a:lnTo>
                <a:lnTo>
                  <a:pt x="0" y="180974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5"/>
          <p:cNvSpPr txBox="1"/>
          <p:nvPr/>
        </p:nvSpPr>
        <p:spPr>
          <a:xfrm>
            <a:off x="6119177" y="4531995"/>
            <a:ext cx="1470601" cy="566821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19"/>
              </a:spcBef>
            </a:pPr>
            <a:r>
              <a:rPr sz="1800" spc="-5" dirty="0">
                <a:latin typeface="Calibri"/>
                <a:cs typeface="Calibri"/>
              </a:rPr>
              <a:t>von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Neuma</a:t>
            </a:r>
            <a:r>
              <a:rPr lang="en-US" sz="1800" spc="-5" dirty="0">
                <a:latin typeface="Calibri"/>
                <a:cs typeface="Calibri"/>
              </a:rPr>
              <a:t>n</a:t>
            </a:r>
            <a:r>
              <a:rPr sz="1800" spc="-5" dirty="0">
                <a:latin typeface="Calibri"/>
                <a:cs typeface="Calibri"/>
              </a:rPr>
              <a:t>n  </a:t>
            </a:r>
            <a:r>
              <a:rPr sz="1800" spc="65" dirty="0">
                <a:latin typeface="Calibri"/>
                <a:cs typeface="Calibri"/>
              </a:rPr>
              <a:t>bo</a:t>
            </a:r>
            <a:r>
              <a:rPr lang="en-US" altLang="zh-CN" sz="1800" spc="65" dirty="0">
                <a:latin typeface="Calibri"/>
                <a:cs typeface="Calibri"/>
              </a:rPr>
              <a:t>ttl</a:t>
            </a:r>
            <a:r>
              <a:rPr sz="1800" spc="65" dirty="0">
                <a:latin typeface="Calibri"/>
                <a:cs typeface="Calibri"/>
              </a:rPr>
              <a:t>eneck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9" name="object 46"/>
          <p:cNvSpPr/>
          <p:nvPr/>
        </p:nvSpPr>
        <p:spPr>
          <a:xfrm>
            <a:off x="6983411" y="3389313"/>
            <a:ext cx="268605" cy="1151255"/>
          </a:xfrm>
          <a:custGeom>
            <a:avLst/>
            <a:gdLst/>
            <a:ahLst/>
            <a:cxnLst/>
            <a:rect l="l" t="t" r="r" b="b"/>
            <a:pathLst>
              <a:path w="268604" h="1151254">
                <a:moveTo>
                  <a:pt x="268286" y="0"/>
                </a:moveTo>
                <a:lnTo>
                  <a:pt x="0" y="1150936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09816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E15B1D8-7C74-4E2D-B670-434A49A4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E660D-05DD-48C3-9D73-BFFC9AD44FEA}" type="slidenum">
              <a:rPr lang="en-US" altLang="en-US"/>
              <a:pPr>
                <a:defRPr/>
              </a:pPr>
              <a:t>69</a:t>
            </a:fld>
            <a:endParaRPr lang="en-US" altLang="en-US"/>
          </a:p>
        </p:txBody>
      </p:sp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744776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Pipelined Instruc</a:t>
            </a:r>
            <a:r>
              <a:rPr lang="en-US" altLang="zh-CN" dirty="0">
                <a:solidFill>
                  <a:srgbClr val="CC0000"/>
                </a:solidFill>
                <a:latin typeface="Arial" panose="020B0604020202020204" pitchFamily="34" charset="0"/>
              </a:rPr>
              <a:t>ti</a:t>
            </a: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on Execution</a:t>
            </a:r>
          </a:p>
        </p:txBody>
      </p:sp>
      <p:sp>
        <p:nvSpPr>
          <p:cNvPr id="1434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object 3"/>
          <p:cNvSpPr txBox="1"/>
          <p:nvPr/>
        </p:nvSpPr>
        <p:spPr>
          <a:xfrm>
            <a:off x="584201" y="2234514"/>
            <a:ext cx="208279" cy="30518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465">
              <a:lnSpc>
                <a:spcPts val="2160"/>
              </a:lnSpc>
              <a:spcBef>
                <a:spcPts val="105"/>
              </a:spcBef>
            </a:pPr>
            <a:r>
              <a:rPr sz="1850" i="1" spc="-30" dirty="0">
                <a:latin typeface="Comic Sans MS"/>
                <a:cs typeface="Comic Sans MS"/>
              </a:rPr>
              <a:t>I</a:t>
            </a:r>
            <a:endParaRPr sz="1850">
              <a:latin typeface="Comic Sans MS"/>
              <a:cs typeface="Comic Sans MS"/>
            </a:endParaRPr>
          </a:p>
          <a:p>
            <a:pPr marL="50165" marR="29209" algn="just">
              <a:lnSpc>
                <a:spcPct val="96800"/>
              </a:lnSpc>
              <a:spcBef>
                <a:spcPts val="10"/>
              </a:spcBef>
            </a:pPr>
            <a:r>
              <a:rPr sz="1850" i="1" spc="-25" dirty="0">
                <a:latin typeface="Comic Sans MS"/>
                <a:cs typeface="Comic Sans MS"/>
              </a:rPr>
              <a:t>n </a:t>
            </a:r>
            <a:r>
              <a:rPr sz="1850" i="1" spc="-20" dirty="0">
                <a:latin typeface="Comic Sans MS"/>
                <a:cs typeface="Comic Sans MS"/>
              </a:rPr>
              <a:t> s  t</a:t>
            </a:r>
            <a:endParaRPr sz="1850">
              <a:latin typeface="Comic Sans MS"/>
              <a:cs typeface="Comic Sans MS"/>
            </a:endParaRPr>
          </a:p>
          <a:p>
            <a:pPr marL="24765">
              <a:lnSpc>
                <a:spcPts val="2200"/>
              </a:lnSpc>
            </a:pPr>
            <a:r>
              <a:rPr sz="1850" i="1" spc="-20" dirty="0">
                <a:latin typeface="Comic Sans MS"/>
                <a:cs typeface="Comic Sans MS"/>
              </a:rPr>
              <a:t>r.</a:t>
            </a:r>
            <a:endParaRPr sz="1850">
              <a:latin typeface="Comic Sans MS"/>
              <a:cs typeface="Comic Sans MS"/>
            </a:endParaRPr>
          </a:p>
          <a:p>
            <a:pPr marL="12700">
              <a:lnSpc>
                <a:spcPts val="2210"/>
              </a:lnSpc>
              <a:spcBef>
                <a:spcPts val="2080"/>
              </a:spcBef>
            </a:pPr>
            <a:r>
              <a:rPr sz="1850" i="1" spc="-40" dirty="0">
                <a:latin typeface="Comic Sans MS"/>
                <a:cs typeface="Comic Sans MS"/>
              </a:rPr>
              <a:t>O</a:t>
            </a:r>
            <a:endParaRPr sz="1850">
              <a:latin typeface="Comic Sans MS"/>
              <a:cs typeface="Comic Sans MS"/>
            </a:endParaRPr>
          </a:p>
          <a:p>
            <a:pPr marL="37465" marR="27305" indent="12700" algn="just">
              <a:lnSpc>
                <a:spcPct val="97600"/>
              </a:lnSpc>
              <a:spcBef>
                <a:spcPts val="45"/>
              </a:spcBef>
            </a:pPr>
            <a:r>
              <a:rPr sz="1850" i="1" spc="-20" dirty="0">
                <a:latin typeface="Comic Sans MS"/>
                <a:cs typeface="Comic Sans MS"/>
              </a:rPr>
              <a:t>r  d  e  </a:t>
            </a:r>
            <a:r>
              <a:rPr sz="1850" i="1" spc="-25" dirty="0">
                <a:latin typeface="Comic Sans MS"/>
                <a:cs typeface="Comic Sans MS"/>
              </a:rPr>
              <a:t>r</a:t>
            </a:r>
            <a:endParaRPr sz="1850">
              <a:latin typeface="Comic Sans MS"/>
              <a:cs typeface="Comic Sans MS"/>
            </a:endParaRPr>
          </a:p>
        </p:txBody>
      </p:sp>
      <p:sp>
        <p:nvSpPr>
          <p:cNvPr id="7" name="object 4"/>
          <p:cNvSpPr/>
          <p:nvPr/>
        </p:nvSpPr>
        <p:spPr>
          <a:xfrm>
            <a:off x="1066799" y="2286000"/>
            <a:ext cx="0" cy="2997200"/>
          </a:xfrm>
          <a:custGeom>
            <a:avLst/>
            <a:gdLst/>
            <a:ahLst/>
            <a:cxnLst/>
            <a:rect l="l" t="t" r="r" b="b"/>
            <a:pathLst>
              <a:path h="2997200">
                <a:moveTo>
                  <a:pt x="0" y="0"/>
                </a:moveTo>
                <a:lnTo>
                  <a:pt x="0" y="299720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/>
          <p:cNvSpPr/>
          <p:nvPr/>
        </p:nvSpPr>
        <p:spPr>
          <a:xfrm>
            <a:off x="1028699" y="52324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381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/>
          <p:cNvSpPr/>
          <p:nvPr/>
        </p:nvSpPr>
        <p:spPr>
          <a:xfrm>
            <a:off x="1295400" y="1676401"/>
            <a:ext cx="6553200" cy="19050"/>
          </a:xfrm>
          <a:custGeom>
            <a:avLst/>
            <a:gdLst/>
            <a:ahLst/>
            <a:cxnLst/>
            <a:rect l="l" t="t" r="r" b="b"/>
            <a:pathLst>
              <a:path w="6553200" h="19050">
                <a:moveTo>
                  <a:pt x="0" y="0"/>
                </a:moveTo>
                <a:lnTo>
                  <a:pt x="6553199" y="18976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/>
          <p:cNvSpPr/>
          <p:nvPr/>
        </p:nvSpPr>
        <p:spPr>
          <a:xfrm>
            <a:off x="7797689" y="1657130"/>
            <a:ext cx="76835" cy="76200"/>
          </a:xfrm>
          <a:custGeom>
            <a:avLst/>
            <a:gdLst/>
            <a:ahLst/>
            <a:cxnLst/>
            <a:rect l="l" t="t" r="r" b="b"/>
            <a:pathLst>
              <a:path w="76834" h="76200">
                <a:moveTo>
                  <a:pt x="220" y="0"/>
                </a:moveTo>
                <a:lnTo>
                  <a:pt x="0" y="76200"/>
                </a:lnTo>
                <a:lnTo>
                  <a:pt x="76310" y="38320"/>
                </a:lnTo>
                <a:lnTo>
                  <a:pt x="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/>
          <p:cNvSpPr/>
          <p:nvPr/>
        </p:nvSpPr>
        <p:spPr>
          <a:xfrm>
            <a:off x="2909820" y="2451100"/>
            <a:ext cx="224790" cy="365760"/>
          </a:xfrm>
          <a:custGeom>
            <a:avLst/>
            <a:gdLst/>
            <a:ahLst/>
            <a:cxnLst/>
            <a:rect l="l" t="t" r="r" b="b"/>
            <a:pathLst>
              <a:path w="224789" h="365760">
                <a:moveTo>
                  <a:pt x="0" y="0"/>
                </a:moveTo>
                <a:lnTo>
                  <a:pt x="224463" y="0"/>
                </a:lnTo>
                <a:lnTo>
                  <a:pt x="224463" y="365607"/>
                </a:lnTo>
                <a:lnTo>
                  <a:pt x="0" y="365607"/>
                </a:lnTo>
                <a:lnTo>
                  <a:pt x="0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/>
          <p:cNvSpPr/>
          <p:nvPr/>
        </p:nvSpPr>
        <p:spPr>
          <a:xfrm>
            <a:off x="2685357" y="2451100"/>
            <a:ext cx="448945" cy="370205"/>
          </a:xfrm>
          <a:custGeom>
            <a:avLst/>
            <a:gdLst/>
            <a:ahLst/>
            <a:cxnLst/>
            <a:rect l="l" t="t" r="r" b="b"/>
            <a:pathLst>
              <a:path w="448944" h="370205">
                <a:moveTo>
                  <a:pt x="0" y="0"/>
                </a:moveTo>
                <a:lnTo>
                  <a:pt x="448924" y="0"/>
                </a:lnTo>
                <a:lnTo>
                  <a:pt x="448924" y="369887"/>
                </a:lnTo>
                <a:lnTo>
                  <a:pt x="0" y="369887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/>
          <p:cNvSpPr/>
          <p:nvPr/>
        </p:nvSpPr>
        <p:spPr>
          <a:xfrm>
            <a:off x="3337719" y="2525714"/>
            <a:ext cx="294640" cy="0"/>
          </a:xfrm>
          <a:custGeom>
            <a:avLst/>
            <a:gdLst/>
            <a:ahLst/>
            <a:cxnLst/>
            <a:rect l="l" t="t" r="r" b="b"/>
            <a:pathLst>
              <a:path w="294639">
                <a:moveTo>
                  <a:pt x="0" y="0"/>
                </a:moveTo>
                <a:lnTo>
                  <a:pt x="294240" y="0"/>
                </a:lnTo>
              </a:path>
            </a:pathLst>
          </a:custGeom>
          <a:ln w="285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1"/>
          <p:cNvSpPr/>
          <p:nvPr/>
        </p:nvSpPr>
        <p:spPr>
          <a:xfrm>
            <a:off x="3136314" y="2525714"/>
            <a:ext cx="111125" cy="0"/>
          </a:xfrm>
          <a:custGeom>
            <a:avLst/>
            <a:gdLst/>
            <a:ahLst/>
            <a:cxnLst/>
            <a:rect l="l" t="t" r="r" b="b"/>
            <a:pathLst>
              <a:path w="111125">
                <a:moveTo>
                  <a:pt x="0" y="0"/>
                </a:moveTo>
                <a:lnTo>
                  <a:pt x="110555" y="0"/>
                </a:lnTo>
              </a:path>
            </a:pathLst>
          </a:custGeom>
          <a:ln w="285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2"/>
          <p:cNvSpPr/>
          <p:nvPr/>
        </p:nvSpPr>
        <p:spPr>
          <a:xfrm>
            <a:off x="3337719" y="2746375"/>
            <a:ext cx="294640" cy="0"/>
          </a:xfrm>
          <a:custGeom>
            <a:avLst/>
            <a:gdLst/>
            <a:ahLst/>
            <a:cxnLst/>
            <a:rect l="l" t="t" r="r" b="b"/>
            <a:pathLst>
              <a:path w="294639">
                <a:moveTo>
                  <a:pt x="0" y="0"/>
                </a:moveTo>
                <a:lnTo>
                  <a:pt x="294240" y="0"/>
                </a:lnTo>
              </a:path>
            </a:pathLst>
          </a:custGeom>
          <a:ln w="285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3"/>
          <p:cNvSpPr/>
          <p:nvPr/>
        </p:nvSpPr>
        <p:spPr>
          <a:xfrm>
            <a:off x="3136314" y="2746375"/>
            <a:ext cx="111125" cy="0"/>
          </a:xfrm>
          <a:custGeom>
            <a:avLst/>
            <a:gdLst/>
            <a:ahLst/>
            <a:cxnLst/>
            <a:rect l="l" t="t" r="r" b="b"/>
            <a:pathLst>
              <a:path w="111125">
                <a:moveTo>
                  <a:pt x="0" y="0"/>
                </a:moveTo>
                <a:lnTo>
                  <a:pt x="110555" y="0"/>
                </a:lnTo>
              </a:path>
            </a:pathLst>
          </a:custGeom>
          <a:ln w="285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4"/>
          <p:cNvSpPr/>
          <p:nvPr/>
        </p:nvSpPr>
        <p:spPr>
          <a:xfrm>
            <a:off x="3567917" y="2341180"/>
            <a:ext cx="379730" cy="589280"/>
          </a:xfrm>
          <a:custGeom>
            <a:avLst/>
            <a:gdLst/>
            <a:ahLst/>
            <a:cxnLst/>
            <a:rect l="l" t="t" r="r" b="b"/>
            <a:pathLst>
              <a:path w="379729" h="589280">
                <a:moveTo>
                  <a:pt x="0" y="0"/>
                </a:moveTo>
                <a:lnTo>
                  <a:pt x="0" y="588962"/>
                </a:lnTo>
                <a:lnTo>
                  <a:pt x="379463" y="441722"/>
                </a:lnTo>
                <a:lnTo>
                  <a:pt x="379463" y="1472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5"/>
          <p:cNvSpPr/>
          <p:nvPr/>
        </p:nvSpPr>
        <p:spPr>
          <a:xfrm>
            <a:off x="3567917" y="2341179"/>
            <a:ext cx="379730" cy="589280"/>
          </a:xfrm>
          <a:custGeom>
            <a:avLst/>
            <a:gdLst/>
            <a:ahLst/>
            <a:cxnLst/>
            <a:rect l="l" t="t" r="r" b="b"/>
            <a:pathLst>
              <a:path w="379729" h="589280">
                <a:moveTo>
                  <a:pt x="0" y="588962"/>
                </a:moveTo>
                <a:lnTo>
                  <a:pt x="379463" y="441722"/>
                </a:lnTo>
                <a:lnTo>
                  <a:pt x="379463" y="147240"/>
                </a:lnTo>
                <a:lnTo>
                  <a:pt x="0" y="0"/>
                </a:lnTo>
                <a:lnTo>
                  <a:pt x="0" y="588962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6"/>
          <p:cNvSpPr/>
          <p:nvPr/>
        </p:nvSpPr>
        <p:spPr>
          <a:xfrm>
            <a:off x="3542582" y="2540952"/>
            <a:ext cx="203200" cy="190500"/>
          </a:xfrm>
          <a:custGeom>
            <a:avLst/>
            <a:gdLst/>
            <a:ahLst/>
            <a:cxnLst/>
            <a:rect l="l" t="t" r="r" b="b"/>
            <a:pathLst>
              <a:path w="203200" h="190500">
                <a:moveTo>
                  <a:pt x="0" y="0"/>
                </a:moveTo>
                <a:lnTo>
                  <a:pt x="0" y="190185"/>
                </a:lnTo>
                <a:lnTo>
                  <a:pt x="202680" y="95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7"/>
          <p:cNvSpPr/>
          <p:nvPr/>
        </p:nvSpPr>
        <p:spPr>
          <a:xfrm>
            <a:off x="3567917" y="2552071"/>
            <a:ext cx="156845" cy="167640"/>
          </a:xfrm>
          <a:custGeom>
            <a:avLst/>
            <a:gdLst/>
            <a:ahLst/>
            <a:cxnLst/>
            <a:rect l="l" t="t" r="r" b="b"/>
            <a:pathLst>
              <a:path w="156845" h="167639">
                <a:moveTo>
                  <a:pt x="0" y="0"/>
                </a:moveTo>
                <a:lnTo>
                  <a:pt x="156514" y="83589"/>
                </a:lnTo>
                <a:lnTo>
                  <a:pt x="0" y="16718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8"/>
          <p:cNvSpPr txBox="1"/>
          <p:nvPr/>
        </p:nvSpPr>
        <p:spPr>
          <a:xfrm>
            <a:off x="3709273" y="2462359"/>
            <a:ext cx="202565" cy="281940"/>
          </a:xfrm>
          <a:prstGeom prst="rect">
            <a:avLst/>
          </a:prstGeom>
        </p:spPr>
        <p:txBody>
          <a:bodyPr vert="vert270" wrap="square" lIns="0" tIns="25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spc="-5" dirty="0">
                <a:latin typeface="Comic Sans MS"/>
                <a:cs typeface="Comic Sans MS"/>
              </a:rPr>
              <a:t>AL</a:t>
            </a:r>
            <a:r>
              <a:rPr sz="1000" dirty="0">
                <a:latin typeface="Comic Sans MS"/>
                <a:cs typeface="Comic Sans MS"/>
              </a:rPr>
              <a:t>U</a:t>
            </a:r>
            <a:endParaRPr sz="1000">
              <a:latin typeface="Comic Sans MS"/>
              <a:cs typeface="Comic Sans MS"/>
            </a:endParaRPr>
          </a:p>
        </p:txBody>
      </p:sp>
      <p:sp>
        <p:nvSpPr>
          <p:cNvPr id="22" name="object 19"/>
          <p:cNvSpPr/>
          <p:nvPr/>
        </p:nvSpPr>
        <p:spPr>
          <a:xfrm>
            <a:off x="4184389" y="2636839"/>
            <a:ext cx="144145" cy="0"/>
          </a:xfrm>
          <a:custGeom>
            <a:avLst/>
            <a:gdLst/>
            <a:ahLst/>
            <a:cxnLst/>
            <a:rect l="l" t="t" r="r" b="b"/>
            <a:pathLst>
              <a:path w="144145">
                <a:moveTo>
                  <a:pt x="0" y="0"/>
                </a:moveTo>
                <a:lnTo>
                  <a:pt x="143717" y="0"/>
                </a:lnTo>
              </a:path>
            </a:pathLst>
          </a:custGeom>
          <a:ln w="285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0"/>
          <p:cNvSpPr/>
          <p:nvPr/>
        </p:nvSpPr>
        <p:spPr>
          <a:xfrm>
            <a:off x="3950879" y="2636839"/>
            <a:ext cx="144145" cy="0"/>
          </a:xfrm>
          <a:custGeom>
            <a:avLst/>
            <a:gdLst/>
            <a:ahLst/>
            <a:cxnLst/>
            <a:rect l="l" t="t" r="r" b="b"/>
            <a:pathLst>
              <a:path w="144145">
                <a:moveTo>
                  <a:pt x="0" y="0"/>
                </a:moveTo>
                <a:lnTo>
                  <a:pt x="143921" y="0"/>
                </a:lnTo>
              </a:path>
            </a:pathLst>
          </a:custGeom>
          <a:ln w="285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1"/>
          <p:cNvSpPr/>
          <p:nvPr/>
        </p:nvSpPr>
        <p:spPr>
          <a:xfrm>
            <a:off x="5033581" y="2636839"/>
            <a:ext cx="130175" cy="0"/>
          </a:xfrm>
          <a:custGeom>
            <a:avLst/>
            <a:gdLst/>
            <a:ahLst/>
            <a:cxnLst/>
            <a:rect l="l" t="t" r="r" b="b"/>
            <a:pathLst>
              <a:path w="130175">
                <a:moveTo>
                  <a:pt x="0" y="0"/>
                </a:moveTo>
                <a:lnTo>
                  <a:pt x="130004" y="0"/>
                </a:lnTo>
              </a:path>
            </a:pathLst>
          </a:custGeom>
          <a:ln w="285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2"/>
          <p:cNvSpPr/>
          <p:nvPr/>
        </p:nvSpPr>
        <p:spPr>
          <a:xfrm>
            <a:off x="4810133" y="2636839"/>
            <a:ext cx="132715" cy="0"/>
          </a:xfrm>
          <a:custGeom>
            <a:avLst/>
            <a:gdLst/>
            <a:ahLst/>
            <a:cxnLst/>
            <a:rect l="l" t="t" r="r" b="b"/>
            <a:pathLst>
              <a:path w="132714">
                <a:moveTo>
                  <a:pt x="0" y="0"/>
                </a:moveTo>
                <a:lnTo>
                  <a:pt x="132598" y="0"/>
                </a:lnTo>
              </a:path>
            </a:pathLst>
          </a:custGeom>
          <a:ln w="285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3"/>
          <p:cNvSpPr/>
          <p:nvPr/>
        </p:nvSpPr>
        <p:spPr>
          <a:xfrm>
            <a:off x="4328106" y="2452688"/>
            <a:ext cx="451484" cy="368300"/>
          </a:xfrm>
          <a:custGeom>
            <a:avLst/>
            <a:gdLst/>
            <a:ahLst/>
            <a:cxnLst/>
            <a:rect l="l" t="t" r="r" b="b"/>
            <a:pathLst>
              <a:path w="451485" h="368300">
                <a:moveTo>
                  <a:pt x="0" y="0"/>
                </a:moveTo>
                <a:lnTo>
                  <a:pt x="451408" y="0"/>
                </a:lnTo>
                <a:lnTo>
                  <a:pt x="451408" y="368299"/>
                </a:lnTo>
                <a:lnTo>
                  <a:pt x="0" y="3682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4"/>
          <p:cNvSpPr/>
          <p:nvPr/>
        </p:nvSpPr>
        <p:spPr>
          <a:xfrm>
            <a:off x="4267768" y="2636838"/>
            <a:ext cx="675005" cy="294005"/>
          </a:xfrm>
          <a:custGeom>
            <a:avLst/>
            <a:gdLst/>
            <a:ahLst/>
            <a:cxnLst/>
            <a:rect l="l" t="t" r="r" b="b"/>
            <a:pathLst>
              <a:path w="675004" h="294005">
                <a:moveTo>
                  <a:pt x="0" y="0"/>
                </a:moveTo>
                <a:lnTo>
                  <a:pt x="0" y="293687"/>
                </a:lnTo>
                <a:lnTo>
                  <a:pt x="595061" y="293687"/>
                </a:lnTo>
                <a:lnTo>
                  <a:pt x="595061" y="110132"/>
                </a:lnTo>
                <a:lnTo>
                  <a:pt x="674402" y="110132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5"/>
          <p:cNvSpPr/>
          <p:nvPr/>
        </p:nvSpPr>
        <p:spPr>
          <a:xfrm>
            <a:off x="2489789" y="2747964"/>
            <a:ext cx="195580" cy="0"/>
          </a:xfrm>
          <a:custGeom>
            <a:avLst/>
            <a:gdLst/>
            <a:ahLst/>
            <a:cxnLst/>
            <a:rect l="l" t="t" r="r" b="b"/>
            <a:pathLst>
              <a:path w="195580">
                <a:moveTo>
                  <a:pt x="0" y="0"/>
                </a:moveTo>
                <a:lnTo>
                  <a:pt x="195567" y="0"/>
                </a:lnTo>
              </a:path>
            </a:pathLst>
          </a:custGeom>
          <a:ln w="285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6"/>
          <p:cNvSpPr/>
          <p:nvPr/>
        </p:nvSpPr>
        <p:spPr>
          <a:xfrm>
            <a:off x="2258056" y="2747964"/>
            <a:ext cx="140970" cy="0"/>
          </a:xfrm>
          <a:custGeom>
            <a:avLst/>
            <a:gdLst/>
            <a:ahLst/>
            <a:cxnLst/>
            <a:rect l="l" t="t" r="r" b="b"/>
            <a:pathLst>
              <a:path w="140969">
                <a:moveTo>
                  <a:pt x="0" y="0"/>
                </a:moveTo>
                <a:lnTo>
                  <a:pt x="140883" y="0"/>
                </a:lnTo>
              </a:path>
            </a:pathLst>
          </a:custGeom>
          <a:ln w="285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7"/>
          <p:cNvSpPr/>
          <p:nvPr/>
        </p:nvSpPr>
        <p:spPr>
          <a:xfrm>
            <a:off x="2489789" y="2525714"/>
            <a:ext cx="193675" cy="0"/>
          </a:xfrm>
          <a:custGeom>
            <a:avLst/>
            <a:gdLst/>
            <a:ahLst/>
            <a:cxnLst/>
            <a:rect l="l" t="t" r="r" b="b"/>
            <a:pathLst>
              <a:path w="193675">
                <a:moveTo>
                  <a:pt x="0" y="0"/>
                </a:moveTo>
                <a:lnTo>
                  <a:pt x="193537" y="0"/>
                </a:lnTo>
              </a:path>
            </a:pathLst>
          </a:custGeom>
          <a:ln w="285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8"/>
          <p:cNvSpPr/>
          <p:nvPr/>
        </p:nvSpPr>
        <p:spPr>
          <a:xfrm>
            <a:off x="2258056" y="2525714"/>
            <a:ext cx="140970" cy="0"/>
          </a:xfrm>
          <a:custGeom>
            <a:avLst/>
            <a:gdLst/>
            <a:ahLst/>
            <a:cxnLst/>
            <a:rect l="l" t="t" r="r" b="b"/>
            <a:pathLst>
              <a:path w="140969">
                <a:moveTo>
                  <a:pt x="0" y="0"/>
                </a:moveTo>
                <a:lnTo>
                  <a:pt x="140883" y="0"/>
                </a:lnTo>
              </a:path>
            </a:pathLst>
          </a:custGeom>
          <a:ln w="285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9"/>
          <p:cNvSpPr txBox="1"/>
          <p:nvPr/>
        </p:nvSpPr>
        <p:spPr>
          <a:xfrm>
            <a:off x="1806360" y="2452688"/>
            <a:ext cx="2940050" cy="368300"/>
          </a:xfrm>
          <a:prstGeom prst="rect">
            <a:avLst/>
          </a:prstGeom>
          <a:ln w="28574">
            <a:solidFill>
              <a:srgbClr val="000000"/>
            </a:solidFill>
          </a:ln>
        </p:spPr>
        <p:txBody>
          <a:bodyPr vert="horz" wrap="square" lIns="0" tIns="85725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675"/>
              </a:spcBef>
              <a:tabLst>
                <a:tab pos="994410" algn="l"/>
                <a:tab pos="2554605" algn="l"/>
              </a:tabLst>
            </a:pPr>
            <a:r>
              <a:rPr sz="1000" dirty="0">
                <a:latin typeface="Comic Sans MS"/>
                <a:cs typeface="Comic Sans MS"/>
              </a:rPr>
              <a:t>If</a:t>
            </a:r>
            <a:r>
              <a:rPr sz="1000" spc="-5" dirty="0">
                <a:latin typeface="Comic Sans MS"/>
                <a:cs typeface="Comic Sans MS"/>
              </a:rPr>
              <a:t>e</a:t>
            </a:r>
            <a:r>
              <a:rPr sz="1000" dirty="0">
                <a:latin typeface="Comic Sans MS"/>
                <a:cs typeface="Comic Sans MS"/>
              </a:rPr>
              <a:t>t</a:t>
            </a:r>
            <a:r>
              <a:rPr sz="1000" spc="-5" dirty="0">
                <a:latin typeface="Comic Sans MS"/>
                <a:cs typeface="Comic Sans MS"/>
              </a:rPr>
              <a:t>c</a:t>
            </a:r>
            <a:r>
              <a:rPr sz="1000" dirty="0">
                <a:latin typeface="Comic Sans MS"/>
                <a:cs typeface="Comic Sans MS"/>
              </a:rPr>
              <a:t>h	</a:t>
            </a:r>
            <a:r>
              <a:rPr sz="1000" spc="-5" dirty="0">
                <a:latin typeface="Comic Sans MS"/>
                <a:cs typeface="Comic Sans MS"/>
              </a:rPr>
              <a:t>Re</a:t>
            </a:r>
            <a:r>
              <a:rPr sz="1000" dirty="0">
                <a:latin typeface="Comic Sans MS"/>
                <a:cs typeface="Comic Sans MS"/>
              </a:rPr>
              <a:t>g	DMem</a:t>
            </a:r>
            <a:endParaRPr sz="1000">
              <a:latin typeface="Comic Sans MS"/>
              <a:cs typeface="Comic Sans MS"/>
            </a:endParaRPr>
          </a:p>
        </p:txBody>
      </p:sp>
      <p:sp>
        <p:nvSpPr>
          <p:cNvPr id="33" name="object 30"/>
          <p:cNvSpPr/>
          <p:nvPr/>
        </p:nvSpPr>
        <p:spPr>
          <a:xfrm>
            <a:off x="3246870" y="2286000"/>
            <a:ext cx="91440" cy="700405"/>
          </a:xfrm>
          <a:custGeom>
            <a:avLst/>
            <a:gdLst/>
            <a:ahLst/>
            <a:cxnLst/>
            <a:rect l="l" t="t" r="r" b="b"/>
            <a:pathLst>
              <a:path w="91439" h="700405">
                <a:moveTo>
                  <a:pt x="0" y="0"/>
                </a:moveTo>
                <a:lnTo>
                  <a:pt x="90849" y="0"/>
                </a:lnTo>
                <a:lnTo>
                  <a:pt x="90849" y="700088"/>
                </a:lnTo>
                <a:lnTo>
                  <a:pt x="0" y="700088"/>
                </a:lnTo>
                <a:lnTo>
                  <a:pt x="0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1"/>
          <p:cNvSpPr/>
          <p:nvPr/>
        </p:nvSpPr>
        <p:spPr>
          <a:xfrm>
            <a:off x="3246870" y="2286000"/>
            <a:ext cx="91440" cy="700405"/>
          </a:xfrm>
          <a:custGeom>
            <a:avLst/>
            <a:gdLst/>
            <a:ahLst/>
            <a:cxnLst/>
            <a:rect l="l" t="t" r="r" b="b"/>
            <a:pathLst>
              <a:path w="91439" h="700405">
                <a:moveTo>
                  <a:pt x="0" y="0"/>
                </a:moveTo>
                <a:lnTo>
                  <a:pt x="90849" y="0"/>
                </a:lnTo>
                <a:lnTo>
                  <a:pt x="90849" y="700087"/>
                </a:lnTo>
                <a:lnTo>
                  <a:pt x="0" y="700087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2"/>
          <p:cNvSpPr/>
          <p:nvPr/>
        </p:nvSpPr>
        <p:spPr>
          <a:xfrm>
            <a:off x="4942732" y="2286000"/>
            <a:ext cx="91440" cy="700405"/>
          </a:xfrm>
          <a:custGeom>
            <a:avLst/>
            <a:gdLst/>
            <a:ahLst/>
            <a:cxnLst/>
            <a:rect l="l" t="t" r="r" b="b"/>
            <a:pathLst>
              <a:path w="91439" h="700405">
                <a:moveTo>
                  <a:pt x="0" y="0"/>
                </a:moveTo>
                <a:lnTo>
                  <a:pt x="90849" y="0"/>
                </a:lnTo>
                <a:lnTo>
                  <a:pt x="90849" y="700088"/>
                </a:lnTo>
                <a:lnTo>
                  <a:pt x="0" y="700088"/>
                </a:lnTo>
                <a:lnTo>
                  <a:pt x="0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3"/>
          <p:cNvSpPr/>
          <p:nvPr/>
        </p:nvSpPr>
        <p:spPr>
          <a:xfrm>
            <a:off x="4942732" y="2286000"/>
            <a:ext cx="91440" cy="700405"/>
          </a:xfrm>
          <a:custGeom>
            <a:avLst/>
            <a:gdLst/>
            <a:ahLst/>
            <a:cxnLst/>
            <a:rect l="l" t="t" r="r" b="b"/>
            <a:pathLst>
              <a:path w="91439" h="700405">
                <a:moveTo>
                  <a:pt x="0" y="0"/>
                </a:moveTo>
                <a:lnTo>
                  <a:pt x="90849" y="0"/>
                </a:lnTo>
                <a:lnTo>
                  <a:pt x="90849" y="700087"/>
                </a:lnTo>
                <a:lnTo>
                  <a:pt x="0" y="700087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4"/>
          <p:cNvSpPr/>
          <p:nvPr/>
        </p:nvSpPr>
        <p:spPr>
          <a:xfrm>
            <a:off x="2398939" y="2286000"/>
            <a:ext cx="91440" cy="700405"/>
          </a:xfrm>
          <a:custGeom>
            <a:avLst/>
            <a:gdLst/>
            <a:ahLst/>
            <a:cxnLst/>
            <a:rect l="l" t="t" r="r" b="b"/>
            <a:pathLst>
              <a:path w="91439" h="700405">
                <a:moveTo>
                  <a:pt x="0" y="0"/>
                </a:moveTo>
                <a:lnTo>
                  <a:pt x="90849" y="0"/>
                </a:lnTo>
                <a:lnTo>
                  <a:pt x="90849" y="700088"/>
                </a:lnTo>
                <a:lnTo>
                  <a:pt x="0" y="700088"/>
                </a:lnTo>
                <a:lnTo>
                  <a:pt x="0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5"/>
          <p:cNvSpPr/>
          <p:nvPr/>
        </p:nvSpPr>
        <p:spPr>
          <a:xfrm>
            <a:off x="2398939" y="2286000"/>
            <a:ext cx="91440" cy="700405"/>
          </a:xfrm>
          <a:custGeom>
            <a:avLst/>
            <a:gdLst/>
            <a:ahLst/>
            <a:cxnLst/>
            <a:rect l="l" t="t" r="r" b="b"/>
            <a:pathLst>
              <a:path w="91439" h="700405">
                <a:moveTo>
                  <a:pt x="0" y="0"/>
                </a:moveTo>
                <a:lnTo>
                  <a:pt x="90850" y="0"/>
                </a:lnTo>
                <a:lnTo>
                  <a:pt x="90850" y="700087"/>
                </a:lnTo>
                <a:lnTo>
                  <a:pt x="0" y="700087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6"/>
          <p:cNvSpPr/>
          <p:nvPr/>
        </p:nvSpPr>
        <p:spPr>
          <a:xfrm>
            <a:off x="4094801" y="2290112"/>
            <a:ext cx="90170" cy="690880"/>
          </a:xfrm>
          <a:custGeom>
            <a:avLst/>
            <a:gdLst/>
            <a:ahLst/>
            <a:cxnLst/>
            <a:rect l="l" t="t" r="r" b="b"/>
            <a:pathLst>
              <a:path w="90170" h="690880">
                <a:moveTo>
                  <a:pt x="0" y="0"/>
                </a:moveTo>
                <a:lnTo>
                  <a:pt x="89588" y="0"/>
                </a:lnTo>
                <a:lnTo>
                  <a:pt x="89588" y="690835"/>
                </a:lnTo>
                <a:lnTo>
                  <a:pt x="0" y="690835"/>
                </a:lnTo>
                <a:lnTo>
                  <a:pt x="0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7"/>
          <p:cNvSpPr/>
          <p:nvPr/>
        </p:nvSpPr>
        <p:spPr>
          <a:xfrm>
            <a:off x="4094801" y="2290112"/>
            <a:ext cx="90170" cy="690880"/>
          </a:xfrm>
          <a:custGeom>
            <a:avLst/>
            <a:gdLst/>
            <a:ahLst/>
            <a:cxnLst/>
            <a:rect l="l" t="t" r="r" b="b"/>
            <a:pathLst>
              <a:path w="90170" h="690880">
                <a:moveTo>
                  <a:pt x="0" y="0"/>
                </a:moveTo>
                <a:lnTo>
                  <a:pt x="89587" y="0"/>
                </a:lnTo>
                <a:lnTo>
                  <a:pt x="89587" y="690835"/>
                </a:lnTo>
                <a:lnTo>
                  <a:pt x="0" y="690835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8"/>
          <p:cNvSpPr/>
          <p:nvPr/>
        </p:nvSpPr>
        <p:spPr>
          <a:xfrm>
            <a:off x="5163586" y="2438400"/>
            <a:ext cx="226695" cy="365760"/>
          </a:xfrm>
          <a:custGeom>
            <a:avLst/>
            <a:gdLst/>
            <a:ahLst/>
            <a:cxnLst/>
            <a:rect l="l" t="t" r="r" b="b"/>
            <a:pathLst>
              <a:path w="226695" h="365760">
                <a:moveTo>
                  <a:pt x="226494" y="0"/>
                </a:moveTo>
                <a:lnTo>
                  <a:pt x="0" y="0"/>
                </a:lnTo>
                <a:lnTo>
                  <a:pt x="0" y="365607"/>
                </a:lnTo>
                <a:lnTo>
                  <a:pt x="226494" y="365607"/>
                </a:lnTo>
                <a:lnTo>
                  <a:pt x="226494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39"/>
          <p:cNvSpPr/>
          <p:nvPr/>
        </p:nvSpPr>
        <p:spPr>
          <a:xfrm>
            <a:off x="5163585" y="2438400"/>
            <a:ext cx="453390" cy="370205"/>
          </a:xfrm>
          <a:custGeom>
            <a:avLst/>
            <a:gdLst/>
            <a:ahLst/>
            <a:cxnLst/>
            <a:rect l="l" t="t" r="r" b="b"/>
            <a:pathLst>
              <a:path w="453389" h="370205">
                <a:moveTo>
                  <a:pt x="452987" y="0"/>
                </a:moveTo>
                <a:lnTo>
                  <a:pt x="0" y="0"/>
                </a:lnTo>
                <a:lnTo>
                  <a:pt x="0" y="369887"/>
                </a:lnTo>
                <a:lnTo>
                  <a:pt x="452987" y="369887"/>
                </a:lnTo>
                <a:lnTo>
                  <a:pt x="452987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0"/>
          <p:cNvSpPr txBox="1"/>
          <p:nvPr/>
        </p:nvSpPr>
        <p:spPr>
          <a:xfrm>
            <a:off x="5270638" y="2511325"/>
            <a:ext cx="24257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Comic Sans MS"/>
                <a:cs typeface="Comic Sans MS"/>
              </a:rPr>
              <a:t>Re</a:t>
            </a:r>
            <a:r>
              <a:rPr sz="1000" dirty="0">
                <a:latin typeface="Comic Sans MS"/>
                <a:cs typeface="Comic Sans MS"/>
              </a:rPr>
              <a:t>g</a:t>
            </a:r>
            <a:endParaRPr sz="1000">
              <a:latin typeface="Comic Sans MS"/>
              <a:cs typeface="Comic Sans MS"/>
            </a:endParaRPr>
          </a:p>
        </p:txBody>
      </p:sp>
      <p:sp>
        <p:nvSpPr>
          <p:cNvPr id="44" name="object 41"/>
          <p:cNvSpPr/>
          <p:nvPr/>
        </p:nvSpPr>
        <p:spPr>
          <a:xfrm>
            <a:off x="3763895" y="3365500"/>
            <a:ext cx="224790" cy="365760"/>
          </a:xfrm>
          <a:custGeom>
            <a:avLst/>
            <a:gdLst/>
            <a:ahLst/>
            <a:cxnLst/>
            <a:rect l="l" t="t" r="r" b="b"/>
            <a:pathLst>
              <a:path w="224789" h="365760">
                <a:moveTo>
                  <a:pt x="0" y="0"/>
                </a:moveTo>
                <a:lnTo>
                  <a:pt x="224463" y="0"/>
                </a:lnTo>
                <a:lnTo>
                  <a:pt x="224463" y="365607"/>
                </a:lnTo>
                <a:lnTo>
                  <a:pt x="0" y="365607"/>
                </a:lnTo>
                <a:lnTo>
                  <a:pt x="0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2"/>
          <p:cNvSpPr/>
          <p:nvPr/>
        </p:nvSpPr>
        <p:spPr>
          <a:xfrm>
            <a:off x="3539432" y="3365500"/>
            <a:ext cx="448945" cy="370205"/>
          </a:xfrm>
          <a:custGeom>
            <a:avLst/>
            <a:gdLst/>
            <a:ahLst/>
            <a:cxnLst/>
            <a:rect l="l" t="t" r="r" b="b"/>
            <a:pathLst>
              <a:path w="448945" h="370204">
                <a:moveTo>
                  <a:pt x="0" y="0"/>
                </a:moveTo>
                <a:lnTo>
                  <a:pt x="448924" y="0"/>
                </a:lnTo>
                <a:lnTo>
                  <a:pt x="448924" y="369887"/>
                </a:lnTo>
                <a:lnTo>
                  <a:pt x="0" y="369887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3"/>
          <p:cNvSpPr txBox="1"/>
          <p:nvPr/>
        </p:nvSpPr>
        <p:spPr>
          <a:xfrm>
            <a:off x="3642489" y="3438425"/>
            <a:ext cx="24257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Comic Sans MS"/>
                <a:cs typeface="Comic Sans MS"/>
              </a:rPr>
              <a:t>Re</a:t>
            </a:r>
            <a:r>
              <a:rPr sz="1000" dirty="0">
                <a:latin typeface="Comic Sans MS"/>
                <a:cs typeface="Comic Sans MS"/>
              </a:rPr>
              <a:t>g</a:t>
            </a:r>
            <a:endParaRPr sz="1000">
              <a:latin typeface="Comic Sans MS"/>
              <a:cs typeface="Comic Sans MS"/>
            </a:endParaRPr>
          </a:p>
        </p:txBody>
      </p:sp>
      <p:sp>
        <p:nvSpPr>
          <p:cNvPr id="47" name="object 44"/>
          <p:cNvSpPr/>
          <p:nvPr/>
        </p:nvSpPr>
        <p:spPr>
          <a:xfrm>
            <a:off x="4191794" y="3440114"/>
            <a:ext cx="294640" cy="0"/>
          </a:xfrm>
          <a:custGeom>
            <a:avLst/>
            <a:gdLst/>
            <a:ahLst/>
            <a:cxnLst/>
            <a:rect l="l" t="t" r="r" b="b"/>
            <a:pathLst>
              <a:path w="294639">
                <a:moveTo>
                  <a:pt x="0" y="0"/>
                </a:moveTo>
                <a:lnTo>
                  <a:pt x="294240" y="0"/>
                </a:lnTo>
              </a:path>
            </a:pathLst>
          </a:custGeom>
          <a:ln w="285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5"/>
          <p:cNvSpPr/>
          <p:nvPr/>
        </p:nvSpPr>
        <p:spPr>
          <a:xfrm>
            <a:off x="3990389" y="3440114"/>
            <a:ext cx="111125" cy="0"/>
          </a:xfrm>
          <a:custGeom>
            <a:avLst/>
            <a:gdLst/>
            <a:ahLst/>
            <a:cxnLst/>
            <a:rect l="l" t="t" r="r" b="b"/>
            <a:pathLst>
              <a:path w="111125">
                <a:moveTo>
                  <a:pt x="0" y="0"/>
                </a:moveTo>
                <a:lnTo>
                  <a:pt x="110556" y="0"/>
                </a:lnTo>
              </a:path>
            </a:pathLst>
          </a:custGeom>
          <a:ln w="285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6"/>
          <p:cNvSpPr/>
          <p:nvPr/>
        </p:nvSpPr>
        <p:spPr>
          <a:xfrm>
            <a:off x="4191794" y="3660775"/>
            <a:ext cx="294640" cy="0"/>
          </a:xfrm>
          <a:custGeom>
            <a:avLst/>
            <a:gdLst/>
            <a:ahLst/>
            <a:cxnLst/>
            <a:rect l="l" t="t" r="r" b="b"/>
            <a:pathLst>
              <a:path w="294639">
                <a:moveTo>
                  <a:pt x="0" y="0"/>
                </a:moveTo>
                <a:lnTo>
                  <a:pt x="29424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7"/>
          <p:cNvSpPr/>
          <p:nvPr/>
        </p:nvSpPr>
        <p:spPr>
          <a:xfrm>
            <a:off x="3990389" y="3660775"/>
            <a:ext cx="111125" cy="0"/>
          </a:xfrm>
          <a:custGeom>
            <a:avLst/>
            <a:gdLst/>
            <a:ahLst/>
            <a:cxnLst/>
            <a:rect l="l" t="t" r="r" b="b"/>
            <a:pathLst>
              <a:path w="111125">
                <a:moveTo>
                  <a:pt x="0" y="0"/>
                </a:moveTo>
                <a:lnTo>
                  <a:pt x="110556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8"/>
          <p:cNvSpPr/>
          <p:nvPr/>
        </p:nvSpPr>
        <p:spPr>
          <a:xfrm>
            <a:off x="4421991" y="3255580"/>
            <a:ext cx="379730" cy="589280"/>
          </a:xfrm>
          <a:custGeom>
            <a:avLst/>
            <a:gdLst/>
            <a:ahLst/>
            <a:cxnLst/>
            <a:rect l="l" t="t" r="r" b="b"/>
            <a:pathLst>
              <a:path w="379729" h="589279">
                <a:moveTo>
                  <a:pt x="0" y="0"/>
                </a:moveTo>
                <a:lnTo>
                  <a:pt x="0" y="588962"/>
                </a:lnTo>
                <a:lnTo>
                  <a:pt x="379464" y="441721"/>
                </a:lnTo>
                <a:lnTo>
                  <a:pt x="379464" y="1472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49"/>
          <p:cNvSpPr/>
          <p:nvPr/>
        </p:nvSpPr>
        <p:spPr>
          <a:xfrm>
            <a:off x="4421991" y="3255579"/>
            <a:ext cx="379730" cy="589280"/>
          </a:xfrm>
          <a:custGeom>
            <a:avLst/>
            <a:gdLst/>
            <a:ahLst/>
            <a:cxnLst/>
            <a:rect l="l" t="t" r="r" b="b"/>
            <a:pathLst>
              <a:path w="379729" h="589279">
                <a:moveTo>
                  <a:pt x="0" y="588962"/>
                </a:moveTo>
                <a:lnTo>
                  <a:pt x="379464" y="441721"/>
                </a:lnTo>
                <a:lnTo>
                  <a:pt x="379464" y="147240"/>
                </a:lnTo>
                <a:lnTo>
                  <a:pt x="0" y="0"/>
                </a:lnTo>
                <a:lnTo>
                  <a:pt x="0" y="588962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0"/>
          <p:cNvSpPr/>
          <p:nvPr/>
        </p:nvSpPr>
        <p:spPr>
          <a:xfrm>
            <a:off x="4396657" y="3455352"/>
            <a:ext cx="203200" cy="190500"/>
          </a:xfrm>
          <a:custGeom>
            <a:avLst/>
            <a:gdLst/>
            <a:ahLst/>
            <a:cxnLst/>
            <a:rect l="l" t="t" r="r" b="b"/>
            <a:pathLst>
              <a:path w="203200" h="190500">
                <a:moveTo>
                  <a:pt x="0" y="0"/>
                </a:moveTo>
                <a:lnTo>
                  <a:pt x="0" y="190185"/>
                </a:lnTo>
                <a:lnTo>
                  <a:pt x="202680" y="950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1"/>
          <p:cNvSpPr/>
          <p:nvPr/>
        </p:nvSpPr>
        <p:spPr>
          <a:xfrm>
            <a:off x="4421992" y="3466471"/>
            <a:ext cx="156845" cy="167640"/>
          </a:xfrm>
          <a:custGeom>
            <a:avLst/>
            <a:gdLst/>
            <a:ahLst/>
            <a:cxnLst/>
            <a:rect l="l" t="t" r="r" b="b"/>
            <a:pathLst>
              <a:path w="156845" h="167639">
                <a:moveTo>
                  <a:pt x="0" y="0"/>
                </a:moveTo>
                <a:lnTo>
                  <a:pt x="156514" y="83589"/>
                </a:lnTo>
                <a:lnTo>
                  <a:pt x="0" y="16717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2"/>
          <p:cNvSpPr txBox="1"/>
          <p:nvPr/>
        </p:nvSpPr>
        <p:spPr>
          <a:xfrm>
            <a:off x="4563348" y="3376758"/>
            <a:ext cx="153888" cy="354501"/>
          </a:xfrm>
          <a:prstGeom prst="rect">
            <a:avLst/>
          </a:prstGeom>
        </p:spPr>
        <p:txBody>
          <a:bodyPr vert="vert270" wrap="square" lIns="0" tIns="25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spc="-5" dirty="0">
                <a:latin typeface="Comic Sans MS"/>
                <a:cs typeface="Comic Sans MS"/>
              </a:rPr>
              <a:t>AL</a:t>
            </a:r>
            <a:r>
              <a:rPr sz="1000" dirty="0">
                <a:latin typeface="Comic Sans MS"/>
                <a:cs typeface="Comic Sans MS"/>
              </a:rPr>
              <a:t>U</a:t>
            </a:r>
          </a:p>
        </p:txBody>
      </p:sp>
      <p:sp>
        <p:nvSpPr>
          <p:cNvPr id="56" name="object 53"/>
          <p:cNvSpPr/>
          <p:nvPr/>
        </p:nvSpPr>
        <p:spPr>
          <a:xfrm>
            <a:off x="5038464" y="3551239"/>
            <a:ext cx="144145" cy="0"/>
          </a:xfrm>
          <a:custGeom>
            <a:avLst/>
            <a:gdLst/>
            <a:ahLst/>
            <a:cxnLst/>
            <a:rect l="l" t="t" r="r" b="b"/>
            <a:pathLst>
              <a:path w="144145">
                <a:moveTo>
                  <a:pt x="0" y="0"/>
                </a:moveTo>
                <a:lnTo>
                  <a:pt x="143715" y="0"/>
                </a:lnTo>
              </a:path>
            </a:pathLst>
          </a:custGeom>
          <a:ln w="285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4"/>
          <p:cNvSpPr/>
          <p:nvPr/>
        </p:nvSpPr>
        <p:spPr>
          <a:xfrm>
            <a:off x="4804954" y="3551239"/>
            <a:ext cx="144145" cy="0"/>
          </a:xfrm>
          <a:custGeom>
            <a:avLst/>
            <a:gdLst/>
            <a:ahLst/>
            <a:cxnLst/>
            <a:rect l="l" t="t" r="r" b="b"/>
            <a:pathLst>
              <a:path w="144145">
                <a:moveTo>
                  <a:pt x="0" y="0"/>
                </a:moveTo>
                <a:lnTo>
                  <a:pt x="143921" y="0"/>
                </a:lnTo>
              </a:path>
            </a:pathLst>
          </a:custGeom>
          <a:ln w="285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5"/>
          <p:cNvSpPr/>
          <p:nvPr/>
        </p:nvSpPr>
        <p:spPr>
          <a:xfrm>
            <a:off x="5887656" y="3551239"/>
            <a:ext cx="130175" cy="0"/>
          </a:xfrm>
          <a:custGeom>
            <a:avLst/>
            <a:gdLst/>
            <a:ahLst/>
            <a:cxnLst/>
            <a:rect l="l" t="t" r="r" b="b"/>
            <a:pathLst>
              <a:path w="130175">
                <a:moveTo>
                  <a:pt x="0" y="0"/>
                </a:moveTo>
                <a:lnTo>
                  <a:pt x="130004" y="0"/>
                </a:lnTo>
              </a:path>
            </a:pathLst>
          </a:custGeom>
          <a:ln w="285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6"/>
          <p:cNvSpPr/>
          <p:nvPr/>
        </p:nvSpPr>
        <p:spPr>
          <a:xfrm>
            <a:off x="5664208" y="3551239"/>
            <a:ext cx="132715" cy="0"/>
          </a:xfrm>
          <a:custGeom>
            <a:avLst/>
            <a:gdLst/>
            <a:ahLst/>
            <a:cxnLst/>
            <a:rect l="l" t="t" r="r" b="b"/>
            <a:pathLst>
              <a:path w="132714">
                <a:moveTo>
                  <a:pt x="0" y="0"/>
                </a:moveTo>
                <a:lnTo>
                  <a:pt x="132597" y="0"/>
                </a:lnTo>
              </a:path>
            </a:pathLst>
          </a:custGeom>
          <a:ln w="285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7"/>
          <p:cNvSpPr/>
          <p:nvPr/>
        </p:nvSpPr>
        <p:spPr>
          <a:xfrm>
            <a:off x="5182180" y="3367088"/>
            <a:ext cx="451484" cy="368300"/>
          </a:xfrm>
          <a:custGeom>
            <a:avLst/>
            <a:gdLst/>
            <a:ahLst/>
            <a:cxnLst/>
            <a:rect l="l" t="t" r="r" b="b"/>
            <a:pathLst>
              <a:path w="451485" h="368300">
                <a:moveTo>
                  <a:pt x="0" y="0"/>
                </a:moveTo>
                <a:lnTo>
                  <a:pt x="451408" y="0"/>
                </a:lnTo>
                <a:lnTo>
                  <a:pt x="451408" y="368299"/>
                </a:lnTo>
                <a:lnTo>
                  <a:pt x="0" y="3682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58"/>
          <p:cNvSpPr txBox="1"/>
          <p:nvPr/>
        </p:nvSpPr>
        <p:spPr>
          <a:xfrm>
            <a:off x="5202614" y="3440086"/>
            <a:ext cx="39814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mic Sans MS"/>
                <a:cs typeface="Comic Sans MS"/>
              </a:rPr>
              <a:t>DMem</a:t>
            </a:r>
            <a:endParaRPr sz="1000">
              <a:latin typeface="Comic Sans MS"/>
              <a:cs typeface="Comic Sans MS"/>
            </a:endParaRPr>
          </a:p>
        </p:txBody>
      </p:sp>
      <p:sp>
        <p:nvSpPr>
          <p:cNvPr id="62" name="object 59"/>
          <p:cNvSpPr/>
          <p:nvPr/>
        </p:nvSpPr>
        <p:spPr>
          <a:xfrm>
            <a:off x="5121842" y="3551238"/>
            <a:ext cx="675005" cy="294005"/>
          </a:xfrm>
          <a:custGeom>
            <a:avLst/>
            <a:gdLst/>
            <a:ahLst/>
            <a:cxnLst/>
            <a:rect l="l" t="t" r="r" b="b"/>
            <a:pathLst>
              <a:path w="675004" h="294004">
                <a:moveTo>
                  <a:pt x="0" y="0"/>
                </a:moveTo>
                <a:lnTo>
                  <a:pt x="0" y="293687"/>
                </a:lnTo>
                <a:lnTo>
                  <a:pt x="595061" y="293687"/>
                </a:lnTo>
                <a:lnTo>
                  <a:pt x="595061" y="110132"/>
                </a:lnTo>
                <a:lnTo>
                  <a:pt x="674402" y="110132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0"/>
          <p:cNvSpPr/>
          <p:nvPr/>
        </p:nvSpPr>
        <p:spPr>
          <a:xfrm>
            <a:off x="3343864" y="3662364"/>
            <a:ext cx="195580" cy="0"/>
          </a:xfrm>
          <a:custGeom>
            <a:avLst/>
            <a:gdLst/>
            <a:ahLst/>
            <a:cxnLst/>
            <a:rect l="l" t="t" r="r" b="b"/>
            <a:pathLst>
              <a:path w="195579">
                <a:moveTo>
                  <a:pt x="0" y="0"/>
                </a:moveTo>
                <a:lnTo>
                  <a:pt x="195567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1"/>
          <p:cNvSpPr/>
          <p:nvPr/>
        </p:nvSpPr>
        <p:spPr>
          <a:xfrm>
            <a:off x="3112131" y="3662364"/>
            <a:ext cx="140970" cy="0"/>
          </a:xfrm>
          <a:custGeom>
            <a:avLst/>
            <a:gdLst/>
            <a:ahLst/>
            <a:cxnLst/>
            <a:rect l="l" t="t" r="r" b="b"/>
            <a:pathLst>
              <a:path w="140970">
                <a:moveTo>
                  <a:pt x="0" y="0"/>
                </a:moveTo>
                <a:lnTo>
                  <a:pt x="140883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2"/>
          <p:cNvSpPr/>
          <p:nvPr/>
        </p:nvSpPr>
        <p:spPr>
          <a:xfrm>
            <a:off x="3343864" y="3440114"/>
            <a:ext cx="193675" cy="0"/>
          </a:xfrm>
          <a:custGeom>
            <a:avLst/>
            <a:gdLst/>
            <a:ahLst/>
            <a:cxnLst/>
            <a:rect l="l" t="t" r="r" b="b"/>
            <a:pathLst>
              <a:path w="193675">
                <a:moveTo>
                  <a:pt x="0" y="0"/>
                </a:moveTo>
                <a:lnTo>
                  <a:pt x="193537" y="0"/>
                </a:lnTo>
              </a:path>
            </a:pathLst>
          </a:custGeom>
          <a:ln w="285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3"/>
          <p:cNvSpPr/>
          <p:nvPr/>
        </p:nvSpPr>
        <p:spPr>
          <a:xfrm>
            <a:off x="3112131" y="3440114"/>
            <a:ext cx="140970" cy="0"/>
          </a:xfrm>
          <a:custGeom>
            <a:avLst/>
            <a:gdLst/>
            <a:ahLst/>
            <a:cxnLst/>
            <a:rect l="l" t="t" r="r" b="b"/>
            <a:pathLst>
              <a:path w="140970">
                <a:moveTo>
                  <a:pt x="0" y="0"/>
                </a:moveTo>
                <a:lnTo>
                  <a:pt x="140883" y="0"/>
                </a:lnTo>
              </a:path>
            </a:pathLst>
          </a:custGeom>
          <a:ln w="285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4"/>
          <p:cNvSpPr/>
          <p:nvPr/>
        </p:nvSpPr>
        <p:spPr>
          <a:xfrm>
            <a:off x="2660435" y="3367088"/>
            <a:ext cx="452120" cy="368300"/>
          </a:xfrm>
          <a:custGeom>
            <a:avLst/>
            <a:gdLst/>
            <a:ahLst/>
            <a:cxnLst/>
            <a:rect l="l" t="t" r="r" b="b"/>
            <a:pathLst>
              <a:path w="452119" h="368300">
                <a:moveTo>
                  <a:pt x="0" y="0"/>
                </a:moveTo>
                <a:lnTo>
                  <a:pt x="451695" y="0"/>
                </a:lnTo>
                <a:lnTo>
                  <a:pt x="451695" y="368299"/>
                </a:lnTo>
                <a:lnTo>
                  <a:pt x="0" y="3682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5"/>
          <p:cNvSpPr txBox="1"/>
          <p:nvPr/>
        </p:nvSpPr>
        <p:spPr>
          <a:xfrm>
            <a:off x="2669539" y="3440086"/>
            <a:ext cx="42735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mic Sans MS"/>
                <a:cs typeface="Comic Sans MS"/>
              </a:rPr>
              <a:t>If</a:t>
            </a:r>
            <a:r>
              <a:rPr sz="1000" spc="-5" dirty="0">
                <a:latin typeface="Comic Sans MS"/>
                <a:cs typeface="Comic Sans MS"/>
              </a:rPr>
              <a:t>e</a:t>
            </a:r>
            <a:r>
              <a:rPr sz="1000" dirty="0">
                <a:latin typeface="Comic Sans MS"/>
                <a:cs typeface="Comic Sans MS"/>
              </a:rPr>
              <a:t>t</a:t>
            </a:r>
            <a:r>
              <a:rPr sz="1000" spc="-5" dirty="0">
                <a:latin typeface="Comic Sans MS"/>
                <a:cs typeface="Comic Sans MS"/>
              </a:rPr>
              <a:t>c</a:t>
            </a:r>
            <a:r>
              <a:rPr sz="1000" dirty="0">
                <a:latin typeface="Comic Sans MS"/>
                <a:cs typeface="Comic Sans MS"/>
              </a:rPr>
              <a:t>h</a:t>
            </a:r>
            <a:endParaRPr sz="1000">
              <a:latin typeface="Comic Sans MS"/>
              <a:cs typeface="Comic Sans MS"/>
            </a:endParaRPr>
          </a:p>
        </p:txBody>
      </p:sp>
      <p:sp>
        <p:nvSpPr>
          <p:cNvPr id="69" name="object 66"/>
          <p:cNvSpPr/>
          <p:nvPr/>
        </p:nvSpPr>
        <p:spPr>
          <a:xfrm>
            <a:off x="4100945" y="3200400"/>
            <a:ext cx="91440" cy="700405"/>
          </a:xfrm>
          <a:custGeom>
            <a:avLst/>
            <a:gdLst/>
            <a:ahLst/>
            <a:cxnLst/>
            <a:rect l="l" t="t" r="r" b="b"/>
            <a:pathLst>
              <a:path w="91439" h="700404">
                <a:moveTo>
                  <a:pt x="0" y="0"/>
                </a:moveTo>
                <a:lnTo>
                  <a:pt x="90849" y="0"/>
                </a:lnTo>
                <a:lnTo>
                  <a:pt x="90849" y="700088"/>
                </a:lnTo>
                <a:lnTo>
                  <a:pt x="0" y="700088"/>
                </a:lnTo>
                <a:lnTo>
                  <a:pt x="0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67"/>
          <p:cNvSpPr/>
          <p:nvPr/>
        </p:nvSpPr>
        <p:spPr>
          <a:xfrm>
            <a:off x="4100945" y="3200400"/>
            <a:ext cx="91440" cy="700405"/>
          </a:xfrm>
          <a:custGeom>
            <a:avLst/>
            <a:gdLst/>
            <a:ahLst/>
            <a:cxnLst/>
            <a:rect l="l" t="t" r="r" b="b"/>
            <a:pathLst>
              <a:path w="91439" h="700404">
                <a:moveTo>
                  <a:pt x="0" y="0"/>
                </a:moveTo>
                <a:lnTo>
                  <a:pt x="90849" y="0"/>
                </a:lnTo>
                <a:lnTo>
                  <a:pt x="90849" y="700087"/>
                </a:lnTo>
                <a:lnTo>
                  <a:pt x="0" y="700087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68"/>
          <p:cNvSpPr/>
          <p:nvPr/>
        </p:nvSpPr>
        <p:spPr>
          <a:xfrm>
            <a:off x="5796805" y="3200400"/>
            <a:ext cx="91440" cy="700405"/>
          </a:xfrm>
          <a:custGeom>
            <a:avLst/>
            <a:gdLst/>
            <a:ahLst/>
            <a:cxnLst/>
            <a:rect l="l" t="t" r="r" b="b"/>
            <a:pathLst>
              <a:path w="91439" h="700404">
                <a:moveTo>
                  <a:pt x="0" y="0"/>
                </a:moveTo>
                <a:lnTo>
                  <a:pt x="90850" y="0"/>
                </a:lnTo>
                <a:lnTo>
                  <a:pt x="90850" y="700088"/>
                </a:lnTo>
                <a:lnTo>
                  <a:pt x="0" y="700088"/>
                </a:lnTo>
                <a:lnTo>
                  <a:pt x="0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69"/>
          <p:cNvSpPr/>
          <p:nvPr/>
        </p:nvSpPr>
        <p:spPr>
          <a:xfrm>
            <a:off x="5796805" y="3200400"/>
            <a:ext cx="91440" cy="700405"/>
          </a:xfrm>
          <a:custGeom>
            <a:avLst/>
            <a:gdLst/>
            <a:ahLst/>
            <a:cxnLst/>
            <a:rect l="l" t="t" r="r" b="b"/>
            <a:pathLst>
              <a:path w="91439" h="700404">
                <a:moveTo>
                  <a:pt x="0" y="0"/>
                </a:moveTo>
                <a:lnTo>
                  <a:pt x="90849" y="0"/>
                </a:lnTo>
                <a:lnTo>
                  <a:pt x="90849" y="700087"/>
                </a:lnTo>
                <a:lnTo>
                  <a:pt x="0" y="700087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0"/>
          <p:cNvSpPr/>
          <p:nvPr/>
        </p:nvSpPr>
        <p:spPr>
          <a:xfrm>
            <a:off x="3253015" y="3200400"/>
            <a:ext cx="91440" cy="700405"/>
          </a:xfrm>
          <a:custGeom>
            <a:avLst/>
            <a:gdLst/>
            <a:ahLst/>
            <a:cxnLst/>
            <a:rect l="l" t="t" r="r" b="b"/>
            <a:pathLst>
              <a:path w="91439" h="700404">
                <a:moveTo>
                  <a:pt x="0" y="0"/>
                </a:moveTo>
                <a:lnTo>
                  <a:pt x="90849" y="0"/>
                </a:lnTo>
                <a:lnTo>
                  <a:pt x="90849" y="700088"/>
                </a:lnTo>
                <a:lnTo>
                  <a:pt x="0" y="700088"/>
                </a:lnTo>
                <a:lnTo>
                  <a:pt x="0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1"/>
          <p:cNvSpPr/>
          <p:nvPr/>
        </p:nvSpPr>
        <p:spPr>
          <a:xfrm>
            <a:off x="3253014" y="3200400"/>
            <a:ext cx="91440" cy="700405"/>
          </a:xfrm>
          <a:custGeom>
            <a:avLst/>
            <a:gdLst/>
            <a:ahLst/>
            <a:cxnLst/>
            <a:rect l="l" t="t" r="r" b="b"/>
            <a:pathLst>
              <a:path w="91439" h="700404">
                <a:moveTo>
                  <a:pt x="0" y="0"/>
                </a:moveTo>
                <a:lnTo>
                  <a:pt x="90849" y="0"/>
                </a:lnTo>
                <a:lnTo>
                  <a:pt x="90849" y="700087"/>
                </a:lnTo>
                <a:lnTo>
                  <a:pt x="0" y="700087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2"/>
          <p:cNvSpPr/>
          <p:nvPr/>
        </p:nvSpPr>
        <p:spPr>
          <a:xfrm>
            <a:off x="4948876" y="3204512"/>
            <a:ext cx="90170" cy="690880"/>
          </a:xfrm>
          <a:custGeom>
            <a:avLst/>
            <a:gdLst/>
            <a:ahLst/>
            <a:cxnLst/>
            <a:rect l="l" t="t" r="r" b="b"/>
            <a:pathLst>
              <a:path w="90170" h="690879">
                <a:moveTo>
                  <a:pt x="0" y="0"/>
                </a:moveTo>
                <a:lnTo>
                  <a:pt x="89588" y="0"/>
                </a:lnTo>
                <a:lnTo>
                  <a:pt x="89588" y="690835"/>
                </a:lnTo>
                <a:lnTo>
                  <a:pt x="0" y="690835"/>
                </a:lnTo>
                <a:lnTo>
                  <a:pt x="0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3"/>
          <p:cNvSpPr/>
          <p:nvPr/>
        </p:nvSpPr>
        <p:spPr>
          <a:xfrm>
            <a:off x="4948876" y="3204512"/>
            <a:ext cx="90170" cy="690880"/>
          </a:xfrm>
          <a:custGeom>
            <a:avLst/>
            <a:gdLst/>
            <a:ahLst/>
            <a:cxnLst/>
            <a:rect l="l" t="t" r="r" b="b"/>
            <a:pathLst>
              <a:path w="90170" h="690879">
                <a:moveTo>
                  <a:pt x="0" y="0"/>
                </a:moveTo>
                <a:lnTo>
                  <a:pt x="89587" y="0"/>
                </a:lnTo>
                <a:lnTo>
                  <a:pt x="89587" y="690835"/>
                </a:lnTo>
                <a:lnTo>
                  <a:pt x="0" y="690835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4"/>
          <p:cNvSpPr/>
          <p:nvPr/>
        </p:nvSpPr>
        <p:spPr>
          <a:xfrm>
            <a:off x="6017661" y="3352800"/>
            <a:ext cx="226695" cy="365760"/>
          </a:xfrm>
          <a:custGeom>
            <a:avLst/>
            <a:gdLst/>
            <a:ahLst/>
            <a:cxnLst/>
            <a:rect l="l" t="t" r="r" b="b"/>
            <a:pathLst>
              <a:path w="226695" h="365760">
                <a:moveTo>
                  <a:pt x="226494" y="0"/>
                </a:moveTo>
                <a:lnTo>
                  <a:pt x="0" y="0"/>
                </a:lnTo>
                <a:lnTo>
                  <a:pt x="0" y="365607"/>
                </a:lnTo>
                <a:lnTo>
                  <a:pt x="226494" y="365607"/>
                </a:lnTo>
                <a:lnTo>
                  <a:pt x="226494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5"/>
          <p:cNvSpPr/>
          <p:nvPr/>
        </p:nvSpPr>
        <p:spPr>
          <a:xfrm>
            <a:off x="6017660" y="3352800"/>
            <a:ext cx="453390" cy="370205"/>
          </a:xfrm>
          <a:custGeom>
            <a:avLst/>
            <a:gdLst/>
            <a:ahLst/>
            <a:cxnLst/>
            <a:rect l="l" t="t" r="r" b="b"/>
            <a:pathLst>
              <a:path w="453389" h="370204">
                <a:moveTo>
                  <a:pt x="452987" y="0"/>
                </a:moveTo>
                <a:lnTo>
                  <a:pt x="0" y="0"/>
                </a:lnTo>
                <a:lnTo>
                  <a:pt x="0" y="369887"/>
                </a:lnTo>
                <a:lnTo>
                  <a:pt x="452987" y="369887"/>
                </a:lnTo>
                <a:lnTo>
                  <a:pt x="452987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6"/>
          <p:cNvSpPr txBox="1"/>
          <p:nvPr/>
        </p:nvSpPr>
        <p:spPr>
          <a:xfrm>
            <a:off x="6124713" y="3425725"/>
            <a:ext cx="24257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Comic Sans MS"/>
                <a:cs typeface="Comic Sans MS"/>
              </a:rPr>
              <a:t>Re</a:t>
            </a:r>
            <a:r>
              <a:rPr sz="1000" dirty="0">
                <a:latin typeface="Comic Sans MS"/>
                <a:cs typeface="Comic Sans MS"/>
              </a:rPr>
              <a:t>g</a:t>
            </a:r>
            <a:endParaRPr sz="1000">
              <a:latin typeface="Comic Sans MS"/>
              <a:cs typeface="Comic Sans MS"/>
            </a:endParaRPr>
          </a:p>
        </p:txBody>
      </p:sp>
      <p:sp>
        <p:nvSpPr>
          <p:cNvPr id="80" name="object 77"/>
          <p:cNvSpPr/>
          <p:nvPr/>
        </p:nvSpPr>
        <p:spPr>
          <a:xfrm>
            <a:off x="4602095" y="4203700"/>
            <a:ext cx="224790" cy="365760"/>
          </a:xfrm>
          <a:custGeom>
            <a:avLst/>
            <a:gdLst/>
            <a:ahLst/>
            <a:cxnLst/>
            <a:rect l="l" t="t" r="r" b="b"/>
            <a:pathLst>
              <a:path w="224789" h="365760">
                <a:moveTo>
                  <a:pt x="0" y="0"/>
                </a:moveTo>
                <a:lnTo>
                  <a:pt x="224463" y="0"/>
                </a:lnTo>
                <a:lnTo>
                  <a:pt x="224463" y="365607"/>
                </a:lnTo>
                <a:lnTo>
                  <a:pt x="0" y="365607"/>
                </a:lnTo>
                <a:lnTo>
                  <a:pt x="0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78"/>
          <p:cNvSpPr/>
          <p:nvPr/>
        </p:nvSpPr>
        <p:spPr>
          <a:xfrm>
            <a:off x="4377632" y="4203700"/>
            <a:ext cx="448945" cy="370205"/>
          </a:xfrm>
          <a:custGeom>
            <a:avLst/>
            <a:gdLst/>
            <a:ahLst/>
            <a:cxnLst/>
            <a:rect l="l" t="t" r="r" b="b"/>
            <a:pathLst>
              <a:path w="448945" h="370204">
                <a:moveTo>
                  <a:pt x="0" y="0"/>
                </a:moveTo>
                <a:lnTo>
                  <a:pt x="448924" y="0"/>
                </a:lnTo>
                <a:lnTo>
                  <a:pt x="448924" y="369887"/>
                </a:lnTo>
                <a:lnTo>
                  <a:pt x="0" y="369887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79"/>
          <p:cNvSpPr txBox="1"/>
          <p:nvPr/>
        </p:nvSpPr>
        <p:spPr>
          <a:xfrm>
            <a:off x="4480689" y="4276625"/>
            <a:ext cx="24257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Comic Sans MS"/>
                <a:cs typeface="Comic Sans MS"/>
              </a:rPr>
              <a:t>Re</a:t>
            </a:r>
            <a:r>
              <a:rPr sz="1000" dirty="0">
                <a:latin typeface="Comic Sans MS"/>
                <a:cs typeface="Comic Sans MS"/>
              </a:rPr>
              <a:t>g</a:t>
            </a:r>
            <a:endParaRPr sz="1000">
              <a:latin typeface="Comic Sans MS"/>
              <a:cs typeface="Comic Sans MS"/>
            </a:endParaRPr>
          </a:p>
        </p:txBody>
      </p:sp>
      <p:sp>
        <p:nvSpPr>
          <p:cNvPr id="83" name="object 80"/>
          <p:cNvSpPr/>
          <p:nvPr/>
        </p:nvSpPr>
        <p:spPr>
          <a:xfrm>
            <a:off x="5029994" y="4278314"/>
            <a:ext cx="294640" cy="0"/>
          </a:xfrm>
          <a:custGeom>
            <a:avLst/>
            <a:gdLst/>
            <a:ahLst/>
            <a:cxnLst/>
            <a:rect l="l" t="t" r="r" b="b"/>
            <a:pathLst>
              <a:path w="294639">
                <a:moveTo>
                  <a:pt x="0" y="0"/>
                </a:moveTo>
                <a:lnTo>
                  <a:pt x="29424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1"/>
          <p:cNvSpPr/>
          <p:nvPr/>
        </p:nvSpPr>
        <p:spPr>
          <a:xfrm>
            <a:off x="4828589" y="4278314"/>
            <a:ext cx="111125" cy="0"/>
          </a:xfrm>
          <a:custGeom>
            <a:avLst/>
            <a:gdLst/>
            <a:ahLst/>
            <a:cxnLst/>
            <a:rect l="l" t="t" r="r" b="b"/>
            <a:pathLst>
              <a:path w="111125">
                <a:moveTo>
                  <a:pt x="0" y="0"/>
                </a:moveTo>
                <a:lnTo>
                  <a:pt x="110555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2"/>
          <p:cNvSpPr/>
          <p:nvPr/>
        </p:nvSpPr>
        <p:spPr>
          <a:xfrm>
            <a:off x="5029994" y="4498975"/>
            <a:ext cx="294640" cy="0"/>
          </a:xfrm>
          <a:custGeom>
            <a:avLst/>
            <a:gdLst/>
            <a:ahLst/>
            <a:cxnLst/>
            <a:rect l="l" t="t" r="r" b="b"/>
            <a:pathLst>
              <a:path w="294639">
                <a:moveTo>
                  <a:pt x="0" y="0"/>
                </a:moveTo>
                <a:lnTo>
                  <a:pt x="29424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3"/>
          <p:cNvSpPr/>
          <p:nvPr/>
        </p:nvSpPr>
        <p:spPr>
          <a:xfrm>
            <a:off x="4828589" y="4498975"/>
            <a:ext cx="111125" cy="0"/>
          </a:xfrm>
          <a:custGeom>
            <a:avLst/>
            <a:gdLst/>
            <a:ahLst/>
            <a:cxnLst/>
            <a:rect l="l" t="t" r="r" b="b"/>
            <a:pathLst>
              <a:path w="111125">
                <a:moveTo>
                  <a:pt x="0" y="0"/>
                </a:moveTo>
                <a:lnTo>
                  <a:pt x="110555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4"/>
          <p:cNvSpPr/>
          <p:nvPr/>
        </p:nvSpPr>
        <p:spPr>
          <a:xfrm>
            <a:off x="5260192" y="4093778"/>
            <a:ext cx="379730" cy="589280"/>
          </a:xfrm>
          <a:custGeom>
            <a:avLst/>
            <a:gdLst/>
            <a:ahLst/>
            <a:cxnLst/>
            <a:rect l="l" t="t" r="r" b="b"/>
            <a:pathLst>
              <a:path w="379729" h="589279">
                <a:moveTo>
                  <a:pt x="0" y="0"/>
                </a:moveTo>
                <a:lnTo>
                  <a:pt x="0" y="588963"/>
                </a:lnTo>
                <a:lnTo>
                  <a:pt x="379463" y="441722"/>
                </a:lnTo>
                <a:lnTo>
                  <a:pt x="379463" y="14724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5"/>
          <p:cNvSpPr/>
          <p:nvPr/>
        </p:nvSpPr>
        <p:spPr>
          <a:xfrm>
            <a:off x="5260192" y="4093779"/>
            <a:ext cx="379730" cy="589280"/>
          </a:xfrm>
          <a:custGeom>
            <a:avLst/>
            <a:gdLst/>
            <a:ahLst/>
            <a:cxnLst/>
            <a:rect l="l" t="t" r="r" b="b"/>
            <a:pathLst>
              <a:path w="379729" h="589279">
                <a:moveTo>
                  <a:pt x="0" y="588962"/>
                </a:moveTo>
                <a:lnTo>
                  <a:pt x="379463" y="441722"/>
                </a:lnTo>
                <a:lnTo>
                  <a:pt x="379463" y="147240"/>
                </a:lnTo>
                <a:lnTo>
                  <a:pt x="0" y="0"/>
                </a:lnTo>
                <a:lnTo>
                  <a:pt x="0" y="588962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6"/>
          <p:cNvSpPr/>
          <p:nvPr/>
        </p:nvSpPr>
        <p:spPr>
          <a:xfrm>
            <a:off x="5234856" y="4293551"/>
            <a:ext cx="203200" cy="190500"/>
          </a:xfrm>
          <a:custGeom>
            <a:avLst/>
            <a:gdLst/>
            <a:ahLst/>
            <a:cxnLst/>
            <a:rect l="l" t="t" r="r" b="b"/>
            <a:pathLst>
              <a:path w="203200" h="190500">
                <a:moveTo>
                  <a:pt x="0" y="0"/>
                </a:moveTo>
                <a:lnTo>
                  <a:pt x="0" y="190186"/>
                </a:lnTo>
                <a:lnTo>
                  <a:pt x="202681" y="9509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87"/>
          <p:cNvSpPr/>
          <p:nvPr/>
        </p:nvSpPr>
        <p:spPr>
          <a:xfrm>
            <a:off x="5260191" y="4304671"/>
            <a:ext cx="156845" cy="167640"/>
          </a:xfrm>
          <a:custGeom>
            <a:avLst/>
            <a:gdLst/>
            <a:ahLst/>
            <a:cxnLst/>
            <a:rect l="l" t="t" r="r" b="b"/>
            <a:pathLst>
              <a:path w="156845" h="167639">
                <a:moveTo>
                  <a:pt x="0" y="0"/>
                </a:moveTo>
                <a:lnTo>
                  <a:pt x="156514" y="83590"/>
                </a:lnTo>
                <a:lnTo>
                  <a:pt x="0" y="16717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88"/>
          <p:cNvSpPr txBox="1"/>
          <p:nvPr/>
        </p:nvSpPr>
        <p:spPr>
          <a:xfrm>
            <a:off x="5401548" y="4214959"/>
            <a:ext cx="202565" cy="281940"/>
          </a:xfrm>
          <a:prstGeom prst="rect">
            <a:avLst/>
          </a:prstGeom>
        </p:spPr>
        <p:txBody>
          <a:bodyPr vert="vert270" wrap="square" lIns="0" tIns="25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spc="-5" dirty="0">
                <a:latin typeface="Comic Sans MS"/>
                <a:cs typeface="Comic Sans MS"/>
              </a:rPr>
              <a:t>AL</a:t>
            </a:r>
            <a:r>
              <a:rPr sz="1000" dirty="0">
                <a:latin typeface="Comic Sans MS"/>
                <a:cs typeface="Comic Sans MS"/>
              </a:rPr>
              <a:t>U</a:t>
            </a:r>
            <a:endParaRPr sz="1000">
              <a:latin typeface="Comic Sans MS"/>
              <a:cs typeface="Comic Sans MS"/>
            </a:endParaRPr>
          </a:p>
        </p:txBody>
      </p:sp>
      <p:sp>
        <p:nvSpPr>
          <p:cNvPr id="92" name="object 89"/>
          <p:cNvSpPr/>
          <p:nvPr/>
        </p:nvSpPr>
        <p:spPr>
          <a:xfrm>
            <a:off x="5876663" y="4389439"/>
            <a:ext cx="144145" cy="0"/>
          </a:xfrm>
          <a:custGeom>
            <a:avLst/>
            <a:gdLst/>
            <a:ahLst/>
            <a:cxnLst/>
            <a:rect l="l" t="t" r="r" b="b"/>
            <a:pathLst>
              <a:path w="144145">
                <a:moveTo>
                  <a:pt x="0" y="0"/>
                </a:moveTo>
                <a:lnTo>
                  <a:pt x="143718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0"/>
          <p:cNvSpPr/>
          <p:nvPr/>
        </p:nvSpPr>
        <p:spPr>
          <a:xfrm>
            <a:off x="5643154" y="4389439"/>
            <a:ext cx="144145" cy="0"/>
          </a:xfrm>
          <a:custGeom>
            <a:avLst/>
            <a:gdLst/>
            <a:ahLst/>
            <a:cxnLst/>
            <a:rect l="l" t="t" r="r" b="b"/>
            <a:pathLst>
              <a:path w="144145">
                <a:moveTo>
                  <a:pt x="0" y="0"/>
                </a:moveTo>
                <a:lnTo>
                  <a:pt x="143921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1"/>
          <p:cNvSpPr/>
          <p:nvPr/>
        </p:nvSpPr>
        <p:spPr>
          <a:xfrm>
            <a:off x="6725856" y="4389439"/>
            <a:ext cx="130175" cy="0"/>
          </a:xfrm>
          <a:custGeom>
            <a:avLst/>
            <a:gdLst/>
            <a:ahLst/>
            <a:cxnLst/>
            <a:rect l="l" t="t" r="r" b="b"/>
            <a:pathLst>
              <a:path w="130175">
                <a:moveTo>
                  <a:pt x="0" y="0"/>
                </a:moveTo>
                <a:lnTo>
                  <a:pt x="130004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2"/>
          <p:cNvSpPr/>
          <p:nvPr/>
        </p:nvSpPr>
        <p:spPr>
          <a:xfrm>
            <a:off x="6502408" y="4389439"/>
            <a:ext cx="132715" cy="0"/>
          </a:xfrm>
          <a:custGeom>
            <a:avLst/>
            <a:gdLst/>
            <a:ahLst/>
            <a:cxnLst/>
            <a:rect l="l" t="t" r="r" b="b"/>
            <a:pathLst>
              <a:path w="132715">
                <a:moveTo>
                  <a:pt x="0" y="0"/>
                </a:moveTo>
                <a:lnTo>
                  <a:pt x="132597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3"/>
          <p:cNvSpPr/>
          <p:nvPr/>
        </p:nvSpPr>
        <p:spPr>
          <a:xfrm>
            <a:off x="6020381" y="4205287"/>
            <a:ext cx="451484" cy="368300"/>
          </a:xfrm>
          <a:custGeom>
            <a:avLst/>
            <a:gdLst/>
            <a:ahLst/>
            <a:cxnLst/>
            <a:rect l="l" t="t" r="r" b="b"/>
            <a:pathLst>
              <a:path w="451485" h="368300">
                <a:moveTo>
                  <a:pt x="0" y="0"/>
                </a:moveTo>
                <a:lnTo>
                  <a:pt x="451408" y="0"/>
                </a:lnTo>
                <a:lnTo>
                  <a:pt x="451408" y="368299"/>
                </a:lnTo>
                <a:lnTo>
                  <a:pt x="0" y="3682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4"/>
          <p:cNvSpPr txBox="1"/>
          <p:nvPr/>
        </p:nvSpPr>
        <p:spPr>
          <a:xfrm>
            <a:off x="6040813" y="4278286"/>
            <a:ext cx="39814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mic Sans MS"/>
                <a:cs typeface="Comic Sans MS"/>
              </a:rPr>
              <a:t>DMem</a:t>
            </a:r>
            <a:endParaRPr sz="1000">
              <a:latin typeface="Comic Sans MS"/>
              <a:cs typeface="Comic Sans MS"/>
            </a:endParaRPr>
          </a:p>
        </p:txBody>
      </p:sp>
      <p:sp>
        <p:nvSpPr>
          <p:cNvPr id="98" name="object 95"/>
          <p:cNvSpPr/>
          <p:nvPr/>
        </p:nvSpPr>
        <p:spPr>
          <a:xfrm>
            <a:off x="5960042" y="4389439"/>
            <a:ext cx="675005" cy="294005"/>
          </a:xfrm>
          <a:custGeom>
            <a:avLst/>
            <a:gdLst/>
            <a:ahLst/>
            <a:cxnLst/>
            <a:rect l="l" t="t" r="r" b="b"/>
            <a:pathLst>
              <a:path w="675004" h="294004">
                <a:moveTo>
                  <a:pt x="0" y="0"/>
                </a:moveTo>
                <a:lnTo>
                  <a:pt x="0" y="293687"/>
                </a:lnTo>
                <a:lnTo>
                  <a:pt x="595061" y="293687"/>
                </a:lnTo>
                <a:lnTo>
                  <a:pt x="595061" y="110133"/>
                </a:lnTo>
                <a:lnTo>
                  <a:pt x="674402" y="110133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6"/>
          <p:cNvSpPr/>
          <p:nvPr/>
        </p:nvSpPr>
        <p:spPr>
          <a:xfrm>
            <a:off x="4182064" y="4500564"/>
            <a:ext cx="195580" cy="0"/>
          </a:xfrm>
          <a:custGeom>
            <a:avLst/>
            <a:gdLst/>
            <a:ahLst/>
            <a:cxnLst/>
            <a:rect l="l" t="t" r="r" b="b"/>
            <a:pathLst>
              <a:path w="195579">
                <a:moveTo>
                  <a:pt x="0" y="0"/>
                </a:moveTo>
                <a:lnTo>
                  <a:pt x="195567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97"/>
          <p:cNvSpPr/>
          <p:nvPr/>
        </p:nvSpPr>
        <p:spPr>
          <a:xfrm>
            <a:off x="3950331" y="4500564"/>
            <a:ext cx="140970" cy="0"/>
          </a:xfrm>
          <a:custGeom>
            <a:avLst/>
            <a:gdLst/>
            <a:ahLst/>
            <a:cxnLst/>
            <a:rect l="l" t="t" r="r" b="b"/>
            <a:pathLst>
              <a:path w="140970">
                <a:moveTo>
                  <a:pt x="0" y="0"/>
                </a:moveTo>
                <a:lnTo>
                  <a:pt x="140883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98"/>
          <p:cNvSpPr/>
          <p:nvPr/>
        </p:nvSpPr>
        <p:spPr>
          <a:xfrm>
            <a:off x="4182064" y="4278314"/>
            <a:ext cx="193675" cy="0"/>
          </a:xfrm>
          <a:custGeom>
            <a:avLst/>
            <a:gdLst/>
            <a:ahLst/>
            <a:cxnLst/>
            <a:rect l="l" t="t" r="r" b="b"/>
            <a:pathLst>
              <a:path w="193675">
                <a:moveTo>
                  <a:pt x="0" y="0"/>
                </a:moveTo>
                <a:lnTo>
                  <a:pt x="193537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99"/>
          <p:cNvSpPr/>
          <p:nvPr/>
        </p:nvSpPr>
        <p:spPr>
          <a:xfrm>
            <a:off x="3950331" y="4278314"/>
            <a:ext cx="140970" cy="0"/>
          </a:xfrm>
          <a:custGeom>
            <a:avLst/>
            <a:gdLst/>
            <a:ahLst/>
            <a:cxnLst/>
            <a:rect l="l" t="t" r="r" b="b"/>
            <a:pathLst>
              <a:path w="140970">
                <a:moveTo>
                  <a:pt x="0" y="0"/>
                </a:moveTo>
                <a:lnTo>
                  <a:pt x="140883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0"/>
          <p:cNvSpPr/>
          <p:nvPr/>
        </p:nvSpPr>
        <p:spPr>
          <a:xfrm>
            <a:off x="3498635" y="4205287"/>
            <a:ext cx="452120" cy="368300"/>
          </a:xfrm>
          <a:custGeom>
            <a:avLst/>
            <a:gdLst/>
            <a:ahLst/>
            <a:cxnLst/>
            <a:rect l="l" t="t" r="r" b="b"/>
            <a:pathLst>
              <a:path w="452120" h="368300">
                <a:moveTo>
                  <a:pt x="0" y="0"/>
                </a:moveTo>
                <a:lnTo>
                  <a:pt x="451696" y="0"/>
                </a:lnTo>
                <a:lnTo>
                  <a:pt x="451696" y="368299"/>
                </a:lnTo>
                <a:lnTo>
                  <a:pt x="0" y="3682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1"/>
          <p:cNvSpPr txBox="1"/>
          <p:nvPr/>
        </p:nvSpPr>
        <p:spPr>
          <a:xfrm>
            <a:off x="3507740" y="4278286"/>
            <a:ext cx="42735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mic Sans MS"/>
                <a:cs typeface="Comic Sans MS"/>
              </a:rPr>
              <a:t>If</a:t>
            </a:r>
            <a:r>
              <a:rPr sz="1000" spc="-5" dirty="0">
                <a:latin typeface="Comic Sans MS"/>
                <a:cs typeface="Comic Sans MS"/>
              </a:rPr>
              <a:t>e</a:t>
            </a:r>
            <a:r>
              <a:rPr sz="1000" dirty="0">
                <a:latin typeface="Comic Sans MS"/>
                <a:cs typeface="Comic Sans MS"/>
              </a:rPr>
              <a:t>t</a:t>
            </a:r>
            <a:r>
              <a:rPr sz="1000" spc="-5" dirty="0">
                <a:latin typeface="Comic Sans MS"/>
                <a:cs typeface="Comic Sans MS"/>
              </a:rPr>
              <a:t>c</a:t>
            </a:r>
            <a:r>
              <a:rPr sz="1000" dirty="0">
                <a:latin typeface="Comic Sans MS"/>
                <a:cs typeface="Comic Sans MS"/>
              </a:rPr>
              <a:t>h</a:t>
            </a:r>
            <a:endParaRPr sz="1000">
              <a:latin typeface="Comic Sans MS"/>
              <a:cs typeface="Comic Sans MS"/>
            </a:endParaRPr>
          </a:p>
        </p:txBody>
      </p:sp>
      <p:sp>
        <p:nvSpPr>
          <p:cNvPr id="105" name="object 102"/>
          <p:cNvSpPr/>
          <p:nvPr/>
        </p:nvSpPr>
        <p:spPr>
          <a:xfrm>
            <a:off x="4939145" y="4038600"/>
            <a:ext cx="91440" cy="700405"/>
          </a:xfrm>
          <a:custGeom>
            <a:avLst/>
            <a:gdLst/>
            <a:ahLst/>
            <a:cxnLst/>
            <a:rect l="l" t="t" r="r" b="b"/>
            <a:pathLst>
              <a:path w="91439" h="700404">
                <a:moveTo>
                  <a:pt x="0" y="0"/>
                </a:moveTo>
                <a:lnTo>
                  <a:pt x="90849" y="0"/>
                </a:lnTo>
                <a:lnTo>
                  <a:pt x="90849" y="700088"/>
                </a:lnTo>
                <a:lnTo>
                  <a:pt x="0" y="700088"/>
                </a:lnTo>
                <a:lnTo>
                  <a:pt x="0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3"/>
          <p:cNvSpPr/>
          <p:nvPr/>
        </p:nvSpPr>
        <p:spPr>
          <a:xfrm>
            <a:off x="4939145" y="4038600"/>
            <a:ext cx="91440" cy="700405"/>
          </a:xfrm>
          <a:custGeom>
            <a:avLst/>
            <a:gdLst/>
            <a:ahLst/>
            <a:cxnLst/>
            <a:rect l="l" t="t" r="r" b="b"/>
            <a:pathLst>
              <a:path w="91439" h="700404">
                <a:moveTo>
                  <a:pt x="0" y="0"/>
                </a:moveTo>
                <a:lnTo>
                  <a:pt x="90849" y="0"/>
                </a:lnTo>
                <a:lnTo>
                  <a:pt x="90849" y="700087"/>
                </a:lnTo>
                <a:lnTo>
                  <a:pt x="0" y="700087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4"/>
          <p:cNvSpPr/>
          <p:nvPr/>
        </p:nvSpPr>
        <p:spPr>
          <a:xfrm>
            <a:off x="6635005" y="4038600"/>
            <a:ext cx="91440" cy="700405"/>
          </a:xfrm>
          <a:custGeom>
            <a:avLst/>
            <a:gdLst/>
            <a:ahLst/>
            <a:cxnLst/>
            <a:rect l="l" t="t" r="r" b="b"/>
            <a:pathLst>
              <a:path w="91440" h="700404">
                <a:moveTo>
                  <a:pt x="0" y="0"/>
                </a:moveTo>
                <a:lnTo>
                  <a:pt x="90850" y="0"/>
                </a:lnTo>
                <a:lnTo>
                  <a:pt x="90850" y="700088"/>
                </a:lnTo>
                <a:lnTo>
                  <a:pt x="0" y="700088"/>
                </a:lnTo>
                <a:lnTo>
                  <a:pt x="0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5"/>
          <p:cNvSpPr/>
          <p:nvPr/>
        </p:nvSpPr>
        <p:spPr>
          <a:xfrm>
            <a:off x="6635005" y="4038600"/>
            <a:ext cx="91440" cy="700405"/>
          </a:xfrm>
          <a:custGeom>
            <a:avLst/>
            <a:gdLst/>
            <a:ahLst/>
            <a:cxnLst/>
            <a:rect l="l" t="t" r="r" b="b"/>
            <a:pathLst>
              <a:path w="91440" h="700404">
                <a:moveTo>
                  <a:pt x="0" y="0"/>
                </a:moveTo>
                <a:lnTo>
                  <a:pt x="90850" y="0"/>
                </a:lnTo>
                <a:lnTo>
                  <a:pt x="90850" y="700087"/>
                </a:lnTo>
                <a:lnTo>
                  <a:pt x="0" y="700087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6"/>
          <p:cNvSpPr/>
          <p:nvPr/>
        </p:nvSpPr>
        <p:spPr>
          <a:xfrm>
            <a:off x="4091215" y="4038600"/>
            <a:ext cx="91440" cy="700405"/>
          </a:xfrm>
          <a:custGeom>
            <a:avLst/>
            <a:gdLst/>
            <a:ahLst/>
            <a:cxnLst/>
            <a:rect l="l" t="t" r="r" b="b"/>
            <a:pathLst>
              <a:path w="91439" h="700404">
                <a:moveTo>
                  <a:pt x="0" y="0"/>
                </a:moveTo>
                <a:lnTo>
                  <a:pt x="90849" y="0"/>
                </a:lnTo>
                <a:lnTo>
                  <a:pt x="90849" y="700088"/>
                </a:lnTo>
                <a:lnTo>
                  <a:pt x="0" y="700088"/>
                </a:lnTo>
                <a:lnTo>
                  <a:pt x="0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07"/>
          <p:cNvSpPr/>
          <p:nvPr/>
        </p:nvSpPr>
        <p:spPr>
          <a:xfrm>
            <a:off x="4091214" y="4038600"/>
            <a:ext cx="91440" cy="700405"/>
          </a:xfrm>
          <a:custGeom>
            <a:avLst/>
            <a:gdLst/>
            <a:ahLst/>
            <a:cxnLst/>
            <a:rect l="l" t="t" r="r" b="b"/>
            <a:pathLst>
              <a:path w="91439" h="700404">
                <a:moveTo>
                  <a:pt x="0" y="0"/>
                </a:moveTo>
                <a:lnTo>
                  <a:pt x="90849" y="0"/>
                </a:lnTo>
                <a:lnTo>
                  <a:pt x="90849" y="700087"/>
                </a:lnTo>
                <a:lnTo>
                  <a:pt x="0" y="700087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08"/>
          <p:cNvSpPr/>
          <p:nvPr/>
        </p:nvSpPr>
        <p:spPr>
          <a:xfrm>
            <a:off x="5787076" y="4042712"/>
            <a:ext cx="90170" cy="690880"/>
          </a:xfrm>
          <a:custGeom>
            <a:avLst/>
            <a:gdLst/>
            <a:ahLst/>
            <a:cxnLst/>
            <a:rect l="l" t="t" r="r" b="b"/>
            <a:pathLst>
              <a:path w="90170" h="690879">
                <a:moveTo>
                  <a:pt x="0" y="0"/>
                </a:moveTo>
                <a:lnTo>
                  <a:pt x="89587" y="0"/>
                </a:lnTo>
                <a:lnTo>
                  <a:pt x="89587" y="690835"/>
                </a:lnTo>
                <a:lnTo>
                  <a:pt x="0" y="690835"/>
                </a:lnTo>
                <a:lnTo>
                  <a:pt x="0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09"/>
          <p:cNvSpPr/>
          <p:nvPr/>
        </p:nvSpPr>
        <p:spPr>
          <a:xfrm>
            <a:off x="5787076" y="4042712"/>
            <a:ext cx="90170" cy="690880"/>
          </a:xfrm>
          <a:custGeom>
            <a:avLst/>
            <a:gdLst/>
            <a:ahLst/>
            <a:cxnLst/>
            <a:rect l="l" t="t" r="r" b="b"/>
            <a:pathLst>
              <a:path w="90170" h="690879">
                <a:moveTo>
                  <a:pt x="0" y="0"/>
                </a:moveTo>
                <a:lnTo>
                  <a:pt x="89587" y="0"/>
                </a:lnTo>
                <a:lnTo>
                  <a:pt x="89587" y="690835"/>
                </a:lnTo>
                <a:lnTo>
                  <a:pt x="0" y="690835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0"/>
          <p:cNvSpPr/>
          <p:nvPr/>
        </p:nvSpPr>
        <p:spPr>
          <a:xfrm>
            <a:off x="6855861" y="4191000"/>
            <a:ext cx="226695" cy="365760"/>
          </a:xfrm>
          <a:custGeom>
            <a:avLst/>
            <a:gdLst/>
            <a:ahLst/>
            <a:cxnLst/>
            <a:rect l="l" t="t" r="r" b="b"/>
            <a:pathLst>
              <a:path w="226695" h="365760">
                <a:moveTo>
                  <a:pt x="226494" y="0"/>
                </a:moveTo>
                <a:lnTo>
                  <a:pt x="0" y="0"/>
                </a:lnTo>
                <a:lnTo>
                  <a:pt x="0" y="365607"/>
                </a:lnTo>
                <a:lnTo>
                  <a:pt x="226494" y="365607"/>
                </a:lnTo>
                <a:lnTo>
                  <a:pt x="226494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1"/>
          <p:cNvSpPr/>
          <p:nvPr/>
        </p:nvSpPr>
        <p:spPr>
          <a:xfrm>
            <a:off x="6855861" y="4191000"/>
            <a:ext cx="453390" cy="370205"/>
          </a:xfrm>
          <a:custGeom>
            <a:avLst/>
            <a:gdLst/>
            <a:ahLst/>
            <a:cxnLst/>
            <a:rect l="l" t="t" r="r" b="b"/>
            <a:pathLst>
              <a:path w="453390" h="370204">
                <a:moveTo>
                  <a:pt x="452987" y="0"/>
                </a:moveTo>
                <a:lnTo>
                  <a:pt x="0" y="0"/>
                </a:lnTo>
                <a:lnTo>
                  <a:pt x="0" y="369887"/>
                </a:lnTo>
                <a:lnTo>
                  <a:pt x="452987" y="369887"/>
                </a:lnTo>
                <a:lnTo>
                  <a:pt x="452987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2"/>
          <p:cNvSpPr txBox="1"/>
          <p:nvPr/>
        </p:nvSpPr>
        <p:spPr>
          <a:xfrm>
            <a:off x="6962913" y="4263925"/>
            <a:ext cx="24257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Comic Sans MS"/>
                <a:cs typeface="Comic Sans MS"/>
              </a:rPr>
              <a:t>Re</a:t>
            </a:r>
            <a:r>
              <a:rPr sz="1000" dirty="0">
                <a:latin typeface="Comic Sans MS"/>
                <a:cs typeface="Comic Sans MS"/>
              </a:rPr>
              <a:t>g</a:t>
            </a:r>
            <a:endParaRPr sz="1000">
              <a:latin typeface="Comic Sans MS"/>
              <a:cs typeface="Comic Sans MS"/>
            </a:endParaRPr>
          </a:p>
        </p:txBody>
      </p:sp>
      <p:sp>
        <p:nvSpPr>
          <p:cNvPr id="116" name="object 113"/>
          <p:cNvSpPr/>
          <p:nvPr/>
        </p:nvSpPr>
        <p:spPr>
          <a:xfrm>
            <a:off x="5440295" y="5041900"/>
            <a:ext cx="224790" cy="365760"/>
          </a:xfrm>
          <a:custGeom>
            <a:avLst/>
            <a:gdLst/>
            <a:ahLst/>
            <a:cxnLst/>
            <a:rect l="l" t="t" r="r" b="b"/>
            <a:pathLst>
              <a:path w="224789" h="365760">
                <a:moveTo>
                  <a:pt x="0" y="0"/>
                </a:moveTo>
                <a:lnTo>
                  <a:pt x="224462" y="0"/>
                </a:lnTo>
                <a:lnTo>
                  <a:pt x="224462" y="365606"/>
                </a:lnTo>
                <a:lnTo>
                  <a:pt x="0" y="365606"/>
                </a:lnTo>
                <a:lnTo>
                  <a:pt x="0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4"/>
          <p:cNvSpPr/>
          <p:nvPr/>
        </p:nvSpPr>
        <p:spPr>
          <a:xfrm>
            <a:off x="5215832" y="5041900"/>
            <a:ext cx="448945" cy="370205"/>
          </a:xfrm>
          <a:custGeom>
            <a:avLst/>
            <a:gdLst/>
            <a:ahLst/>
            <a:cxnLst/>
            <a:rect l="l" t="t" r="r" b="b"/>
            <a:pathLst>
              <a:path w="448945" h="370204">
                <a:moveTo>
                  <a:pt x="0" y="0"/>
                </a:moveTo>
                <a:lnTo>
                  <a:pt x="448924" y="0"/>
                </a:lnTo>
                <a:lnTo>
                  <a:pt x="448924" y="369887"/>
                </a:lnTo>
                <a:lnTo>
                  <a:pt x="0" y="369887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5"/>
          <p:cNvSpPr txBox="1"/>
          <p:nvPr/>
        </p:nvSpPr>
        <p:spPr>
          <a:xfrm>
            <a:off x="5318889" y="5114825"/>
            <a:ext cx="24257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Comic Sans MS"/>
                <a:cs typeface="Comic Sans MS"/>
              </a:rPr>
              <a:t>Re</a:t>
            </a:r>
            <a:r>
              <a:rPr sz="1000" dirty="0">
                <a:latin typeface="Comic Sans MS"/>
                <a:cs typeface="Comic Sans MS"/>
              </a:rPr>
              <a:t>g</a:t>
            </a:r>
            <a:endParaRPr sz="1000">
              <a:latin typeface="Comic Sans MS"/>
              <a:cs typeface="Comic Sans MS"/>
            </a:endParaRPr>
          </a:p>
        </p:txBody>
      </p:sp>
      <p:sp>
        <p:nvSpPr>
          <p:cNvPr id="119" name="object 116"/>
          <p:cNvSpPr/>
          <p:nvPr/>
        </p:nvSpPr>
        <p:spPr>
          <a:xfrm>
            <a:off x="5868194" y="5116512"/>
            <a:ext cx="294640" cy="0"/>
          </a:xfrm>
          <a:custGeom>
            <a:avLst/>
            <a:gdLst/>
            <a:ahLst/>
            <a:cxnLst/>
            <a:rect l="l" t="t" r="r" b="b"/>
            <a:pathLst>
              <a:path w="294639">
                <a:moveTo>
                  <a:pt x="0" y="0"/>
                </a:moveTo>
                <a:lnTo>
                  <a:pt x="29424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17"/>
          <p:cNvSpPr/>
          <p:nvPr/>
        </p:nvSpPr>
        <p:spPr>
          <a:xfrm>
            <a:off x="5666789" y="5116512"/>
            <a:ext cx="111125" cy="0"/>
          </a:xfrm>
          <a:custGeom>
            <a:avLst/>
            <a:gdLst/>
            <a:ahLst/>
            <a:cxnLst/>
            <a:rect l="l" t="t" r="r" b="b"/>
            <a:pathLst>
              <a:path w="111125">
                <a:moveTo>
                  <a:pt x="0" y="0"/>
                </a:moveTo>
                <a:lnTo>
                  <a:pt x="110556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18"/>
          <p:cNvSpPr/>
          <p:nvPr/>
        </p:nvSpPr>
        <p:spPr>
          <a:xfrm>
            <a:off x="5868194" y="5337175"/>
            <a:ext cx="294640" cy="0"/>
          </a:xfrm>
          <a:custGeom>
            <a:avLst/>
            <a:gdLst/>
            <a:ahLst/>
            <a:cxnLst/>
            <a:rect l="l" t="t" r="r" b="b"/>
            <a:pathLst>
              <a:path w="294639">
                <a:moveTo>
                  <a:pt x="0" y="0"/>
                </a:moveTo>
                <a:lnTo>
                  <a:pt x="29424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19"/>
          <p:cNvSpPr/>
          <p:nvPr/>
        </p:nvSpPr>
        <p:spPr>
          <a:xfrm>
            <a:off x="5666789" y="5337175"/>
            <a:ext cx="111125" cy="0"/>
          </a:xfrm>
          <a:custGeom>
            <a:avLst/>
            <a:gdLst/>
            <a:ahLst/>
            <a:cxnLst/>
            <a:rect l="l" t="t" r="r" b="b"/>
            <a:pathLst>
              <a:path w="111125">
                <a:moveTo>
                  <a:pt x="0" y="0"/>
                </a:moveTo>
                <a:lnTo>
                  <a:pt x="110556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0"/>
          <p:cNvSpPr/>
          <p:nvPr/>
        </p:nvSpPr>
        <p:spPr>
          <a:xfrm>
            <a:off x="6098391" y="4931980"/>
            <a:ext cx="379730" cy="589280"/>
          </a:xfrm>
          <a:custGeom>
            <a:avLst/>
            <a:gdLst/>
            <a:ahLst/>
            <a:cxnLst/>
            <a:rect l="l" t="t" r="r" b="b"/>
            <a:pathLst>
              <a:path w="379729" h="589279">
                <a:moveTo>
                  <a:pt x="0" y="0"/>
                </a:moveTo>
                <a:lnTo>
                  <a:pt x="0" y="588962"/>
                </a:lnTo>
                <a:lnTo>
                  <a:pt x="379464" y="441721"/>
                </a:lnTo>
                <a:lnTo>
                  <a:pt x="379464" y="1472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1"/>
          <p:cNvSpPr/>
          <p:nvPr/>
        </p:nvSpPr>
        <p:spPr>
          <a:xfrm>
            <a:off x="6098390" y="4931979"/>
            <a:ext cx="379730" cy="589280"/>
          </a:xfrm>
          <a:custGeom>
            <a:avLst/>
            <a:gdLst/>
            <a:ahLst/>
            <a:cxnLst/>
            <a:rect l="l" t="t" r="r" b="b"/>
            <a:pathLst>
              <a:path w="379729" h="589279">
                <a:moveTo>
                  <a:pt x="0" y="588962"/>
                </a:moveTo>
                <a:lnTo>
                  <a:pt x="379464" y="441722"/>
                </a:lnTo>
                <a:lnTo>
                  <a:pt x="379464" y="147240"/>
                </a:lnTo>
                <a:lnTo>
                  <a:pt x="0" y="0"/>
                </a:lnTo>
                <a:lnTo>
                  <a:pt x="0" y="588962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2"/>
          <p:cNvSpPr/>
          <p:nvPr/>
        </p:nvSpPr>
        <p:spPr>
          <a:xfrm>
            <a:off x="6073057" y="5131751"/>
            <a:ext cx="203200" cy="190500"/>
          </a:xfrm>
          <a:custGeom>
            <a:avLst/>
            <a:gdLst/>
            <a:ahLst/>
            <a:cxnLst/>
            <a:rect l="l" t="t" r="r" b="b"/>
            <a:pathLst>
              <a:path w="203200" h="190500">
                <a:moveTo>
                  <a:pt x="0" y="0"/>
                </a:moveTo>
                <a:lnTo>
                  <a:pt x="0" y="190186"/>
                </a:lnTo>
                <a:lnTo>
                  <a:pt x="202680" y="9509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3"/>
          <p:cNvSpPr/>
          <p:nvPr/>
        </p:nvSpPr>
        <p:spPr>
          <a:xfrm>
            <a:off x="6098392" y="5142871"/>
            <a:ext cx="156845" cy="167640"/>
          </a:xfrm>
          <a:custGeom>
            <a:avLst/>
            <a:gdLst/>
            <a:ahLst/>
            <a:cxnLst/>
            <a:rect l="l" t="t" r="r" b="b"/>
            <a:pathLst>
              <a:path w="156845" h="167639">
                <a:moveTo>
                  <a:pt x="0" y="0"/>
                </a:moveTo>
                <a:lnTo>
                  <a:pt x="156514" y="83590"/>
                </a:lnTo>
                <a:lnTo>
                  <a:pt x="0" y="16718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4"/>
          <p:cNvSpPr txBox="1"/>
          <p:nvPr/>
        </p:nvSpPr>
        <p:spPr>
          <a:xfrm>
            <a:off x="6239748" y="5053158"/>
            <a:ext cx="153888" cy="354501"/>
          </a:xfrm>
          <a:prstGeom prst="rect">
            <a:avLst/>
          </a:prstGeom>
        </p:spPr>
        <p:txBody>
          <a:bodyPr vert="vert270" wrap="square" lIns="0" tIns="25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000" spc="-5" dirty="0">
                <a:latin typeface="Comic Sans MS"/>
                <a:cs typeface="Comic Sans MS"/>
              </a:rPr>
              <a:t>AL</a:t>
            </a:r>
            <a:r>
              <a:rPr sz="1000" dirty="0">
                <a:latin typeface="Comic Sans MS"/>
                <a:cs typeface="Comic Sans MS"/>
              </a:rPr>
              <a:t>U</a:t>
            </a:r>
          </a:p>
        </p:txBody>
      </p:sp>
      <p:sp>
        <p:nvSpPr>
          <p:cNvPr id="128" name="object 125"/>
          <p:cNvSpPr/>
          <p:nvPr/>
        </p:nvSpPr>
        <p:spPr>
          <a:xfrm>
            <a:off x="6714864" y="5227637"/>
            <a:ext cx="144145" cy="0"/>
          </a:xfrm>
          <a:custGeom>
            <a:avLst/>
            <a:gdLst/>
            <a:ahLst/>
            <a:cxnLst/>
            <a:rect l="l" t="t" r="r" b="b"/>
            <a:pathLst>
              <a:path w="144145">
                <a:moveTo>
                  <a:pt x="0" y="0"/>
                </a:moveTo>
                <a:lnTo>
                  <a:pt x="143717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6"/>
          <p:cNvSpPr/>
          <p:nvPr/>
        </p:nvSpPr>
        <p:spPr>
          <a:xfrm>
            <a:off x="6481353" y="5227637"/>
            <a:ext cx="144145" cy="0"/>
          </a:xfrm>
          <a:custGeom>
            <a:avLst/>
            <a:gdLst/>
            <a:ahLst/>
            <a:cxnLst/>
            <a:rect l="l" t="t" r="r" b="b"/>
            <a:pathLst>
              <a:path w="144145">
                <a:moveTo>
                  <a:pt x="0" y="0"/>
                </a:moveTo>
                <a:lnTo>
                  <a:pt x="143922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27"/>
          <p:cNvSpPr/>
          <p:nvPr/>
        </p:nvSpPr>
        <p:spPr>
          <a:xfrm>
            <a:off x="7564056" y="5227637"/>
            <a:ext cx="130175" cy="0"/>
          </a:xfrm>
          <a:custGeom>
            <a:avLst/>
            <a:gdLst/>
            <a:ahLst/>
            <a:cxnLst/>
            <a:rect l="l" t="t" r="r" b="b"/>
            <a:pathLst>
              <a:path w="130175">
                <a:moveTo>
                  <a:pt x="0" y="0"/>
                </a:moveTo>
                <a:lnTo>
                  <a:pt x="130004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28"/>
          <p:cNvSpPr/>
          <p:nvPr/>
        </p:nvSpPr>
        <p:spPr>
          <a:xfrm>
            <a:off x="7340608" y="5227637"/>
            <a:ext cx="132715" cy="0"/>
          </a:xfrm>
          <a:custGeom>
            <a:avLst/>
            <a:gdLst/>
            <a:ahLst/>
            <a:cxnLst/>
            <a:rect l="l" t="t" r="r" b="b"/>
            <a:pathLst>
              <a:path w="132715">
                <a:moveTo>
                  <a:pt x="0" y="0"/>
                </a:moveTo>
                <a:lnTo>
                  <a:pt x="132596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29"/>
          <p:cNvSpPr/>
          <p:nvPr/>
        </p:nvSpPr>
        <p:spPr>
          <a:xfrm>
            <a:off x="6858581" y="5043487"/>
            <a:ext cx="451484" cy="368300"/>
          </a:xfrm>
          <a:custGeom>
            <a:avLst/>
            <a:gdLst/>
            <a:ahLst/>
            <a:cxnLst/>
            <a:rect l="l" t="t" r="r" b="b"/>
            <a:pathLst>
              <a:path w="451484" h="368300">
                <a:moveTo>
                  <a:pt x="0" y="0"/>
                </a:moveTo>
                <a:lnTo>
                  <a:pt x="451408" y="0"/>
                </a:lnTo>
                <a:lnTo>
                  <a:pt x="451408" y="368299"/>
                </a:lnTo>
                <a:lnTo>
                  <a:pt x="0" y="3682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0"/>
          <p:cNvSpPr txBox="1"/>
          <p:nvPr/>
        </p:nvSpPr>
        <p:spPr>
          <a:xfrm>
            <a:off x="6879014" y="5116486"/>
            <a:ext cx="39814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mic Sans MS"/>
                <a:cs typeface="Comic Sans MS"/>
              </a:rPr>
              <a:t>DMem</a:t>
            </a:r>
            <a:endParaRPr sz="1000">
              <a:latin typeface="Comic Sans MS"/>
              <a:cs typeface="Comic Sans MS"/>
            </a:endParaRPr>
          </a:p>
        </p:txBody>
      </p:sp>
      <p:sp>
        <p:nvSpPr>
          <p:cNvPr id="134" name="object 131"/>
          <p:cNvSpPr/>
          <p:nvPr/>
        </p:nvSpPr>
        <p:spPr>
          <a:xfrm>
            <a:off x="6798242" y="5227637"/>
            <a:ext cx="675005" cy="294005"/>
          </a:xfrm>
          <a:custGeom>
            <a:avLst/>
            <a:gdLst/>
            <a:ahLst/>
            <a:cxnLst/>
            <a:rect l="l" t="t" r="r" b="b"/>
            <a:pathLst>
              <a:path w="675004" h="294004">
                <a:moveTo>
                  <a:pt x="0" y="0"/>
                </a:moveTo>
                <a:lnTo>
                  <a:pt x="0" y="293687"/>
                </a:lnTo>
                <a:lnTo>
                  <a:pt x="595061" y="293687"/>
                </a:lnTo>
                <a:lnTo>
                  <a:pt x="595061" y="110132"/>
                </a:lnTo>
                <a:lnTo>
                  <a:pt x="674402" y="110132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2"/>
          <p:cNvSpPr/>
          <p:nvPr/>
        </p:nvSpPr>
        <p:spPr>
          <a:xfrm>
            <a:off x="5020264" y="5338762"/>
            <a:ext cx="195580" cy="0"/>
          </a:xfrm>
          <a:custGeom>
            <a:avLst/>
            <a:gdLst/>
            <a:ahLst/>
            <a:cxnLst/>
            <a:rect l="l" t="t" r="r" b="b"/>
            <a:pathLst>
              <a:path w="195579">
                <a:moveTo>
                  <a:pt x="0" y="0"/>
                </a:moveTo>
                <a:lnTo>
                  <a:pt x="195567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3"/>
          <p:cNvSpPr/>
          <p:nvPr/>
        </p:nvSpPr>
        <p:spPr>
          <a:xfrm>
            <a:off x="4788531" y="5338762"/>
            <a:ext cx="140970" cy="0"/>
          </a:xfrm>
          <a:custGeom>
            <a:avLst/>
            <a:gdLst/>
            <a:ahLst/>
            <a:cxnLst/>
            <a:rect l="l" t="t" r="r" b="b"/>
            <a:pathLst>
              <a:path w="140970">
                <a:moveTo>
                  <a:pt x="0" y="0"/>
                </a:moveTo>
                <a:lnTo>
                  <a:pt x="140883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4"/>
          <p:cNvSpPr/>
          <p:nvPr/>
        </p:nvSpPr>
        <p:spPr>
          <a:xfrm>
            <a:off x="5020264" y="5116512"/>
            <a:ext cx="193675" cy="0"/>
          </a:xfrm>
          <a:custGeom>
            <a:avLst/>
            <a:gdLst/>
            <a:ahLst/>
            <a:cxnLst/>
            <a:rect l="l" t="t" r="r" b="b"/>
            <a:pathLst>
              <a:path w="193675">
                <a:moveTo>
                  <a:pt x="0" y="0"/>
                </a:moveTo>
                <a:lnTo>
                  <a:pt x="193536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5"/>
          <p:cNvSpPr/>
          <p:nvPr/>
        </p:nvSpPr>
        <p:spPr>
          <a:xfrm>
            <a:off x="4788531" y="5116512"/>
            <a:ext cx="140970" cy="0"/>
          </a:xfrm>
          <a:custGeom>
            <a:avLst/>
            <a:gdLst/>
            <a:ahLst/>
            <a:cxnLst/>
            <a:rect l="l" t="t" r="r" b="b"/>
            <a:pathLst>
              <a:path w="140970">
                <a:moveTo>
                  <a:pt x="0" y="0"/>
                </a:moveTo>
                <a:lnTo>
                  <a:pt x="140883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6"/>
          <p:cNvSpPr/>
          <p:nvPr/>
        </p:nvSpPr>
        <p:spPr>
          <a:xfrm>
            <a:off x="4336835" y="5043487"/>
            <a:ext cx="452120" cy="368300"/>
          </a:xfrm>
          <a:custGeom>
            <a:avLst/>
            <a:gdLst/>
            <a:ahLst/>
            <a:cxnLst/>
            <a:rect l="l" t="t" r="r" b="b"/>
            <a:pathLst>
              <a:path w="452120" h="368300">
                <a:moveTo>
                  <a:pt x="0" y="0"/>
                </a:moveTo>
                <a:lnTo>
                  <a:pt x="451696" y="0"/>
                </a:lnTo>
                <a:lnTo>
                  <a:pt x="451696" y="368299"/>
                </a:lnTo>
                <a:lnTo>
                  <a:pt x="0" y="3682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37"/>
          <p:cNvSpPr txBox="1"/>
          <p:nvPr/>
        </p:nvSpPr>
        <p:spPr>
          <a:xfrm>
            <a:off x="4345940" y="5116486"/>
            <a:ext cx="42735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mic Sans MS"/>
                <a:cs typeface="Comic Sans MS"/>
              </a:rPr>
              <a:t>If</a:t>
            </a:r>
            <a:r>
              <a:rPr sz="1000" spc="-5" dirty="0">
                <a:latin typeface="Comic Sans MS"/>
                <a:cs typeface="Comic Sans MS"/>
              </a:rPr>
              <a:t>e</a:t>
            </a:r>
            <a:r>
              <a:rPr sz="1000" dirty="0">
                <a:latin typeface="Comic Sans MS"/>
                <a:cs typeface="Comic Sans MS"/>
              </a:rPr>
              <a:t>t</a:t>
            </a:r>
            <a:r>
              <a:rPr sz="1000" spc="-5" dirty="0">
                <a:latin typeface="Comic Sans MS"/>
                <a:cs typeface="Comic Sans MS"/>
              </a:rPr>
              <a:t>c</a:t>
            </a:r>
            <a:r>
              <a:rPr sz="1000" dirty="0">
                <a:latin typeface="Comic Sans MS"/>
                <a:cs typeface="Comic Sans MS"/>
              </a:rPr>
              <a:t>h</a:t>
            </a:r>
            <a:endParaRPr sz="1000">
              <a:latin typeface="Comic Sans MS"/>
              <a:cs typeface="Comic Sans MS"/>
            </a:endParaRPr>
          </a:p>
        </p:txBody>
      </p:sp>
      <p:sp>
        <p:nvSpPr>
          <p:cNvPr id="141" name="object 138"/>
          <p:cNvSpPr/>
          <p:nvPr/>
        </p:nvSpPr>
        <p:spPr>
          <a:xfrm>
            <a:off x="5777345" y="4876800"/>
            <a:ext cx="91440" cy="700405"/>
          </a:xfrm>
          <a:custGeom>
            <a:avLst/>
            <a:gdLst/>
            <a:ahLst/>
            <a:cxnLst/>
            <a:rect l="l" t="t" r="r" b="b"/>
            <a:pathLst>
              <a:path w="91439" h="700404">
                <a:moveTo>
                  <a:pt x="0" y="0"/>
                </a:moveTo>
                <a:lnTo>
                  <a:pt x="90849" y="0"/>
                </a:lnTo>
                <a:lnTo>
                  <a:pt x="90849" y="700087"/>
                </a:lnTo>
                <a:lnTo>
                  <a:pt x="0" y="700087"/>
                </a:lnTo>
                <a:lnTo>
                  <a:pt x="0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39"/>
          <p:cNvSpPr/>
          <p:nvPr/>
        </p:nvSpPr>
        <p:spPr>
          <a:xfrm>
            <a:off x="5777345" y="4876800"/>
            <a:ext cx="91440" cy="700405"/>
          </a:xfrm>
          <a:custGeom>
            <a:avLst/>
            <a:gdLst/>
            <a:ahLst/>
            <a:cxnLst/>
            <a:rect l="l" t="t" r="r" b="b"/>
            <a:pathLst>
              <a:path w="91439" h="700404">
                <a:moveTo>
                  <a:pt x="0" y="0"/>
                </a:moveTo>
                <a:lnTo>
                  <a:pt x="90849" y="0"/>
                </a:lnTo>
                <a:lnTo>
                  <a:pt x="90849" y="700087"/>
                </a:lnTo>
                <a:lnTo>
                  <a:pt x="0" y="700087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0"/>
          <p:cNvSpPr/>
          <p:nvPr/>
        </p:nvSpPr>
        <p:spPr>
          <a:xfrm>
            <a:off x="7473205" y="4876800"/>
            <a:ext cx="91440" cy="700405"/>
          </a:xfrm>
          <a:custGeom>
            <a:avLst/>
            <a:gdLst/>
            <a:ahLst/>
            <a:cxnLst/>
            <a:rect l="l" t="t" r="r" b="b"/>
            <a:pathLst>
              <a:path w="91440" h="700404">
                <a:moveTo>
                  <a:pt x="0" y="0"/>
                </a:moveTo>
                <a:lnTo>
                  <a:pt x="90850" y="0"/>
                </a:lnTo>
                <a:lnTo>
                  <a:pt x="90850" y="700087"/>
                </a:lnTo>
                <a:lnTo>
                  <a:pt x="0" y="700087"/>
                </a:lnTo>
                <a:lnTo>
                  <a:pt x="0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1"/>
          <p:cNvSpPr/>
          <p:nvPr/>
        </p:nvSpPr>
        <p:spPr>
          <a:xfrm>
            <a:off x="7473205" y="4876800"/>
            <a:ext cx="91440" cy="700405"/>
          </a:xfrm>
          <a:custGeom>
            <a:avLst/>
            <a:gdLst/>
            <a:ahLst/>
            <a:cxnLst/>
            <a:rect l="l" t="t" r="r" b="b"/>
            <a:pathLst>
              <a:path w="91440" h="700404">
                <a:moveTo>
                  <a:pt x="0" y="0"/>
                </a:moveTo>
                <a:lnTo>
                  <a:pt x="90850" y="0"/>
                </a:lnTo>
                <a:lnTo>
                  <a:pt x="90850" y="700087"/>
                </a:lnTo>
                <a:lnTo>
                  <a:pt x="0" y="700087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2"/>
          <p:cNvSpPr/>
          <p:nvPr/>
        </p:nvSpPr>
        <p:spPr>
          <a:xfrm>
            <a:off x="4929415" y="4876800"/>
            <a:ext cx="91440" cy="700405"/>
          </a:xfrm>
          <a:custGeom>
            <a:avLst/>
            <a:gdLst/>
            <a:ahLst/>
            <a:cxnLst/>
            <a:rect l="l" t="t" r="r" b="b"/>
            <a:pathLst>
              <a:path w="91439" h="700404">
                <a:moveTo>
                  <a:pt x="0" y="0"/>
                </a:moveTo>
                <a:lnTo>
                  <a:pt x="90849" y="0"/>
                </a:lnTo>
                <a:lnTo>
                  <a:pt x="90849" y="700087"/>
                </a:lnTo>
                <a:lnTo>
                  <a:pt x="0" y="700087"/>
                </a:lnTo>
                <a:lnTo>
                  <a:pt x="0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3"/>
          <p:cNvSpPr/>
          <p:nvPr/>
        </p:nvSpPr>
        <p:spPr>
          <a:xfrm>
            <a:off x="4929415" y="4876800"/>
            <a:ext cx="91440" cy="700405"/>
          </a:xfrm>
          <a:custGeom>
            <a:avLst/>
            <a:gdLst/>
            <a:ahLst/>
            <a:cxnLst/>
            <a:rect l="l" t="t" r="r" b="b"/>
            <a:pathLst>
              <a:path w="91439" h="700404">
                <a:moveTo>
                  <a:pt x="0" y="0"/>
                </a:moveTo>
                <a:lnTo>
                  <a:pt x="90849" y="0"/>
                </a:lnTo>
                <a:lnTo>
                  <a:pt x="90849" y="700087"/>
                </a:lnTo>
                <a:lnTo>
                  <a:pt x="0" y="700087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4"/>
          <p:cNvSpPr/>
          <p:nvPr/>
        </p:nvSpPr>
        <p:spPr>
          <a:xfrm>
            <a:off x="6625276" y="4880912"/>
            <a:ext cx="90170" cy="690880"/>
          </a:xfrm>
          <a:custGeom>
            <a:avLst/>
            <a:gdLst/>
            <a:ahLst/>
            <a:cxnLst/>
            <a:rect l="l" t="t" r="r" b="b"/>
            <a:pathLst>
              <a:path w="90170" h="690879">
                <a:moveTo>
                  <a:pt x="0" y="0"/>
                </a:moveTo>
                <a:lnTo>
                  <a:pt x="89588" y="0"/>
                </a:lnTo>
                <a:lnTo>
                  <a:pt x="89588" y="690835"/>
                </a:lnTo>
                <a:lnTo>
                  <a:pt x="0" y="690835"/>
                </a:lnTo>
                <a:lnTo>
                  <a:pt x="0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5"/>
          <p:cNvSpPr/>
          <p:nvPr/>
        </p:nvSpPr>
        <p:spPr>
          <a:xfrm>
            <a:off x="6625276" y="4880912"/>
            <a:ext cx="90170" cy="690880"/>
          </a:xfrm>
          <a:custGeom>
            <a:avLst/>
            <a:gdLst/>
            <a:ahLst/>
            <a:cxnLst/>
            <a:rect l="l" t="t" r="r" b="b"/>
            <a:pathLst>
              <a:path w="90170" h="690879">
                <a:moveTo>
                  <a:pt x="0" y="0"/>
                </a:moveTo>
                <a:lnTo>
                  <a:pt x="89588" y="0"/>
                </a:lnTo>
                <a:lnTo>
                  <a:pt x="89588" y="690835"/>
                </a:lnTo>
                <a:lnTo>
                  <a:pt x="0" y="690835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6"/>
          <p:cNvSpPr/>
          <p:nvPr/>
        </p:nvSpPr>
        <p:spPr>
          <a:xfrm>
            <a:off x="7694061" y="5029200"/>
            <a:ext cx="226695" cy="365760"/>
          </a:xfrm>
          <a:custGeom>
            <a:avLst/>
            <a:gdLst/>
            <a:ahLst/>
            <a:cxnLst/>
            <a:rect l="l" t="t" r="r" b="b"/>
            <a:pathLst>
              <a:path w="226695" h="365760">
                <a:moveTo>
                  <a:pt x="226494" y="0"/>
                </a:moveTo>
                <a:lnTo>
                  <a:pt x="0" y="0"/>
                </a:lnTo>
                <a:lnTo>
                  <a:pt x="0" y="365607"/>
                </a:lnTo>
                <a:lnTo>
                  <a:pt x="226494" y="365607"/>
                </a:lnTo>
                <a:lnTo>
                  <a:pt x="226494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47"/>
          <p:cNvSpPr/>
          <p:nvPr/>
        </p:nvSpPr>
        <p:spPr>
          <a:xfrm>
            <a:off x="7694060" y="5029200"/>
            <a:ext cx="453390" cy="370205"/>
          </a:xfrm>
          <a:custGeom>
            <a:avLst/>
            <a:gdLst/>
            <a:ahLst/>
            <a:cxnLst/>
            <a:rect l="l" t="t" r="r" b="b"/>
            <a:pathLst>
              <a:path w="453390" h="370204">
                <a:moveTo>
                  <a:pt x="452987" y="0"/>
                </a:moveTo>
                <a:lnTo>
                  <a:pt x="0" y="0"/>
                </a:lnTo>
                <a:lnTo>
                  <a:pt x="0" y="369887"/>
                </a:lnTo>
                <a:lnTo>
                  <a:pt x="452987" y="369887"/>
                </a:lnTo>
                <a:lnTo>
                  <a:pt x="452987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48"/>
          <p:cNvSpPr txBox="1"/>
          <p:nvPr/>
        </p:nvSpPr>
        <p:spPr>
          <a:xfrm>
            <a:off x="7801113" y="5102125"/>
            <a:ext cx="24257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Comic Sans MS"/>
                <a:cs typeface="Comic Sans MS"/>
              </a:rPr>
              <a:t>Re</a:t>
            </a:r>
            <a:r>
              <a:rPr sz="1000" dirty="0">
                <a:latin typeface="Comic Sans MS"/>
                <a:cs typeface="Comic Sans MS"/>
              </a:rPr>
              <a:t>g</a:t>
            </a:r>
            <a:endParaRPr sz="1000">
              <a:latin typeface="Comic Sans MS"/>
              <a:cs typeface="Comic Sans MS"/>
            </a:endParaRPr>
          </a:p>
        </p:txBody>
      </p:sp>
      <p:sp>
        <p:nvSpPr>
          <p:cNvPr id="152" name="object 149"/>
          <p:cNvSpPr/>
          <p:nvPr/>
        </p:nvSpPr>
        <p:spPr>
          <a:xfrm>
            <a:off x="2438400" y="1676401"/>
            <a:ext cx="0" cy="4572000"/>
          </a:xfrm>
          <a:custGeom>
            <a:avLst/>
            <a:gdLst/>
            <a:ahLst/>
            <a:cxnLst/>
            <a:rect l="l" t="t" r="r" b="b"/>
            <a:pathLst>
              <a:path h="4572000">
                <a:moveTo>
                  <a:pt x="0" y="0"/>
                </a:moveTo>
                <a:lnTo>
                  <a:pt x="0" y="4571998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0"/>
          <p:cNvSpPr/>
          <p:nvPr/>
        </p:nvSpPr>
        <p:spPr>
          <a:xfrm>
            <a:off x="3276600" y="1676401"/>
            <a:ext cx="0" cy="4572000"/>
          </a:xfrm>
          <a:custGeom>
            <a:avLst/>
            <a:gdLst/>
            <a:ahLst/>
            <a:cxnLst/>
            <a:rect l="l" t="t" r="r" b="b"/>
            <a:pathLst>
              <a:path h="4572000">
                <a:moveTo>
                  <a:pt x="0" y="0"/>
                </a:moveTo>
                <a:lnTo>
                  <a:pt x="1" y="4571998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1"/>
          <p:cNvSpPr/>
          <p:nvPr/>
        </p:nvSpPr>
        <p:spPr>
          <a:xfrm>
            <a:off x="4114800" y="1676401"/>
            <a:ext cx="0" cy="4572000"/>
          </a:xfrm>
          <a:custGeom>
            <a:avLst/>
            <a:gdLst/>
            <a:ahLst/>
            <a:cxnLst/>
            <a:rect l="l" t="t" r="r" b="b"/>
            <a:pathLst>
              <a:path h="4572000">
                <a:moveTo>
                  <a:pt x="0" y="0"/>
                </a:moveTo>
                <a:lnTo>
                  <a:pt x="1" y="4571998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2"/>
          <p:cNvSpPr/>
          <p:nvPr/>
        </p:nvSpPr>
        <p:spPr>
          <a:xfrm>
            <a:off x="5867398" y="1676401"/>
            <a:ext cx="0" cy="4572000"/>
          </a:xfrm>
          <a:custGeom>
            <a:avLst/>
            <a:gdLst/>
            <a:ahLst/>
            <a:cxnLst/>
            <a:rect l="l" t="t" r="r" b="b"/>
            <a:pathLst>
              <a:path h="4572000">
                <a:moveTo>
                  <a:pt x="0" y="0"/>
                </a:moveTo>
                <a:lnTo>
                  <a:pt x="1" y="4571998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3"/>
          <p:cNvSpPr/>
          <p:nvPr/>
        </p:nvSpPr>
        <p:spPr>
          <a:xfrm>
            <a:off x="4952998" y="1676401"/>
            <a:ext cx="0" cy="4572000"/>
          </a:xfrm>
          <a:custGeom>
            <a:avLst/>
            <a:gdLst/>
            <a:ahLst/>
            <a:cxnLst/>
            <a:rect l="l" t="t" r="r" b="b"/>
            <a:pathLst>
              <a:path h="4572000">
                <a:moveTo>
                  <a:pt x="0" y="0"/>
                </a:moveTo>
                <a:lnTo>
                  <a:pt x="1" y="4571998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4"/>
          <p:cNvSpPr/>
          <p:nvPr/>
        </p:nvSpPr>
        <p:spPr>
          <a:xfrm>
            <a:off x="6705598" y="1676401"/>
            <a:ext cx="0" cy="4572000"/>
          </a:xfrm>
          <a:custGeom>
            <a:avLst/>
            <a:gdLst/>
            <a:ahLst/>
            <a:cxnLst/>
            <a:rect l="l" t="t" r="r" b="b"/>
            <a:pathLst>
              <a:path h="4572000">
                <a:moveTo>
                  <a:pt x="0" y="0"/>
                </a:moveTo>
                <a:lnTo>
                  <a:pt x="0" y="4571998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5"/>
          <p:cNvSpPr/>
          <p:nvPr/>
        </p:nvSpPr>
        <p:spPr>
          <a:xfrm>
            <a:off x="7543798" y="1676401"/>
            <a:ext cx="0" cy="4572000"/>
          </a:xfrm>
          <a:custGeom>
            <a:avLst/>
            <a:gdLst/>
            <a:ahLst/>
            <a:cxnLst/>
            <a:rect l="l" t="t" r="r" b="b"/>
            <a:pathLst>
              <a:path h="4572000">
                <a:moveTo>
                  <a:pt x="0" y="0"/>
                </a:moveTo>
                <a:lnTo>
                  <a:pt x="0" y="4571998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6"/>
          <p:cNvSpPr/>
          <p:nvPr/>
        </p:nvSpPr>
        <p:spPr>
          <a:xfrm>
            <a:off x="1600199" y="1676401"/>
            <a:ext cx="0" cy="4572000"/>
          </a:xfrm>
          <a:custGeom>
            <a:avLst/>
            <a:gdLst/>
            <a:ahLst/>
            <a:cxnLst/>
            <a:rect l="l" t="t" r="r" b="b"/>
            <a:pathLst>
              <a:path h="4572000">
                <a:moveTo>
                  <a:pt x="0" y="0"/>
                </a:moveTo>
                <a:lnTo>
                  <a:pt x="0" y="4571998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57"/>
          <p:cNvSpPr txBox="1"/>
          <p:nvPr/>
        </p:nvSpPr>
        <p:spPr>
          <a:xfrm>
            <a:off x="1645602" y="1304239"/>
            <a:ext cx="5873115" cy="8686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59280">
              <a:lnSpc>
                <a:spcPct val="100000"/>
              </a:lnSpc>
              <a:spcBef>
                <a:spcPts val="105"/>
              </a:spcBef>
            </a:pPr>
            <a:r>
              <a:rPr sz="1850" i="1" spc="-30" dirty="0">
                <a:latin typeface="Comic Sans MS"/>
                <a:cs typeface="Comic Sans MS"/>
              </a:rPr>
              <a:t>Time </a:t>
            </a:r>
            <a:r>
              <a:rPr sz="1850" i="1" spc="-25" dirty="0">
                <a:latin typeface="Comic Sans MS"/>
                <a:cs typeface="Comic Sans MS"/>
              </a:rPr>
              <a:t>(clock</a:t>
            </a:r>
            <a:r>
              <a:rPr sz="1850" i="1" spc="-10" dirty="0">
                <a:latin typeface="Comic Sans MS"/>
                <a:cs typeface="Comic Sans MS"/>
              </a:rPr>
              <a:t> </a:t>
            </a:r>
            <a:r>
              <a:rPr sz="1850" i="1" spc="-30" dirty="0">
                <a:latin typeface="Comic Sans MS"/>
                <a:cs typeface="Comic Sans MS"/>
              </a:rPr>
              <a:t>cycles)</a:t>
            </a:r>
            <a:endParaRPr sz="185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2250"/>
              </a:spcBef>
              <a:tabLst>
                <a:tab pos="4250690" algn="l"/>
              </a:tabLst>
            </a:pPr>
            <a:r>
              <a:rPr sz="1800" dirty="0">
                <a:latin typeface="Comic Sans MS"/>
                <a:cs typeface="Comic Sans MS"/>
              </a:rPr>
              <a:t>Cycle 1 Cycle 2 Cycle 3 Cycle 4</a:t>
            </a:r>
            <a:r>
              <a:rPr sz="1800" spc="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Cycle 5	Cycle 6 Cycle</a:t>
            </a:r>
            <a:r>
              <a:rPr sz="1800" spc="-10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7</a:t>
            </a:r>
            <a:endParaRPr sz="180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980685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 descr="https://upload.wikimedia.org/wikipedia/commons/3/35/Harvard_Mark_I_Computer_-_Right_Segmen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912" y="2269203"/>
            <a:ext cx="3868760" cy="25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https://upload.wikimedia.org/wikipedia/commons/1/11/Harvard_Mark_I_Computer_-_Left_Segmen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13" y="2269202"/>
            <a:ext cx="3686522" cy="247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E15B1D8-7C74-4E2D-B670-434A49A4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E660D-05DD-48C3-9D73-BFFC9AD44FEA}" type="slidenum">
              <a:rPr lang="en-US" altLang="en-US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456629" y="65782"/>
            <a:ext cx="8566576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Mark I (Harvard) – IBM (ASCC)</a:t>
            </a:r>
            <a:b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</a:b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      Automatic Sequence Controlled Calculator</a:t>
            </a:r>
          </a:p>
        </p:txBody>
      </p:sp>
      <p:sp>
        <p:nvSpPr>
          <p:cNvPr id="1434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517526" y="1563688"/>
            <a:ext cx="820414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“the beginning of the era of the modern computer” and "the real dawn of the computer age”.</a:t>
            </a:r>
          </a:p>
        </p:txBody>
      </p:sp>
      <p:pic>
        <p:nvPicPr>
          <p:cNvPr id="18438" name="Picture 6" descr="https://upload.wikimedia.org/wikipedia/commons/0/07/Harvard_Mark_I_Computer_-_Input-Output_Detail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800" y="4087540"/>
            <a:ext cx="3585153" cy="268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1263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39088AB9-AFFE-45B8-B950-9E46F0A7D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DAEF6E-6E00-41C2-A24D-1605082BD424}" type="slidenum">
              <a:rPr lang="en-US" altLang="en-US"/>
              <a:pPr>
                <a:defRPr/>
              </a:pPr>
              <a:t>70</a:t>
            </a:fld>
            <a:endParaRPr lang="en-US" altLang="en-US"/>
          </a:p>
        </p:txBody>
      </p:sp>
      <p:sp>
        <p:nvSpPr>
          <p:cNvPr id="30723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571983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Dependability via Redundancy</a:t>
            </a:r>
          </a:p>
        </p:txBody>
      </p:sp>
      <p:sp>
        <p:nvSpPr>
          <p:cNvPr id="30724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70436" name="Text Box 4">
            <a:extLst>
              <a:ext uri="{FF2B5EF4-FFF2-40B4-BE49-F238E27FC236}">
                <a16:creationId xmlns:a16="http://schemas.microsoft.com/office/drawing/2014/main" id="{06A455D9-5253-4A67-B643-628FCCC12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13" y="1524000"/>
            <a:ext cx="8320087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Clr>
                <a:srgbClr val="CC0000"/>
              </a:buClr>
              <a:buFontTx/>
              <a:buChar char="•"/>
              <a:defRPr/>
            </a:pPr>
            <a:r>
              <a:rPr lang="en-US" altLang="en-US" sz="2000" dirty="0"/>
              <a:t> </a:t>
            </a:r>
            <a:r>
              <a:rPr lang="en-US" altLang="en-US" sz="2400" dirty="0"/>
              <a:t>Redundancy so that a failing piece doesn’t make the whole system fail</a:t>
            </a:r>
          </a:p>
          <a:p>
            <a:pPr eaLnBrk="1" hangingPunct="1">
              <a:buClr>
                <a:srgbClr val="CC0000"/>
              </a:buClr>
              <a:defRPr/>
            </a:pPr>
            <a:endParaRPr lang="en-US" altLang="en-US" sz="2000" dirty="0"/>
          </a:p>
        </p:txBody>
      </p:sp>
      <p:sp>
        <p:nvSpPr>
          <p:cNvPr id="6" name="Cube 10"/>
          <p:cNvSpPr/>
          <p:nvPr/>
        </p:nvSpPr>
        <p:spPr>
          <a:xfrm>
            <a:off x="1938863" y="4174093"/>
            <a:ext cx="1181100" cy="990601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/>
              <a:t>1+1=2</a:t>
            </a:r>
          </a:p>
        </p:txBody>
      </p:sp>
      <p:sp>
        <p:nvSpPr>
          <p:cNvPr id="7" name="Cube 11"/>
          <p:cNvSpPr/>
          <p:nvPr/>
        </p:nvSpPr>
        <p:spPr>
          <a:xfrm>
            <a:off x="3691463" y="4161393"/>
            <a:ext cx="1181100" cy="990601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/>
              <a:t>1+1=2</a:t>
            </a:r>
          </a:p>
        </p:txBody>
      </p:sp>
      <p:sp>
        <p:nvSpPr>
          <p:cNvPr id="8" name="Cube 12"/>
          <p:cNvSpPr/>
          <p:nvPr/>
        </p:nvSpPr>
        <p:spPr>
          <a:xfrm>
            <a:off x="5456764" y="4161393"/>
            <a:ext cx="1181100" cy="990601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/>
              <a:t>1+1=1</a:t>
            </a:r>
          </a:p>
        </p:txBody>
      </p:sp>
      <p:grpSp>
        <p:nvGrpSpPr>
          <p:cNvPr id="9" name="Group 30"/>
          <p:cNvGrpSpPr/>
          <p:nvPr/>
        </p:nvGrpSpPr>
        <p:grpSpPr>
          <a:xfrm>
            <a:off x="2497669" y="2662773"/>
            <a:ext cx="3659123" cy="1612908"/>
            <a:chOff x="2116667" y="2556923"/>
            <a:chExt cx="4878831" cy="2150544"/>
          </a:xfrm>
        </p:grpSpPr>
        <p:grpSp>
          <p:nvGrpSpPr>
            <p:cNvPr id="10" name="Group 28"/>
            <p:cNvGrpSpPr/>
            <p:nvPr/>
          </p:nvGrpSpPr>
          <p:grpSpPr>
            <a:xfrm>
              <a:off x="2116667" y="2556923"/>
              <a:ext cx="4707467" cy="2150544"/>
              <a:chOff x="2116667" y="2556923"/>
              <a:chExt cx="4707467" cy="2150544"/>
            </a:xfrm>
          </p:grpSpPr>
          <p:sp>
            <p:nvSpPr>
              <p:cNvPr id="12" name="Cube 17"/>
              <p:cNvSpPr/>
              <p:nvPr/>
            </p:nvSpPr>
            <p:spPr>
              <a:xfrm>
                <a:off x="3826928" y="2556923"/>
                <a:ext cx="1574800" cy="1320801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b="1" dirty="0"/>
                  <a:t>1+1=2</a:t>
                </a:r>
              </a:p>
            </p:txBody>
          </p:sp>
          <p:cxnSp>
            <p:nvCxnSpPr>
              <p:cNvPr id="13" name="Straight Arrow Connector 19"/>
              <p:cNvCxnSpPr>
                <a:endCxn id="12" idx="3"/>
              </p:cNvCxnSpPr>
              <p:nvPr/>
            </p:nvCxnSpPr>
            <p:spPr>
              <a:xfrm flipV="1">
                <a:off x="2116667" y="3877724"/>
                <a:ext cx="2332561" cy="829743"/>
              </a:xfrm>
              <a:prstGeom prst="straightConnector1">
                <a:avLst/>
              </a:prstGeom>
              <a:ln w="76200"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20"/>
              <p:cNvCxnSpPr>
                <a:endCxn id="12" idx="3"/>
              </p:cNvCxnSpPr>
              <p:nvPr/>
            </p:nvCxnSpPr>
            <p:spPr>
              <a:xfrm rot="16200000" flipV="1">
                <a:off x="4053410" y="4273543"/>
                <a:ext cx="812809" cy="21172"/>
              </a:xfrm>
              <a:prstGeom prst="straightConnector1">
                <a:avLst/>
              </a:prstGeom>
              <a:ln w="76200"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24"/>
              <p:cNvCxnSpPr>
                <a:endCxn id="12" idx="3"/>
              </p:cNvCxnSpPr>
              <p:nvPr/>
            </p:nvCxnSpPr>
            <p:spPr>
              <a:xfrm rot="10800000">
                <a:off x="4449229" y="3877725"/>
                <a:ext cx="2374905" cy="762009"/>
              </a:xfrm>
              <a:prstGeom prst="straightConnector1">
                <a:avLst/>
              </a:prstGeom>
              <a:ln w="76200"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29"/>
            <p:cNvSpPr txBox="1"/>
            <p:nvPr/>
          </p:nvSpPr>
          <p:spPr>
            <a:xfrm>
              <a:off x="5638801" y="2980266"/>
              <a:ext cx="135669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2 of 3 agree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333033" y="3795330"/>
            <a:ext cx="1358900" cy="1358900"/>
            <a:chOff x="5909728" y="4368790"/>
            <a:chExt cx="1811866" cy="1811867"/>
          </a:xfrm>
        </p:grpSpPr>
        <p:cxnSp>
          <p:nvCxnSpPr>
            <p:cNvPr id="17" name="Straight Connector 14"/>
            <p:cNvCxnSpPr/>
            <p:nvPr/>
          </p:nvCxnSpPr>
          <p:spPr>
            <a:xfrm rot="16200000" flipH="1">
              <a:off x="5909728" y="4402657"/>
              <a:ext cx="1778000" cy="1778000"/>
            </a:xfrm>
            <a:prstGeom prst="line">
              <a:avLst/>
            </a:prstGeom>
            <a:ln w="1016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5"/>
            <p:cNvCxnSpPr/>
            <p:nvPr/>
          </p:nvCxnSpPr>
          <p:spPr>
            <a:xfrm rot="5400000">
              <a:off x="5943594" y="4368790"/>
              <a:ext cx="1778000" cy="1778000"/>
            </a:xfrm>
            <a:prstGeom prst="line">
              <a:avLst/>
            </a:prstGeom>
            <a:ln w="1016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21"/>
          <p:cNvSpPr txBox="1"/>
          <p:nvPr/>
        </p:nvSpPr>
        <p:spPr>
          <a:xfrm>
            <a:off x="6841068" y="4478882"/>
            <a:ext cx="7304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FAIL!</a:t>
            </a:r>
          </a:p>
        </p:txBody>
      </p:sp>
      <p:sp>
        <p:nvSpPr>
          <p:cNvPr id="20" name="TextBox 23"/>
          <p:cNvSpPr txBox="1"/>
          <p:nvPr/>
        </p:nvSpPr>
        <p:spPr>
          <a:xfrm>
            <a:off x="1265774" y="5317083"/>
            <a:ext cx="44152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Increasing transistor density reduces the cost of redundancy</a:t>
            </a:r>
          </a:p>
        </p:txBody>
      </p:sp>
    </p:spTree>
    <p:extLst>
      <p:ext uri="{BB962C8B-B14F-4D97-AF65-F5344CB8AC3E}">
        <p14:creationId xmlns:p14="http://schemas.microsoft.com/office/powerpoint/2010/main" val="427368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39088AB9-AFFE-45B8-B950-9E46F0A7D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DAEF6E-6E00-41C2-A24D-1605082BD424}" type="slidenum">
              <a:rPr lang="en-US" altLang="en-US"/>
              <a:pPr>
                <a:defRPr/>
              </a:pPr>
              <a:t>71</a:t>
            </a:fld>
            <a:endParaRPr lang="en-US" altLang="en-US"/>
          </a:p>
        </p:txBody>
      </p:sp>
      <p:sp>
        <p:nvSpPr>
          <p:cNvPr id="30723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571983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Dependability via Redundancy</a:t>
            </a:r>
          </a:p>
        </p:txBody>
      </p:sp>
      <p:sp>
        <p:nvSpPr>
          <p:cNvPr id="30724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70436" name="Text Box 4">
            <a:extLst>
              <a:ext uri="{FF2B5EF4-FFF2-40B4-BE49-F238E27FC236}">
                <a16:creationId xmlns:a16="http://schemas.microsoft.com/office/drawing/2014/main" id="{06A455D9-5253-4A67-B643-628FCCC12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13" y="1524000"/>
            <a:ext cx="8392054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Clr>
                <a:srgbClr val="CC0000"/>
              </a:buClr>
              <a:buFontTx/>
              <a:buChar char="•"/>
              <a:defRPr/>
            </a:pPr>
            <a:r>
              <a:rPr lang="en-US" altLang="en-US" sz="2000" dirty="0"/>
              <a:t> </a:t>
            </a:r>
            <a:r>
              <a:rPr lang="en-US" altLang="en-US" sz="2400" dirty="0"/>
              <a:t>Applies to everything from datacenters to storage to memory to instructors</a:t>
            </a:r>
          </a:p>
          <a:p>
            <a:pPr lvl="1">
              <a:buClr>
                <a:srgbClr val="CC0000"/>
              </a:buClr>
              <a:buFontTx/>
              <a:buChar char="•"/>
              <a:defRPr/>
            </a:pPr>
            <a:r>
              <a:rPr lang="en-US" altLang="en-US" sz="2400" dirty="0"/>
              <a:t> Redundant datacenters so that can lose 1 datacenter but Internet service stays online</a:t>
            </a:r>
          </a:p>
          <a:p>
            <a:pPr lvl="1">
              <a:buClr>
                <a:srgbClr val="CC0000"/>
              </a:buClr>
              <a:buFontTx/>
              <a:buChar char="•"/>
              <a:defRPr/>
            </a:pPr>
            <a:r>
              <a:rPr lang="en-US" altLang="en-US" sz="2400" dirty="0"/>
              <a:t> Redundant disks so that can lose 1 disk but not lose data (Redundant Arrays of Independent Disks/RAID)</a:t>
            </a:r>
          </a:p>
          <a:p>
            <a:pPr lvl="1">
              <a:buClr>
                <a:srgbClr val="CC0000"/>
              </a:buClr>
              <a:buFontTx/>
              <a:buChar char="•"/>
              <a:defRPr/>
            </a:pPr>
            <a:r>
              <a:rPr lang="en-US" altLang="en-US" sz="2400" dirty="0"/>
              <a:t> Redundant memory bits of so that can lose 1 bit but no data (Error Correcting Code/ECC Memory)</a:t>
            </a:r>
          </a:p>
        </p:txBody>
      </p:sp>
      <p:pic>
        <p:nvPicPr>
          <p:cNvPr id="6" name="Picture 8" descr="RAI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276" y="4632513"/>
            <a:ext cx="3632195" cy="1567225"/>
          </a:xfrm>
          <a:prstGeom prst="rect">
            <a:avLst/>
          </a:prstGeom>
        </p:spPr>
      </p:pic>
      <p:pic>
        <p:nvPicPr>
          <p:cNvPr id="7" name="Picture 7" descr="ECCmemory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4067" y="5032737"/>
            <a:ext cx="2032001" cy="47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174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E15B1D8-7C74-4E2D-B670-434A49A4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E660D-05DD-48C3-9D73-BFFC9AD44FEA}" type="slidenum">
              <a:rPr lang="en-US" altLang="en-US"/>
              <a:pPr>
                <a:defRPr/>
              </a:pPr>
              <a:t>72</a:t>
            </a:fld>
            <a:endParaRPr lang="en-US" altLang="en-US"/>
          </a:p>
        </p:txBody>
      </p:sp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510588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New Conventional Wisdom</a:t>
            </a:r>
          </a:p>
        </p:txBody>
      </p:sp>
      <p:sp>
        <p:nvSpPr>
          <p:cNvPr id="1434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" name="Picture 6" descr="tpu-v2-hero-2.2e16d0ba.fill-1080x108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8" b="26585"/>
          <a:stretch/>
        </p:blipFill>
        <p:spPr>
          <a:xfrm>
            <a:off x="899692" y="1906569"/>
            <a:ext cx="4641262" cy="2170048"/>
          </a:xfrm>
          <a:prstGeom prst="rect">
            <a:avLst/>
          </a:prstGeom>
        </p:spPr>
      </p:pic>
      <p:pic>
        <p:nvPicPr>
          <p:cNvPr id="7" name="Picture 7" descr="Google Cloud TPU board side view x 800_1495026076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58" y="4177145"/>
            <a:ext cx="4700688" cy="146896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626678" y="2179445"/>
            <a:ext cx="3366653" cy="1177239"/>
          </a:xfrm>
          <a:prstGeom prst="rect">
            <a:avLst/>
          </a:prstGeom>
          <a:noFill/>
        </p:spPr>
        <p:txBody>
          <a:bodyPr wrap="square" lIns="68574" tIns="34287" rIns="68574" bIns="34287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Google TPU2</a:t>
            </a:r>
          </a:p>
          <a:p>
            <a:r>
              <a:rPr lang="en-US" dirty="0">
                <a:latin typeface="Calibri"/>
                <a:cs typeface="Calibri"/>
              </a:rPr>
              <a:t>Specialized Engine for NN training</a:t>
            </a:r>
          </a:p>
          <a:p>
            <a:r>
              <a:rPr lang="en-US" dirty="0">
                <a:latin typeface="Calibri"/>
                <a:cs typeface="Calibri"/>
              </a:rPr>
              <a:t>Deployed in cloud</a:t>
            </a:r>
          </a:p>
          <a:p>
            <a:r>
              <a:rPr lang="en-US" dirty="0">
                <a:latin typeface="Calibri"/>
                <a:cs typeface="Calibri"/>
              </a:rPr>
              <a:t>45 TFLOPS/chip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4655141" y="4403114"/>
            <a:ext cx="3308367" cy="514351"/>
            <a:chOff x="4038600" y="3486150"/>
            <a:chExt cx="4411156" cy="685801"/>
          </a:xfrm>
        </p:grpSpPr>
        <p:cxnSp>
          <p:nvCxnSpPr>
            <p:cNvPr id="10" name="Straight Connector 10"/>
            <p:cNvCxnSpPr/>
            <p:nvPr/>
          </p:nvCxnSpPr>
          <p:spPr bwMode="auto">
            <a:xfrm flipV="1">
              <a:off x="4038600" y="3716983"/>
              <a:ext cx="1905000" cy="45496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</p:spPr>
        </p:cxnSp>
        <p:sp>
          <p:nvSpPr>
            <p:cNvPr id="11" name="TextBox 11"/>
            <p:cNvSpPr txBox="1"/>
            <p:nvPr/>
          </p:nvSpPr>
          <p:spPr>
            <a:xfrm>
              <a:off x="5943600" y="3486150"/>
              <a:ext cx="2506156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Serious </a:t>
              </a:r>
              <a:r>
                <a:rPr lang="en-US" dirty="0" err="1">
                  <a:latin typeface="Calibri"/>
                  <a:cs typeface="Calibri"/>
                </a:rPr>
                <a:t>heatsinks</a:t>
              </a:r>
              <a:r>
                <a:rPr lang="en-US" dirty="0">
                  <a:latin typeface="Calibri"/>
                  <a:cs typeface="Calibri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192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728F456-6A71-49BE-8570-D4F34F23B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54BA3B-40FC-4EEE-BB2C-4453D583627A}" type="slidenum">
              <a:rPr lang="en-US" altLang="en-US"/>
              <a:pPr>
                <a:defRPr/>
              </a:pPr>
              <a:t>73</a:t>
            </a:fld>
            <a:endParaRPr lang="en-US" altLang="en-US"/>
          </a:p>
        </p:txBody>
      </p:sp>
      <p:sp>
        <p:nvSpPr>
          <p:cNvPr id="18435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39274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CC0000"/>
                </a:solidFill>
                <a:latin typeface="Arial" panose="020B0604020202020204" pitchFamily="34" charset="0"/>
              </a:rPr>
              <a:t>Performance Metrics</a:t>
            </a:r>
          </a:p>
        </p:txBody>
      </p:sp>
      <p:sp>
        <p:nvSpPr>
          <p:cNvPr id="18436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7" name="Text Box 4"/>
          <p:cNvSpPr txBox="1">
            <a:spLocks noChangeArrowheads="1"/>
          </p:cNvSpPr>
          <p:nvPr/>
        </p:nvSpPr>
        <p:spPr bwMode="auto">
          <a:xfrm>
            <a:off x="517525" y="1563688"/>
            <a:ext cx="8027988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sz="2400">
                <a:latin typeface="Arial" panose="020B0604020202020204" pitchFamily="34" charset="0"/>
              </a:rPr>
              <a:t> Possible measures:</a:t>
            </a:r>
          </a:p>
          <a:p>
            <a:pPr lvl="1" eaLnBrk="1" hangingPunct="1">
              <a:spcBef>
                <a:spcPct val="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en-US" sz="2400">
                <a:latin typeface="Arial" panose="020B0604020202020204" pitchFamily="34" charset="0"/>
              </a:rPr>
              <a:t> response time – time elapsed between start and end</a:t>
            </a:r>
          </a:p>
          <a:p>
            <a:pPr lvl="1" eaLnBrk="1" hangingPunct="1">
              <a:spcBef>
                <a:spcPct val="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en-US" sz="2400">
                <a:latin typeface="Arial" panose="020B0604020202020204" pitchFamily="34" charset="0"/>
              </a:rPr>
              <a:t>   of a program</a:t>
            </a:r>
          </a:p>
          <a:p>
            <a:pPr lvl="1" eaLnBrk="1" hangingPunct="1">
              <a:spcBef>
                <a:spcPct val="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en-US" sz="2400">
                <a:latin typeface="Arial" panose="020B0604020202020204" pitchFamily="34" charset="0"/>
              </a:rPr>
              <a:t> throughput – amount of work done in a fixed time</a:t>
            </a:r>
          </a:p>
          <a:p>
            <a:pPr eaLnBrk="1" hangingPunct="1">
              <a:spcBef>
                <a:spcPct val="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en-US" sz="2400">
                <a:latin typeface="Arial" panose="020B0604020202020204" pitchFamily="34" charset="0"/>
              </a:rPr>
              <a:t>  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sz="2400">
                <a:latin typeface="Arial" panose="020B0604020202020204" pitchFamily="34" charset="0"/>
              </a:rPr>
              <a:t> The two measures are usually linked</a:t>
            </a:r>
          </a:p>
          <a:p>
            <a:pPr lvl="1" eaLnBrk="1" hangingPunct="1">
              <a:spcBef>
                <a:spcPct val="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en-US" sz="2400">
                <a:latin typeface="Arial" panose="020B0604020202020204" pitchFamily="34" charset="0"/>
              </a:rPr>
              <a:t> A faster processor will improve both</a:t>
            </a:r>
          </a:p>
          <a:p>
            <a:pPr lvl="1" eaLnBrk="1" hangingPunct="1">
              <a:spcBef>
                <a:spcPct val="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en-US" sz="2400">
                <a:latin typeface="Arial" panose="020B0604020202020204" pitchFamily="34" charset="0"/>
              </a:rPr>
              <a:t> More processors will likely only improve throughput</a:t>
            </a:r>
          </a:p>
          <a:p>
            <a:pPr lvl="1" eaLnBrk="1" hangingPunct="1">
              <a:spcBef>
                <a:spcPct val="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en-US" sz="2400">
                <a:latin typeface="Arial" panose="020B0604020202020204" pitchFamily="34" charset="0"/>
              </a:rPr>
              <a:t> Some policies will improve throughput and worsen </a:t>
            </a:r>
          </a:p>
          <a:p>
            <a:pPr lvl="1" eaLnBrk="1" hangingPunct="1">
              <a:spcBef>
                <a:spcPct val="0"/>
              </a:spcBef>
              <a:buClr>
                <a:schemeClr val="accent2"/>
              </a:buClr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   response time</a:t>
            </a:r>
          </a:p>
          <a:p>
            <a:pPr lvl="1" eaLnBrk="1" hangingPunct="1">
              <a:spcBef>
                <a:spcPct val="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altLang="en-US" sz="2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sz="2400">
                <a:latin typeface="Arial" panose="020B0604020202020204" pitchFamily="34" charset="0"/>
              </a:rPr>
              <a:t> What influences performance?</a:t>
            </a:r>
          </a:p>
        </p:txBody>
      </p:sp>
    </p:spTree>
    <p:extLst>
      <p:ext uri="{BB962C8B-B14F-4D97-AF65-F5344CB8AC3E}">
        <p14:creationId xmlns:p14="http://schemas.microsoft.com/office/powerpoint/2010/main" val="12715343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E15B1D8-7C74-4E2D-B670-434A49A4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E660D-05DD-48C3-9D73-BFFC9AD44FEA}" type="slidenum">
              <a:rPr lang="en-US" altLang="en-US"/>
              <a:pPr>
                <a:defRPr/>
              </a:pPr>
              <a:t>74</a:t>
            </a:fld>
            <a:endParaRPr lang="en-US" altLang="en-US"/>
          </a:p>
        </p:txBody>
      </p:sp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563006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CPU time—CPU performance</a:t>
            </a:r>
          </a:p>
        </p:txBody>
      </p:sp>
      <p:sp>
        <p:nvSpPr>
          <p:cNvPr id="1434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517525" y="1563688"/>
            <a:ext cx="7430239" cy="372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CPU time is further divided into: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User time - time spent in user mode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System time - time spent in the operating system (OS)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Unix time command reports CPU time as: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90.7u 12.9s 2:39 65%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90.7 user CPU seconds (in the user’s program)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12.9 system CPU seconds (in the system calls e.g. </a:t>
            </a:r>
            <a:r>
              <a:rPr lang="en-US" altLang="en-US" sz="2000" dirty="0" err="1">
                <a:latin typeface="Arial" panose="020B0604020202020204" pitchFamily="34" charset="0"/>
              </a:rPr>
              <a:t>printf</a:t>
            </a:r>
            <a:r>
              <a:rPr lang="en-US" altLang="en-US" sz="2000" dirty="0">
                <a:latin typeface="Arial" panose="020B0604020202020204" pitchFamily="34" charset="0"/>
              </a:rPr>
              <a:t>)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2 minutes, 39 seconds wall-clock time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65% of the wall clock time was spent running on the CPU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4151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7DBFC4-A6ED-47B6-82F3-BAB1FD646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567DFC-74DD-4F55-A4C8-FA93E56DBC4E}" type="slidenum">
              <a:rPr lang="en-US" altLang="en-US"/>
              <a:pPr>
                <a:defRPr/>
              </a:pPr>
              <a:t>75</a:t>
            </a:fld>
            <a:endParaRPr lang="en-US" altLang="en-US"/>
          </a:p>
        </p:txBody>
      </p:sp>
      <p:sp>
        <p:nvSpPr>
          <p:cNvPr id="30723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60467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CC0000"/>
                </a:solidFill>
                <a:latin typeface="Arial" panose="020B0604020202020204" pitchFamily="34" charset="0"/>
              </a:rPr>
              <a:t>Factors Influencing Performance</a:t>
            </a:r>
          </a:p>
        </p:txBody>
      </p:sp>
      <p:sp>
        <p:nvSpPr>
          <p:cNvPr id="30724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228600" y="1600200"/>
            <a:ext cx="8577263" cy="410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Execution time = clock cycle time x number of instrs x avg CPI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sz="2400">
                <a:latin typeface="Arial" panose="020B0604020202020204" pitchFamily="34" charset="0"/>
              </a:rPr>
              <a:t> Clock cycle time: manufacturing process (how fast is each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   transistor), how much work gets done in each pipeline stage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   (more on this later)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sz="2400">
                <a:latin typeface="Arial" panose="020B0604020202020204" pitchFamily="34" charset="0"/>
              </a:rPr>
              <a:t> Number of instrs: the quality of the compiler and the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  instruction set architecture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sz="2400">
                <a:latin typeface="Arial" panose="020B0604020202020204" pitchFamily="34" charset="0"/>
              </a:rPr>
              <a:t> CPI: the nature of each instruction and the quality of the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   architecture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991826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E15B1D8-7C74-4E2D-B670-434A49A4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E660D-05DD-48C3-9D73-BFFC9AD44FEA}" type="slidenum">
              <a:rPr lang="en-US" altLang="en-US"/>
              <a:pPr>
                <a:defRPr/>
              </a:pPr>
              <a:t>76</a:t>
            </a:fld>
            <a:endParaRPr lang="en-US" altLang="en-US"/>
          </a:p>
        </p:txBody>
      </p:sp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563006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Iron Law—CPU performance</a:t>
            </a:r>
          </a:p>
        </p:txBody>
      </p:sp>
      <p:sp>
        <p:nvSpPr>
          <p:cNvPr id="1434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665521" y="2803293"/>
            <a:ext cx="793037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Architecture --&gt;  Implementation --&gt;  Realization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Compiler Designer  Processor Designer  Chip Designer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00034" y="1285860"/>
            <a:ext cx="8261350" cy="1214438"/>
          </a:xfrm>
          <a:prstGeom prst="rect">
            <a:avLst/>
          </a:prstGeom>
          <a:solidFill>
            <a:srgbClr val="FFFF00">
              <a:alpha val="30000"/>
            </a:srgbClr>
          </a:solidFill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Courier New" pitchFamily="49" charset="0"/>
                <a:ea typeface="宋体" pitchFamily="2" charset="-122"/>
              </a:rPr>
              <a:t>CPU time</a:t>
            </a:r>
            <a:r>
              <a:rPr lang="en-US" altLang="zh-CN" sz="2000" b="1" dirty="0">
                <a:solidFill>
                  <a:srgbClr val="FF0000"/>
                </a:solidFill>
                <a:latin typeface="Courier New" pitchFamily="49" charset="0"/>
                <a:ea typeface="宋体" pitchFamily="2" charset="-122"/>
              </a:rPr>
              <a:t> = Instructions * CPI * Clock cycle time</a:t>
            </a:r>
          </a:p>
          <a:p>
            <a:r>
              <a:rPr lang="en-US" altLang="zh-CN" sz="2000" b="1" dirty="0">
                <a:latin typeface="Courier New" pitchFamily="49" charset="0"/>
                <a:ea typeface="宋体" pitchFamily="2" charset="-122"/>
              </a:rPr>
              <a:t>              = Instructions * CPI / Clock rate</a:t>
            </a:r>
          </a:p>
          <a:p>
            <a:r>
              <a:rPr lang="en-US" altLang="zh-CN" sz="2000" b="1" dirty="0">
                <a:latin typeface="Courier New" pitchFamily="49" charset="0"/>
                <a:ea typeface="宋体" pitchFamily="2" charset="-122"/>
              </a:rPr>
              <a:t>              = Instructions / MIPS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422771"/>
              </p:ext>
            </p:extLst>
          </p:nvPr>
        </p:nvGraphicFramePr>
        <p:xfrm>
          <a:off x="617452" y="3792369"/>
          <a:ext cx="814393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75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1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46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00FF"/>
                          </a:solidFill>
                        </a:rPr>
                        <a:t>Hardware</a:t>
                      </a:r>
                      <a:r>
                        <a:rPr lang="en-US" altLang="zh-CN" baseline="0" dirty="0">
                          <a:solidFill>
                            <a:srgbClr val="0000FF"/>
                          </a:solidFill>
                        </a:rPr>
                        <a:t> / Software 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00FF"/>
                          </a:solidFill>
                        </a:rPr>
                        <a:t>   Affects what ?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00FF"/>
                          </a:solidFill>
                        </a:rPr>
                        <a:t>How?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Algorithm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IC,  possibly CPI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Favoring instructions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Programming language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IC,</a:t>
                      </a:r>
                      <a:r>
                        <a:rPr lang="en-US" altLang="zh-CN" baseline="0" dirty="0"/>
                        <a:t>  CPI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Java</a:t>
                      </a:r>
                      <a:r>
                        <a:rPr lang="en-US" altLang="zh-CN" baseline="0" dirty="0"/>
                        <a:t> : indirect calls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Compiler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IC,  CPI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Instruction set</a:t>
                      </a:r>
                      <a:r>
                        <a:rPr lang="en-US" altLang="zh-CN" baseline="0" dirty="0"/>
                        <a:t> Architecture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IC,  </a:t>
                      </a:r>
                      <a:r>
                        <a:rPr lang="en-US" altLang="zh-CN" baseline="0" dirty="0"/>
                        <a:t> CPI,   CC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Organization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CPI,  CC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IC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6834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69EC16F-B5A2-453D-BEC1-25D4DDD1C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C1AB9B-23D3-4EA9-9FA8-A2BBADC1BF1C}" type="slidenum">
              <a:rPr lang="en-US" altLang="en-US"/>
              <a:pPr>
                <a:defRPr/>
              </a:pPr>
              <a:t>77</a:t>
            </a:fld>
            <a:endParaRPr lang="en-US" altLang="en-US"/>
          </a:p>
        </p:txBody>
      </p:sp>
      <p:sp>
        <p:nvSpPr>
          <p:cNvPr id="20483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29813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CC0000"/>
                </a:solidFill>
                <a:latin typeface="Arial" panose="020B0604020202020204" pitchFamily="34" charset="0"/>
              </a:rPr>
              <a:t>Execution Time</a:t>
            </a:r>
          </a:p>
        </p:txBody>
      </p:sp>
      <p:sp>
        <p:nvSpPr>
          <p:cNvPr id="20484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5" name="Text Box 4"/>
          <p:cNvSpPr txBox="1">
            <a:spLocks noChangeArrowheads="1"/>
          </p:cNvSpPr>
          <p:nvPr/>
        </p:nvSpPr>
        <p:spPr bwMode="auto">
          <a:xfrm>
            <a:off x="517525" y="1563688"/>
            <a:ext cx="7793038" cy="410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Consider a system X executing a fixed workload W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Performance</a:t>
            </a:r>
            <a:r>
              <a:rPr lang="en-US" altLang="en-US" sz="2400" baseline="-25000">
                <a:latin typeface="Arial" panose="020B0604020202020204" pitchFamily="34" charset="0"/>
              </a:rPr>
              <a:t>X</a:t>
            </a:r>
            <a:r>
              <a:rPr lang="en-US" altLang="en-US" sz="2400">
                <a:latin typeface="Arial" panose="020B0604020202020204" pitchFamily="34" charset="0"/>
              </a:rPr>
              <a:t> = 1 / Execution time</a:t>
            </a:r>
            <a:r>
              <a:rPr lang="en-US" altLang="en-US" sz="2400" baseline="-25000">
                <a:latin typeface="Arial" panose="020B0604020202020204" pitchFamily="34" charset="0"/>
              </a:rPr>
              <a:t>X</a:t>
            </a:r>
            <a:r>
              <a:rPr lang="en-US" altLang="en-US" sz="2400">
                <a:latin typeface="Arial" panose="020B0604020202020204" pitchFamily="34" charset="0"/>
              </a:rPr>
              <a:t> 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Execution time = response time = wall clock time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    - Note that this includes time to execute the workload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      as well as time spent by the operating system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      co-ordinating various events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The UNIX “time” command breaks up the wall clock time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 as user and system time</a:t>
            </a:r>
          </a:p>
        </p:txBody>
      </p:sp>
    </p:spTree>
    <p:extLst>
      <p:ext uri="{BB962C8B-B14F-4D97-AF65-F5344CB8AC3E}">
        <p14:creationId xmlns:p14="http://schemas.microsoft.com/office/powerpoint/2010/main" val="36930930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E15B1D8-7C74-4E2D-B670-434A49A4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E660D-05DD-48C3-9D73-BFFC9AD44FEA}" type="slidenum">
              <a:rPr lang="en-US" altLang="en-US"/>
              <a:pPr>
                <a:defRPr/>
              </a:pPr>
              <a:t>78</a:t>
            </a:fld>
            <a:endParaRPr lang="en-US" altLang="en-US"/>
          </a:p>
        </p:txBody>
      </p:sp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432842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Compare Performance</a:t>
            </a:r>
          </a:p>
        </p:txBody>
      </p:sp>
      <p:sp>
        <p:nvSpPr>
          <p:cNvPr id="1434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517525" y="1563688"/>
            <a:ext cx="8169275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“Performance of P1 is better than P2  ” is, for a given work load L, P1 takes less time to execute L than P2 does</a:t>
            </a:r>
          </a:p>
          <a:p>
            <a:pPr>
              <a:spcBef>
                <a:spcPct val="0"/>
              </a:spcBef>
              <a:buClr>
                <a:srgbClr val="CC0000"/>
              </a:buClr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      performance(P1) &gt; Performance(P2)</a:t>
            </a:r>
          </a:p>
          <a:p>
            <a:pPr>
              <a:spcBef>
                <a:spcPct val="0"/>
              </a:spcBef>
              <a:buClr>
                <a:srgbClr val="CC0000"/>
              </a:buClr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         → Execution Time(P1, L) &lt; Execution Time(P1, L)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“Processor X is n times fast than Y” is </a:t>
            </a:r>
          </a:p>
        </p:txBody>
      </p:sp>
      <p:pic>
        <p:nvPicPr>
          <p:cNvPr id="6" name="Picture 4" descr="chap1_2-1new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1548" y="4357165"/>
            <a:ext cx="3352800" cy="9906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7" name="Picture 9" descr="lx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06324" y="4142851"/>
            <a:ext cx="3809026" cy="1752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40540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47F15F6-D5A4-463E-B34B-9D2A7AF67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7D4500-1A60-46F2-AB1C-A0F62D10D081}" type="slidenum">
              <a:rPr lang="en-US" altLang="en-US"/>
              <a:pPr>
                <a:defRPr/>
              </a:pPr>
              <a:t>79</a:t>
            </a:fld>
            <a:endParaRPr lang="en-US" altLang="en-US"/>
          </a:p>
        </p:txBody>
      </p:sp>
      <p:sp>
        <p:nvSpPr>
          <p:cNvPr id="22531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50768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CC0000"/>
                </a:solidFill>
                <a:latin typeface="Arial" panose="020B0604020202020204" pitchFamily="34" charset="0"/>
              </a:rPr>
              <a:t>Speedup and Improvement</a:t>
            </a:r>
          </a:p>
        </p:txBody>
      </p:sp>
      <p:sp>
        <p:nvSpPr>
          <p:cNvPr id="22532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3" name="Text Box 4"/>
          <p:cNvSpPr txBox="1">
            <a:spLocks noChangeArrowheads="1"/>
          </p:cNvSpPr>
          <p:nvPr/>
        </p:nvSpPr>
        <p:spPr bwMode="auto">
          <a:xfrm>
            <a:off x="381000" y="1395185"/>
            <a:ext cx="7132658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System X executes a program in 10 seconds, system Y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  executes the same program in 15 seconds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System X is 1.5 times faster than system Y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The speedup of system X over system Y is 1.5  (the ratio)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    = perf X / perf Y  =  </a:t>
            </a:r>
            <a:r>
              <a:rPr lang="en-US" altLang="en-US" sz="2000" dirty="0" err="1">
                <a:latin typeface="Arial" panose="020B0604020202020204" pitchFamily="34" charset="0"/>
              </a:rPr>
              <a:t>exectime</a:t>
            </a:r>
            <a:r>
              <a:rPr lang="en-US" altLang="en-US" sz="2000" dirty="0">
                <a:latin typeface="Arial" panose="020B0604020202020204" pitchFamily="34" charset="0"/>
              </a:rPr>
              <a:t> Y / </a:t>
            </a:r>
            <a:r>
              <a:rPr lang="en-US" altLang="en-US" sz="2000" dirty="0" err="1">
                <a:latin typeface="Arial" panose="020B0604020202020204" pitchFamily="34" charset="0"/>
              </a:rPr>
              <a:t>exectime</a:t>
            </a:r>
            <a:r>
              <a:rPr lang="en-US" altLang="en-US" sz="2000" dirty="0">
                <a:latin typeface="Arial" panose="020B0604020202020204" pitchFamily="34" charset="0"/>
              </a:rPr>
              <a:t> X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The performance improvement of X over Y is 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   1.5 -1 = 0.5 = 50% = (perf X – perf Y) / perf Y = speedup - 1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The execution time reduction for system X, compared to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   Y is (15-10) / 15  = 33%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   The execution time increase for Y, compared to X is 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    (15-10) / 10 = 50%</a:t>
            </a:r>
          </a:p>
        </p:txBody>
      </p:sp>
    </p:spTree>
    <p:extLst>
      <p:ext uri="{BB962C8B-B14F-4D97-AF65-F5344CB8AC3E}">
        <p14:creationId xmlns:p14="http://schemas.microsoft.com/office/powerpoint/2010/main" val="3637173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E15B1D8-7C74-4E2D-B670-434A49A4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E660D-05DD-48C3-9D73-BFFC9AD44FEA}" type="slidenum">
              <a:rPr lang="en-US" altLang="en-US"/>
              <a:pPr>
                <a:defRPr/>
              </a:pPr>
              <a:t>8</a:t>
            </a:fld>
            <a:endParaRPr lang="en-US" altLang="en-US"/>
          </a:p>
        </p:txBody>
      </p:sp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563427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Mark I (Harvard) ASCC (IBM) </a:t>
            </a:r>
          </a:p>
        </p:txBody>
      </p:sp>
      <p:sp>
        <p:nvSpPr>
          <p:cNvPr id="1434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517527" y="1563688"/>
            <a:ext cx="5690234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765,000 components and 500 miles (800 km) of wire with three million connections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zh-CN" sz="2000" dirty="0">
                <a:latin typeface="Arial" panose="020B0604020202020204" pitchFamily="34" charset="0"/>
              </a:rPr>
              <a:t> V</a:t>
            </a:r>
            <a:r>
              <a:rPr lang="en-US" altLang="en-US" sz="2000" dirty="0">
                <a:latin typeface="Arial" panose="020B0604020202020204" pitchFamily="34" charset="0"/>
              </a:rPr>
              <a:t>olume of 51 feet (16 m) in length, eight feet (2.4 m) in height, and two feet (~61 cm) deep. 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Weight of about 10,000 pounds (4500 kg). 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The basic calculating units had to be synchronized mechanically, so they were run by a 50-foot (~15.5 m) shaft driven by a five-horsepower (4 kW) electric motor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The industry's largest electromechanical calculator</a:t>
            </a:r>
          </a:p>
        </p:txBody>
      </p:sp>
      <p:pic>
        <p:nvPicPr>
          <p:cNvPr id="19458" name="Picture 2" descr="https://upload.wikimedia.org/wikipedia/commons/c/c9/Aiken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7" r="7649"/>
          <a:stretch/>
        </p:blipFill>
        <p:spPr bwMode="auto">
          <a:xfrm>
            <a:off x="6162040" y="2538280"/>
            <a:ext cx="2763520" cy="337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3185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57B2E4E-0155-4EA2-94E0-FCA7AB9F1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C4B09F-E138-47B6-B3EE-47BE6289E32E}" type="slidenum">
              <a:rPr lang="en-US" altLang="en-US"/>
              <a:pPr>
                <a:defRPr/>
              </a:pPr>
              <a:t>80</a:t>
            </a:fld>
            <a:endParaRPr lang="en-US" altLang="en-US"/>
          </a:p>
        </p:txBody>
      </p:sp>
      <p:sp>
        <p:nvSpPr>
          <p:cNvPr id="26627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46942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CC0000"/>
                </a:solidFill>
                <a:latin typeface="Arial" panose="020B0604020202020204" pitchFamily="34" charset="0"/>
              </a:rPr>
              <a:t>Performance Equation - I</a:t>
            </a:r>
          </a:p>
        </p:txBody>
      </p:sp>
      <p:sp>
        <p:nvSpPr>
          <p:cNvPr id="26628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9" name="Text Box 4"/>
          <p:cNvSpPr txBox="1">
            <a:spLocks noChangeArrowheads="1"/>
          </p:cNvSpPr>
          <p:nvPr/>
        </p:nvSpPr>
        <p:spPr bwMode="auto">
          <a:xfrm>
            <a:off x="517525" y="1563688"/>
            <a:ext cx="8274050" cy="447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CPU execution time = CPU clock cycles  x  Clock cycle time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Clock cycle time = 1 / Clock speed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If a processor has a frequency of 3 GHz, the clock ticks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3 billion times in a second – as we’ll soon see, with each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clock tick, one or more/less instructions may complete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If a program runs for 10 seconds on a 3 GHz processor,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 how many clock cycles did it run for?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If a program runs for 2 billion clock cycles on a 1.5 GHz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 processor, what is the execution time in seconds?</a:t>
            </a:r>
          </a:p>
        </p:txBody>
      </p:sp>
    </p:spTree>
    <p:extLst>
      <p:ext uri="{BB962C8B-B14F-4D97-AF65-F5344CB8AC3E}">
        <p14:creationId xmlns:p14="http://schemas.microsoft.com/office/powerpoint/2010/main" val="24371683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DCCB977-20CB-4752-83FA-B261CAECF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40BEB-BE72-4F1C-A7F3-83D023E023C9}" type="slidenum">
              <a:rPr lang="en-US" altLang="en-US"/>
              <a:pPr>
                <a:defRPr/>
              </a:pPr>
              <a:t>81</a:t>
            </a:fld>
            <a:endParaRPr lang="en-US" altLang="en-US"/>
          </a:p>
        </p:txBody>
      </p:sp>
      <p:sp>
        <p:nvSpPr>
          <p:cNvPr id="28675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48069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CC0000"/>
                </a:solidFill>
                <a:latin typeface="Arial" panose="020B0604020202020204" pitchFamily="34" charset="0"/>
              </a:rPr>
              <a:t>Performance Equation - II</a:t>
            </a:r>
          </a:p>
        </p:txBody>
      </p:sp>
      <p:sp>
        <p:nvSpPr>
          <p:cNvPr id="28676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7" name="Text Box 4"/>
          <p:cNvSpPr txBox="1">
            <a:spLocks noChangeArrowheads="1"/>
          </p:cNvSpPr>
          <p:nvPr/>
        </p:nvSpPr>
        <p:spPr bwMode="auto">
          <a:xfrm>
            <a:off x="304800" y="1600200"/>
            <a:ext cx="8689975" cy="374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CPU clock cycles = number of instrs  x  avg clock cycles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                                                                per instruction (CPI)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Substituting in previous equation,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Execution time = clock cycle time x number of instrs x avg CPI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If a 2 GHz processor graduates an instruction every third cycle,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 how many instructions are there in a program that runs for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 10 seconds?</a:t>
            </a:r>
          </a:p>
        </p:txBody>
      </p:sp>
    </p:spTree>
    <p:extLst>
      <p:ext uri="{BB962C8B-B14F-4D97-AF65-F5344CB8AC3E}">
        <p14:creationId xmlns:p14="http://schemas.microsoft.com/office/powerpoint/2010/main" val="20335922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E15B1D8-7C74-4E2D-B670-434A49A4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E660D-05DD-48C3-9D73-BFFC9AD44FEA}" type="slidenum">
              <a:rPr lang="en-US" altLang="en-US"/>
              <a:pPr>
                <a:defRPr/>
              </a:pPr>
              <a:t>82</a:t>
            </a:fld>
            <a:endParaRPr lang="en-US" altLang="en-US"/>
          </a:p>
        </p:txBody>
      </p:sp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118814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Pitfall</a:t>
            </a:r>
          </a:p>
        </p:txBody>
      </p:sp>
      <p:sp>
        <p:nvSpPr>
          <p:cNvPr id="1434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517526" y="1563688"/>
            <a:ext cx="787659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Using a subset of the performance equation as a performance metric.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Example 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MIPS - Millions of Instructions per Second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7290" y="3786190"/>
            <a:ext cx="63246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4"/>
          <p:cNvSpPr txBox="1"/>
          <p:nvPr/>
        </p:nvSpPr>
        <p:spPr>
          <a:xfrm>
            <a:off x="1428728" y="5143512"/>
            <a:ext cx="61436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</a:rPr>
              <a:t>                    Instruction count             clock rate </a:t>
            </a:r>
          </a:p>
          <a:p>
            <a:r>
              <a:rPr lang="en-US" altLang="zh-CN" sz="2000" b="1" dirty="0">
                <a:solidFill>
                  <a:srgbClr val="0000FF"/>
                </a:solidFill>
              </a:rPr>
              <a:t>MIPS   =  ------------------------------ = -------------------</a:t>
            </a:r>
          </a:p>
          <a:p>
            <a:r>
              <a:rPr lang="en-US" altLang="zh-CN" sz="2000" b="1" dirty="0">
                <a:solidFill>
                  <a:srgbClr val="0000FF"/>
                </a:solidFill>
              </a:rPr>
              <a:t>                  Execution time x 10</a:t>
            </a:r>
            <a:r>
              <a:rPr lang="en-US" altLang="zh-CN" sz="2000" b="1" baseline="30000" dirty="0">
                <a:solidFill>
                  <a:srgbClr val="0000FF"/>
                </a:solidFill>
              </a:rPr>
              <a:t>6              </a:t>
            </a:r>
            <a:r>
              <a:rPr lang="en-US" altLang="zh-CN" sz="2000" b="1" dirty="0">
                <a:solidFill>
                  <a:srgbClr val="0000FF"/>
                </a:solidFill>
              </a:rPr>
              <a:t>CPI x 10</a:t>
            </a:r>
            <a:r>
              <a:rPr lang="en-US" altLang="zh-CN" sz="2000" b="1" baseline="30000" dirty="0">
                <a:solidFill>
                  <a:srgbClr val="0000FF"/>
                </a:solidFill>
              </a:rPr>
              <a:t>6</a:t>
            </a:r>
            <a:endParaRPr lang="zh-CN" altLang="en-US" sz="2000" b="1" baseline="30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5989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E15B1D8-7C74-4E2D-B670-434A49A4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E660D-05DD-48C3-9D73-BFFC9AD44FEA}" type="slidenum">
              <a:rPr lang="en-US" altLang="en-US"/>
              <a:pPr>
                <a:defRPr/>
              </a:pPr>
              <a:t>83</a:t>
            </a:fld>
            <a:endParaRPr lang="en-US" altLang="en-US"/>
          </a:p>
        </p:txBody>
      </p:sp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421621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Pitfall on Performance</a:t>
            </a:r>
          </a:p>
        </p:txBody>
      </p:sp>
      <p:sp>
        <p:nvSpPr>
          <p:cNvPr id="1434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517525" y="1563688"/>
            <a:ext cx="8328092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Expecting the improvement of one aspect of a computer to increase overall performance by an amount proportional to the size of the improvement.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Example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305" y="3627340"/>
            <a:ext cx="83820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545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4B60822-C490-4BD2-89B9-F7A232E58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206CCC-7C91-443E-BB5C-A8085FDAEEC4}" type="slidenum">
              <a:rPr lang="en-US" altLang="en-US"/>
              <a:pPr>
                <a:defRPr/>
              </a:pPr>
              <a:t>84</a:t>
            </a:fld>
            <a:endParaRPr lang="en-US" altLang="en-US"/>
          </a:p>
        </p:txBody>
      </p:sp>
      <p:sp>
        <p:nvSpPr>
          <p:cNvPr id="32771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17637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CC0000"/>
                </a:solidFill>
                <a:latin typeface="Arial" panose="020B0604020202020204" pitchFamily="34" charset="0"/>
              </a:rPr>
              <a:t>Example</a:t>
            </a:r>
          </a:p>
        </p:txBody>
      </p:sp>
      <p:sp>
        <p:nvSpPr>
          <p:cNvPr id="32772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3" name="Text Box 4"/>
          <p:cNvSpPr txBox="1">
            <a:spLocks noChangeArrowheads="1"/>
          </p:cNvSpPr>
          <p:nvPr/>
        </p:nvSpPr>
        <p:spPr bwMode="auto">
          <a:xfrm>
            <a:off x="228600" y="1600200"/>
            <a:ext cx="8742330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Execution time = clock cycle time x number of </a:t>
            </a:r>
            <a:r>
              <a:rPr lang="en-US" altLang="en-US" sz="2400" dirty="0" err="1">
                <a:latin typeface="Arial" panose="020B0604020202020204" pitchFamily="34" charset="0"/>
              </a:rPr>
              <a:t>instrs</a:t>
            </a:r>
            <a:r>
              <a:rPr lang="en-US" altLang="en-US" sz="2400" dirty="0">
                <a:latin typeface="Arial" panose="020B0604020202020204" pitchFamily="34" charset="0"/>
              </a:rPr>
              <a:t> x </a:t>
            </a:r>
            <a:r>
              <a:rPr lang="en-US" altLang="en-US" sz="2400" dirty="0" err="1">
                <a:latin typeface="Arial" panose="020B0604020202020204" pitchFamily="34" charset="0"/>
              </a:rPr>
              <a:t>avg</a:t>
            </a:r>
            <a:r>
              <a:rPr lang="en-US" altLang="en-US" sz="2400" dirty="0">
                <a:latin typeface="Arial" panose="020B0604020202020204" pitchFamily="34" charset="0"/>
              </a:rPr>
              <a:t> CPI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Which of the following two systems is better?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A program is converted into 4 billion MIPS instructions by a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  compiler; the MIPS processor is implemented such that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  each instruction completes in an average of 1.5 cycles and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  the clock speed is 1 GHz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The same program is converted into 2 billion x86 instructions;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   the x86 processor is implemented such that each instruction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   completes in an average of 6 cycles and the clock speed is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   1.5 GHz</a:t>
            </a:r>
          </a:p>
        </p:txBody>
      </p:sp>
    </p:spTree>
    <p:extLst>
      <p:ext uri="{BB962C8B-B14F-4D97-AF65-F5344CB8AC3E}">
        <p14:creationId xmlns:p14="http://schemas.microsoft.com/office/powerpoint/2010/main" val="6292572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BCFA1B7-1A48-4355-A62D-D3551DF47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600342-6D76-4DD8-87B1-335CA47FF732}" type="slidenum">
              <a:rPr lang="en-US" altLang="en-US"/>
              <a:pPr>
                <a:defRPr/>
              </a:pPr>
              <a:t>85</a:t>
            </a:fld>
            <a:endParaRPr lang="en-US" altLang="en-US"/>
          </a:p>
        </p:txBody>
      </p:sp>
      <p:sp>
        <p:nvSpPr>
          <p:cNvPr id="34819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341947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CC0000"/>
                </a:solidFill>
                <a:latin typeface="Arial" panose="020B0604020202020204" pitchFamily="34" charset="0"/>
              </a:rPr>
              <a:t>Example Problem</a:t>
            </a:r>
          </a:p>
        </p:txBody>
      </p:sp>
      <p:sp>
        <p:nvSpPr>
          <p:cNvPr id="3482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1" name="Text Box 4"/>
          <p:cNvSpPr txBox="1">
            <a:spLocks noChangeArrowheads="1"/>
          </p:cNvSpPr>
          <p:nvPr/>
        </p:nvSpPr>
        <p:spPr bwMode="auto">
          <a:xfrm>
            <a:off x="304800" y="1447800"/>
            <a:ext cx="8675688" cy="267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sz="2400">
                <a:latin typeface="Arial" panose="020B0604020202020204" pitchFamily="34" charset="0"/>
              </a:rPr>
              <a:t> A 1 GHz processor takes 100 seconds to execute a program,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  while consuming 70 W of dynamic power and 30 W of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  leakage power.  Does the program consume less energy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  in Turbo boost mode when the frequency is increased to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  1.2 GHz?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  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endParaRPr lang="en-US" altLang="en-US" sz="24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8951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E7D151C-0CA3-43E0-8345-2DB97F03A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265720-CD64-4557-909D-FA1E3D31180C}" type="slidenum">
              <a:rPr lang="en-US" altLang="en-US"/>
              <a:pPr>
                <a:defRPr/>
              </a:pPr>
              <a:t>86</a:t>
            </a:fld>
            <a:endParaRPr lang="en-US" altLang="en-US"/>
          </a:p>
        </p:txBody>
      </p:sp>
      <p:sp>
        <p:nvSpPr>
          <p:cNvPr id="36867" name="Text Box 2"/>
          <p:cNvSpPr txBox="1">
            <a:spLocks noChangeArrowheads="1"/>
          </p:cNvSpPr>
          <p:nvPr/>
        </p:nvSpPr>
        <p:spPr bwMode="auto">
          <a:xfrm>
            <a:off x="441325" y="396875"/>
            <a:ext cx="341947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CC0000"/>
                </a:solidFill>
                <a:latin typeface="Arial" panose="020B0604020202020204" pitchFamily="34" charset="0"/>
              </a:rPr>
              <a:t>Example Problem</a:t>
            </a:r>
          </a:p>
        </p:txBody>
      </p:sp>
      <p:sp>
        <p:nvSpPr>
          <p:cNvPr id="36868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69" name="Text Box 4"/>
          <p:cNvSpPr txBox="1">
            <a:spLocks noChangeArrowheads="1"/>
          </p:cNvSpPr>
          <p:nvPr/>
        </p:nvSpPr>
        <p:spPr bwMode="auto">
          <a:xfrm>
            <a:off x="304800" y="1358900"/>
            <a:ext cx="8758238" cy="563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sz="2400" dirty="0">
                <a:latin typeface="Arial" panose="020B0604020202020204" pitchFamily="34" charset="0"/>
              </a:rPr>
              <a:t> A 1 GHz processor takes 100 seconds to execute a program,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  while consuming 70 W of dynamic power and 30 W of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  leakage power.  Does the program consume less energy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  in Turbo boost mode when the frequency is increased to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  1.2 GHz?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  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  Normal mode energy = 100 W x 100 s = 10,000 J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  Turbo mode energy = (70 x 1.2 + 30) x 100/1.2 = 9,500 J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  Note: 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     Frequency only impacts dynamic power, not leakage power.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     We assume that the program’s CPI is unchanged when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           frequency is changed, i.e., exec time varies linearly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           with cycle time.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endParaRPr lang="en-US" altLang="en-US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977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E15B1D8-7C74-4E2D-B670-434A49A4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E660D-05DD-48C3-9D73-BFFC9AD44FEA}" type="slidenum">
              <a:rPr lang="en-US" altLang="en-US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441324" y="396875"/>
            <a:ext cx="82454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dirty="0">
                <a:solidFill>
                  <a:srgbClr val="CC0000"/>
                </a:solidFill>
                <a:latin typeface="Arial" panose="020B0604020202020204" pitchFamily="34" charset="0"/>
              </a:rPr>
              <a:t>Generations of Computer</a:t>
            </a:r>
          </a:p>
        </p:txBody>
      </p:sp>
      <p:sp>
        <p:nvSpPr>
          <p:cNvPr id="14340" name="Line 3"/>
          <p:cNvSpPr>
            <a:spLocks noChangeShapeType="1"/>
          </p:cNvSpPr>
          <p:nvPr/>
        </p:nvSpPr>
        <p:spPr bwMode="auto">
          <a:xfrm>
            <a:off x="381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502223" y="1345161"/>
            <a:ext cx="7417477" cy="4216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Generation 1: 1946-1957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Vacuum tube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Generation 2: 1958-1964 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Transistor -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Generation 3:  1965-1970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Small scale integration,  Up to 100 devices on a chip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Medium scale integration , 100-3,000 devices on a chip</a:t>
            </a:r>
          </a:p>
          <a:p>
            <a:pPr>
              <a:spcBef>
                <a:spcPct val="0"/>
              </a:spcBef>
              <a:buClr>
                <a:srgbClr val="CC0000"/>
              </a:buClr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CC0000"/>
              </a:buClr>
            </a:pPr>
            <a:r>
              <a:rPr lang="en-US" altLang="en-US" sz="2000" dirty="0">
                <a:latin typeface="Arial" panose="020B0604020202020204" pitchFamily="34" charset="0"/>
              </a:rPr>
              <a:t> Generation 4:  1971-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Large scale integration , 3000 - 100000 devices on a chip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Very large scale integration ,  100,000 - 100,000,000 devices on a chip, 1978-</a:t>
            </a:r>
          </a:p>
          <a:p>
            <a:pPr lvl="1">
              <a:spcBef>
                <a:spcPct val="0"/>
              </a:spcBef>
              <a:buClr>
                <a:srgbClr val="CC0000"/>
              </a:buClr>
            </a:pPr>
            <a:r>
              <a:rPr lang="en-US" altLang="en-US" sz="1600" dirty="0">
                <a:latin typeface="Arial" panose="020B0604020202020204" pitchFamily="34" charset="0"/>
              </a:rPr>
              <a:t>Ultra large scale integration, Over 100,000,000 devices on a chip</a:t>
            </a:r>
          </a:p>
        </p:txBody>
      </p:sp>
    </p:spTree>
    <p:extLst>
      <p:ext uri="{BB962C8B-B14F-4D97-AF65-F5344CB8AC3E}">
        <p14:creationId xmlns:p14="http://schemas.microsoft.com/office/powerpoint/2010/main" val="757961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20951</TotalTime>
  <Words>4998</Words>
  <Application>Microsoft Office PowerPoint</Application>
  <PresentationFormat>全屏显示(4:3)</PresentationFormat>
  <Paragraphs>1107</Paragraphs>
  <Slides>86</Slides>
  <Notes>85</Notes>
  <HiddenSlides>1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86</vt:i4>
      </vt:variant>
    </vt:vector>
  </HeadingPairs>
  <TitlesOfParts>
    <vt:vector size="102" baseType="lpstr">
      <vt:lpstr>Geneva</vt:lpstr>
      <vt:lpstr>宋体</vt:lpstr>
      <vt:lpstr>等线</vt:lpstr>
      <vt:lpstr>等线 Light</vt:lpstr>
      <vt:lpstr>Arial</vt:lpstr>
      <vt:lpstr>Calibri</vt:lpstr>
      <vt:lpstr>Calibri Light</vt:lpstr>
      <vt:lpstr>Century Gothic</vt:lpstr>
      <vt:lpstr>Comic Sans MS</vt:lpstr>
      <vt:lpstr>Courier</vt:lpstr>
      <vt:lpstr>Courier New</vt:lpstr>
      <vt:lpstr>Helvetica</vt:lpstr>
      <vt:lpstr>Times New Roman</vt:lpstr>
      <vt:lpstr>Wingdings</vt:lpstr>
      <vt:lpstr>Office 主题​​</vt:lpstr>
      <vt:lpstr>Image</vt:lpstr>
      <vt:lpstr>计算机组成与系统结构 Computer Organization &amp; System Architecture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 KJ</dc:creator>
  <cp:lastModifiedBy>Kejie Huang</cp:lastModifiedBy>
  <cp:revision>156</cp:revision>
  <dcterms:created xsi:type="dcterms:W3CDTF">2018-11-06T08:46:54Z</dcterms:created>
  <dcterms:modified xsi:type="dcterms:W3CDTF">2020-02-17T02:49:16Z</dcterms:modified>
</cp:coreProperties>
</file>